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370" r:id="rId2"/>
    <p:sldId id="389" r:id="rId3"/>
    <p:sldId id="390" r:id="rId4"/>
    <p:sldId id="394" r:id="rId5"/>
    <p:sldId id="392" r:id="rId6"/>
    <p:sldId id="395" r:id="rId7"/>
    <p:sldId id="391" r:id="rId8"/>
    <p:sldId id="393" r:id="rId9"/>
    <p:sldId id="401" r:id="rId10"/>
    <p:sldId id="402" r:id="rId11"/>
    <p:sldId id="388" r:id="rId12"/>
    <p:sldId id="399" r:id="rId13"/>
    <p:sldId id="400" r:id="rId14"/>
    <p:sldId id="403" r:id="rId15"/>
    <p:sldId id="397" r:id="rId16"/>
    <p:sldId id="398" r:id="rId17"/>
  </p:sldIdLst>
  <p:sldSz cx="9902825" cy="6858000"/>
  <p:notesSz cx="9144000" cy="6858000"/>
  <p:defaultTextStyle>
    <a:defPPr>
      <a:defRPr lang="en-US"/>
    </a:defPPr>
    <a:lvl1pPr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549">
          <p15:clr>
            <a:srgbClr val="A4A3A4"/>
          </p15:clr>
        </p15:guide>
        <p15:guide id="2" pos="116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8"/>
    <p:restoredTop sz="86364"/>
  </p:normalViewPr>
  <p:slideViewPr>
    <p:cSldViewPr snapToGrid="0">
      <p:cViewPr varScale="1">
        <p:scale>
          <a:sx n="98" d="100"/>
          <a:sy n="98" d="100"/>
        </p:scale>
        <p:origin x="928" y="184"/>
      </p:cViewPr>
      <p:guideLst>
        <p:guide orient="horz" pos="1549"/>
        <p:guide pos="11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5" d="100"/>
          <a:sy n="115" d="100"/>
        </p:scale>
        <p:origin x="1688"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95687E74-2D2A-2992-83B1-119AD1424079}"/>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4" charset="0"/>
                <a:ea typeface="+mn-ea"/>
              </a:defRPr>
            </a:lvl1pPr>
          </a:lstStyle>
          <a:p>
            <a:pPr>
              <a:defRPr/>
            </a:pPr>
            <a:endParaRPr lang="de-CH"/>
          </a:p>
        </p:txBody>
      </p:sp>
      <p:sp>
        <p:nvSpPr>
          <p:cNvPr id="182275" name="Rectangle 3">
            <a:extLst>
              <a:ext uri="{FF2B5EF4-FFF2-40B4-BE49-F238E27FC236}">
                <a16:creationId xmlns:a16="http://schemas.microsoft.com/office/drawing/2014/main" id="{F419160A-9124-81E2-98C3-930409EC2480}"/>
              </a:ext>
            </a:extLst>
          </p:cNvPr>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4" charset="0"/>
                <a:ea typeface="+mn-ea"/>
              </a:defRPr>
            </a:lvl1pPr>
          </a:lstStyle>
          <a:p>
            <a:pPr>
              <a:defRPr/>
            </a:pPr>
            <a:endParaRPr lang="de-CH"/>
          </a:p>
        </p:txBody>
      </p:sp>
      <p:sp>
        <p:nvSpPr>
          <p:cNvPr id="182276" name="Rectangle 4">
            <a:extLst>
              <a:ext uri="{FF2B5EF4-FFF2-40B4-BE49-F238E27FC236}">
                <a16:creationId xmlns:a16="http://schemas.microsoft.com/office/drawing/2014/main" id="{A71E9349-2BF8-063F-817C-3E5360CF1EAB}"/>
              </a:ext>
            </a:extLst>
          </p:cNvPr>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4" charset="0"/>
                <a:ea typeface="+mn-ea"/>
              </a:defRPr>
            </a:lvl1pPr>
          </a:lstStyle>
          <a:p>
            <a:pPr>
              <a:defRPr/>
            </a:pPr>
            <a:endParaRPr lang="de-CH"/>
          </a:p>
        </p:txBody>
      </p:sp>
      <p:sp>
        <p:nvSpPr>
          <p:cNvPr id="182277" name="Rectangle 5">
            <a:extLst>
              <a:ext uri="{FF2B5EF4-FFF2-40B4-BE49-F238E27FC236}">
                <a16:creationId xmlns:a16="http://schemas.microsoft.com/office/drawing/2014/main" id="{E1EFA25D-3146-8720-47F4-14E36658BB19}"/>
              </a:ext>
            </a:extLst>
          </p:cNvPr>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4" charset="0"/>
              </a:defRPr>
            </a:lvl1pPr>
          </a:lstStyle>
          <a:p>
            <a:fld id="{125BCC94-6B2E-A348-88A4-A21E02094523}" type="slidenum">
              <a:rPr lang="de-CH" altLang="en-US"/>
              <a:pPr/>
              <a:t>‹#›</a:t>
            </a:fld>
            <a:endParaRPr lang="de-CH"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85A8929-F960-54C1-CAE1-D081C63AF76A}"/>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4" charset="0"/>
                <a:ea typeface="+mn-ea"/>
              </a:defRPr>
            </a:lvl1pPr>
          </a:lstStyle>
          <a:p>
            <a:pPr>
              <a:defRPr/>
            </a:pPr>
            <a:endParaRPr lang="de-CH"/>
          </a:p>
        </p:txBody>
      </p:sp>
      <p:sp>
        <p:nvSpPr>
          <p:cNvPr id="64515" name="Rectangle 3">
            <a:extLst>
              <a:ext uri="{FF2B5EF4-FFF2-40B4-BE49-F238E27FC236}">
                <a16:creationId xmlns:a16="http://schemas.microsoft.com/office/drawing/2014/main" id="{85C6CBBB-C683-A63F-852E-DAAD8ACE72F6}"/>
              </a:ext>
            </a:extLst>
          </p:cNvPr>
          <p:cNvSpPr>
            <a:spLocks noGrp="1" noChangeArrowheads="1"/>
          </p:cNvSpPr>
          <p:nvPr>
            <p:ph type="dt"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4" charset="0"/>
                <a:ea typeface="+mn-ea"/>
              </a:defRPr>
            </a:lvl1pPr>
          </a:lstStyle>
          <a:p>
            <a:pPr>
              <a:defRPr/>
            </a:pPr>
            <a:endParaRPr lang="de-CH"/>
          </a:p>
        </p:txBody>
      </p:sp>
      <p:sp>
        <p:nvSpPr>
          <p:cNvPr id="2052" name="Rectangle 4">
            <a:extLst>
              <a:ext uri="{FF2B5EF4-FFF2-40B4-BE49-F238E27FC236}">
                <a16:creationId xmlns:a16="http://schemas.microsoft.com/office/drawing/2014/main" id="{8C7B9C12-EDCA-B238-F91B-FD6E6AA64200}"/>
              </a:ext>
            </a:extLst>
          </p:cNvPr>
          <p:cNvSpPr>
            <a:spLocks noGrp="1" noRot="1" noChangeAspect="1" noChangeArrowheads="1" noTextEdit="1"/>
          </p:cNvSpPr>
          <p:nvPr>
            <p:ph type="sldImg" idx="2"/>
          </p:nvPr>
        </p:nvSpPr>
        <p:spPr bwMode="auto">
          <a:xfrm>
            <a:off x="2701925" y="533400"/>
            <a:ext cx="374015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503E7A43-7223-F5C2-392D-13363A32B1C5}"/>
              </a:ext>
            </a:extLst>
          </p:cNvPr>
          <p:cNvSpPr>
            <a:spLocks noGrp="1" noChangeArrowheads="1"/>
          </p:cNvSpPr>
          <p:nvPr>
            <p:ph type="body" sz="quarter" idx="3"/>
          </p:nvPr>
        </p:nvSpPr>
        <p:spPr bwMode="auto">
          <a:xfrm>
            <a:off x="1219200" y="3276600"/>
            <a:ext cx="6705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64518" name="Rectangle 6">
            <a:extLst>
              <a:ext uri="{FF2B5EF4-FFF2-40B4-BE49-F238E27FC236}">
                <a16:creationId xmlns:a16="http://schemas.microsoft.com/office/drawing/2014/main" id="{35A7E89D-F247-5458-9930-34CAEB3D7A36}"/>
              </a:ext>
            </a:extLst>
          </p:cNvPr>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4" charset="0"/>
                <a:ea typeface="+mn-ea"/>
              </a:defRPr>
            </a:lvl1pPr>
          </a:lstStyle>
          <a:p>
            <a:pPr>
              <a:defRPr/>
            </a:pPr>
            <a:endParaRPr lang="de-CH"/>
          </a:p>
        </p:txBody>
      </p:sp>
      <p:sp>
        <p:nvSpPr>
          <p:cNvPr id="64519" name="Rectangle 7">
            <a:extLst>
              <a:ext uri="{FF2B5EF4-FFF2-40B4-BE49-F238E27FC236}">
                <a16:creationId xmlns:a16="http://schemas.microsoft.com/office/drawing/2014/main" id="{FDEEFF52-8B79-D282-34C6-0184B2489972}"/>
              </a:ext>
            </a:extLst>
          </p:cNvPr>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4" charset="0"/>
              </a:defRPr>
            </a:lvl1pPr>
          </a:lstStyle>
          <a:p>
            <a:fld id="{52C664BB-0489-0546-A844-52DBEBF2366D}" type="slidenum">
              <a:rPr lang="de-CH" altLang="en-US"/>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pitchFamily="4"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Times" pitchFamily="4"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Times" pitchFamily="4"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Times"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B9BE2C3D-187B-49F8-B53E-34977E1E7651}"/>
              </a:ext>
            </a:extLst>
          </p:cNvPr>
          <p:cNvSpPr>
            <a:spLocks noGrp="1" noRot="1" noChangeAspect="1" noChangeArrowheads="1" noTextEdit="1"/>
          </p:cNvSpPr>
          <p:nvPr>
            <p:ph type="sldImg"/>
          </p:nvPr>
        </p:nvSpPr>
        <p:spPr>
          <a:ln/>
        </p:spPr>
      </p:sp>
      <p:sp>
        <p:nvSpPr>
          <p:cNvPr id="5122" name="Notes Placeholder 2">
            <a:extLst>
              <a:ext uri="{FF2B5EF4-FFF2-40B4-BE49-F238E27FC236}">
                <a16:creationId xmlns:a16="http://schemas.microsoft.com/office/drawing/2014/main" id="{50CD5413-9A0F-37E1-693F-98EF83411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3" name="Slide Number Placeholder 3">
            <a:extLst>
              <a:ext uri="{FF2B5EF4-FFF2-40B4-BE49-F238E27FC236}">
                <a16:creationId xmlns:a16="http://schemas.microsoft.com/office/drawing/2014/main" id="{5312267C-12A8-A8CF-5422-B22C153CDB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FC3E7F97-F9FF-E34B-B153-5B344368EF0C}" type="slidenum">
              <a:rPr lang="de-CH" altLang="en-US" sz="1200">
                <a:latin typeface="Times" pitchFamily="4" charset="0"/>
              </a:rPr>
              <a:pPr/>
              <a:t>1</a:t>
            </a:fld>
            <a:endParaRPr lang="de-CH" altLang="en-US" sz="1200">
              <a:latin typeface="Times"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8C7F95AF-1E85-ED09-8DC5-673D9A6A1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DCE7E8BB-7277-A348-9065-C47E5D1B563C}" type="slidenum">
              <a:rPr lang="de-CH" altLang="en-US" sz="1200">
                <a:latin typeface="Times" pitchFamily="4" charset="0"/>
              </a:rPr>
              <a:pPr/>
              <a:t>7</a:t>
            </a:fld>
            <a:endParaRPr lang="de-CH" altLang="en-US" sz="1200">
              <a:latin typeface="Times" pitchFamily="4" charset="0"/>
            </a:endParaRPr>
          </a:p>
        </p:txBody>
      </p:sp>
      <p:sp>
        <p:nvSpPr>
          <p:cNvPr id="12290" name="Rectangle 2">
            <a:extLst>
              <a:ext uri="{FF2B5EF4-FFF2-40B4-BE49-F238E27FC236}">
                <a16:creationId xmlns:a16="http://schemas.microsoft.com/office/drawing/2014/main" id="{3494BC84-EBA7-70DE-74D7-0B245F5EBD30}"/>
              </a:ext>
            </a:extLst>
          </p:cNvPr>
          <p:cNvSpPr>
            <a:spLocks noGrp="1" noRot="1" noChangeAspect="1" noChangeArrowheads="1" noTextEdit="1"/>
          </p:cNvSpPr>
          <p:nvPr>
            <p:ph type="sldImg"/>
          </p:nvPr>
        </p:nvSpPr>
        <p:spPr>
          <a:xfrm>
            <a:off x="2703513" y="533400"/>
            <a:ext cx="3740150" cy="2590800"/>
          </a:xfrm>
          <a:solidFill>
            <a:srgbClr val="FFFFFF"/>
          </a:solidFill>
          <a:ln/>
        </p:spPr>
      </p:sp>
      <p:sp>
        <p:nvSpPr>
          <p:cNvPr id="12291" name="Rectangle 3">
            <a:extLst>
              <a:ext uri="{FF2B5EF4-FFF2-40B4-BE49-F238E27FC236}">
                <a16:creationId xmlns:a16="http://schemas.microsoft.com/office/drawing/2014/main" id="{1256B748-0DFE-1F7D-E4A4-5B759CA16105}"/>
              </a:ext>
            </a:extLst>
          </p:cNvPr>
          <p:cNvSpPr>
            <a:spLocks noGrp="1" noChangeArrowheads="1"/>
          </p:cNvSpPr>
          <p:nvPr>
            <p:ph type="body" idx="1"/>
          </p:nvPr>
        </p:nvSpPr>
        <p:spPr>
          <a:solidFill>
            <a:srgbClr val="FFFFFF"/>
          </a:solidFill>
          <a:ln>
            <a:solidFill>
              <a:srgbClr val="000000"/>
            </a:solidFill>
          </a:ln>
        </p:spPr>
        <p:txBody>
          <a:bodyPr/>
          <a:lstStyle/>
          <a:p>
            <a:endParaRPr lang="de-CH"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347E7932-5659-CB49-126B-9E287A9466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6D494042-3654-C44E-8901-C4095BF1EB52}" type="slidenum">
              <a:rPr lang="de-CH" altLang="en-US" sz="1200">
                <a:latin typeface="Times" pitchFamily="4" charset="0"/>
              </a:rPr>
              <a:pPr/>
              <a:t>8</a:t>
            </a:fld>
            <a:endParaRPr lang="de-CH" altLang="en-US" sz="1200">
              <a:latin typeface="Times" pitchFamily="4" charset="0"/>
            </a:endParaRPr>
          </a:p>
        </p:txBody>
      </p:sp>
      <p:sp>
        <p:nvSpPr>
          <p:cNvPr id="14338" name="Rectangle 2">
            <a:extLst>
              <a:ext uri="{FF2B5EF4-FFF2-40B4-BE49-F238E27FC236}">
                <a16:creationId xmlns:a16="http://schemas.microsoft.com/office/drawing/2014/main" id="{5EBB3DEE-83DB-38B0-AD12-AFAB0705E779}"/>
              </a:ext>
            </a:extLst>
          </p:cNvPr>
          <p:cNvSpPr>
            <a:spLocks noGrp="1" noRot="1" noChangeAspect="1" noChangeArrowheads="1" noTextEdit="1"/>
          </p:cNvSpPr>
          <p:nvPr>
            <p:ph type="sldImg"/>
          </p:nvPr>
        </p:nvSpPr>
        <p:spPr>
          <a:xfrm>
            <a:off x="2703513" y="533400"/>
            <a:ext cx="3740150" cy="2590800"/>
          </a:xfrm>
          <a:solidFill>
            <a:srgbClr val="FFFFFF"/>
          </a:solidFill>
          <a:ln/>
        </p:spPr>
      </p:sp>
      <p:sp>
        <p:nvSpPr>
          <p:cNvPr id="14339" name="Rectangle 3">
            <a:extLst>
              <a:ext uri="{FF2B5EF4-FFF2-40B4-BE49-F238E27FC236}">
                <a16:creationId xmlns:a16="http://schemas.microsoft.com/office/drawing/2014/main" id="{11A144D6-43CA-05E7-99BD-86EBBB8D763A}"/>
              </a:ext>
            </a:extLst>
          </p:cNvPr>
          <p:cNvSpPr>
            <a:spLocks noGrp="1" noChangeArrowheads="1"/>
          </p:cNvSpPr>
          <p:nvPr>
            <p:ph type="body" idx="1"/>
          </p:nvPr>
        </p:nvSpPr>
        <p:spPr>
          <a:solidFill>
            <a:srgbClr val="FFFFFF"/>
          </a:solidFill>
          <a:ln>
            <a:solidFill>
              <a:srgbClr val="000000"/>
            </a:solidFill>
          </a:ln>
        </p:spPr>
        <p:txBody>
          <a:bodyPr/>
          <a:lstStyle/>
          <a:p>
            <a:endParaRPr lang="de-CH"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664BB-0489-0546-A844-52DBEBF2366D}" type="slidenum">
              <a:rPr lang="de-CH" altLang="en-US" smtClean="0"/>
              <a:pPr/>
              <a:t>11</a:t>
            </a:fld>
            <a:endParaRPr lang="de-CH" altLang="en-US"/>
          </a:p>
        </p:txBody>
      </p:sp>
    </p:spTree>
    <p:extLst>
      <p:ext uri="{BB962C8B-B14F-4D97-AF65-F5344CB8AC3E}">
        <p14:creationId xmlns:p14="http://schemas.microsoft.com/office/powerpoint/2010/main" val="217251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9D21AE5E-22EB-491F-5CDF-1F145039D298}"/>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74F9B3AF-BE95-75B1-9EED-F3A64A3EA9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5" name="Slide Number Placeholder 3">
            <a:extLst>
              <a:ext uri="{FF2B5EF4-FFF2-40B4-BE49-F238E27FC236}">
                <a16:creationId xmlns:a16="http://schemas.microsoft.com/office/drawing/2014/main" id="{26FF2EE6-C1A0-8E8E-F8F3-E4CB8AF64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4DAA6C1E-3549-E14A-B810-E9884C174D3D}" type="slidenum">
              <a:rPr lang="de-CH" altLang="en-US" sz="1200">
                <a:latin typeface="Times" pitchFamily="4" charset="0"/>
              </a:rPr>
              <a:pPr/>
              <a:t>16</a:t>
            </a:fld>
            <a:endParaRPr lang="de-CH" altLang="en-US" sz="1200">
              <a:latin typeface="Times" pitchFamily="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485900" y="3886200"/>
            <a:ext cx="6931025"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0960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95300" y="1600200"/>
            <a:ext cx="89122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58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274638"/>
            <a:ext cx="2227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25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15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95300" y="1600200"/>
            <a:ext cx="8912225"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9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16925"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838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95300" y="1600200"/>
            <a:ext cx="4379913"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24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515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788" y="1535113"/>
            <a:ext cx="437673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68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8933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7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913" y="273050"/>
            <a:ext cx="5535612"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7550"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056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0425"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0425"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668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8AAAF087-1B3A-2F23-3C93-94C5F2907D3F}"/>
              </a:ext>
            </a:extLst>
          </p:cNvPr>
          <p:cNvSpPr>
            <a:spLocks noChangeArrowheads="1"/>
          </p:cNvSpPr>
          <p:nvPr userDrawn="1"/>
        </p:nvSpPr>
        <p:spPr bwMode="auto">
          <a:xfrm>
            <a:off x="0" y="0"/>
            <a:ext cx="1409700" cy="6858000"/>
          </a:xfrm>
          <a:prstGeom prst="rect">
            <a:avLst/>
          </a:prstGeom>
          <a:gradFill rotWithShape="0">
            <a:gsLst>
              <a:gs pos="0">
                <a:srgbClr val="FFCB1F"/>
              </a:gs>
              <a:gs pos="100000">
                <a:schemeClr val="bg1"/>
              </a:gs>
            </a:gsLst>
            <a:lin ang="0" scaled="1"/>
          </a:gradFill>
          <a:ln>
            <a:noFill/>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endParaRPr lang="en-US" altLang="en-US"/>
          </a:p>
        </p:txBody>
      </p:sp>
      <p:pic>
        <p:nvPicPr>
          <p:cNvPr id="1027" name="Picture 10" descr="IFM_blue.jpg                                                   00031B6BMacintosh HD                   B746CC0A:">
            <a:extLst>
              <a:ext uri="{FF2B5EF4-FFF2-40B4-BE49-F238E27FC236}">
                <a16:creationId xmlns:a16="http://schemas.microsoft.com/office/drawing/2014/main" id="{86763941-975A-2863-E4F7-A0DE61A094C4}"/>
              </a:ext>
            </a:extLst>
          </p:cNvPr>
          <p:cNvPicPr>
            <a:picLocks noChangeAspect="1" noChangeArrowheads="1"/>
          </p:cNvPicPr>
          <p:nvPr userDrawn="1"/>
        </p:nvPicPr>
        <p:blipFill>
          <a:blip r:embed="rId13">
            <a:clrChange>
              <a:clrFrom>
                <a:srgbClr val="CEE7EE"/>
              </a:clrFrom>
              <a:clrTo>
                <a:srgbClr val="CEE7EE">
                  <a:alpha val="0"/>
                </a:srgbClr>
              </a:clrTo>
            </a:clrChange>
            <a:extLst>
              <a:ext uri="{28A0092B-C50C-407E-A947-70E740481C1C}">
                <a14:useLocalDpi xmlns:a14="http://schemas.microsoft.com/office/drawing/2010/main" val="0"/>
              </a:ext>
            </a:extLst>
          </a:blip>
          <a:srcRect r="2034" b="2296"/>
          <a:stretch>
            <a:fillRect/>
          </a:stretch>
        </p:blipFill>
        <p:spPr bwMode="auto">
          <a:xfrm>
            <a:off x="79375" y="115888"/>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mn.gif                                                         0000565DExtra                          BF31C3C3:">
            <a:extLst>
              <a:ext uri="{FF2B5EF4-FFF2-40B4-BE49-F238E27FC236}">
                <a16:creationId xmlns:a16="http://schemas.microsoft.com/office/drawing/2014/main" id="{2E5894B8-AD47-5711-0020-A5FC22AE2579}"/>
              </a:ext>
            </a:extLst>
          </p:cNvPr>
          <p:cNvPicPr>
            <a:picLocks noChangeAspect="1" noChangeArrowheads="1"/>
          </p:cNvPicPr>
          <p:nvPr userDrawn="1"/>
        </p:nvPicPr>
        <p:blipFill>
          <a:blip r:embed="rId14">
            <a:lum contrast="6000"/>
            <a:extLst>
              <a:ext uri="{28A0092B-C50C-407E-A947-70E740481C1C}">
                <a14:useLocalDpi xmlns:a14="http://schemas.microsoft.com/office/drawing/2010/main" val="0"/>
              </a:ext>
            </a:extLst>
          </a:blip>
          <a:srcRect/>
          <a:stretch>
            <a:fillRect/>
          </a:stretch>
        </p:blipFill>
        <p:spPr bwMode="auto">
          <a:xfrm>
            <a:off x="550863" y="112713"/>
            <a:ext cx="646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Text Box 15">
            <a:extLst>
              <a:ext uri="{FF2B5EF4-FFF2-40B4-BE49-F238E27FC236}">
                <a16:creationId xmlns:a16="http://schemas.microsoft.com/office/drawing/2014/main" id="{81A6F3DB-42C7-3F4E-9DE3-53E35BE08316}"/>
              </a:ext>
            </a:extLst>
          </p:cNvPr>
          <p:cNvSpPr txBox="1">
            <a:spLocks noChangeArrowheads="1"/>
          </p:cNvSpPr>
          <p:nvPr userDrawn="1"/>
        </p:nvSpPr>
        <p:spPr bwMode="auto">
          <a:xfrm rot="-5400000">
            <a:off x="-2191544" y="3345657"/>
            <a:ext cx="5167313" cy="457200"/>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1200" dirty="0">
                <a:effectLst>
                  <a:outerShdw blurRad="38100" dist="38100" dir="2700000" algn="tl">
                    <a:srgbClr val="FFFFFF"/>
                  </a:outerShdw>
                </a:effectLst>
                <a:latin typeface="Times" pitchFamily="2" charset="0"/>
              </a:rPr>
              <a:t>Guerino Mazzola (Spring 2023): Performance Theory </a:t>
            </a:r>
            <a:br>
              <a:rPr lang="de-DE" altLang="en-US" sz="1200" dirty="0">
                <a:effectLst>
                  <a:outerShdw blurRad="38100" dist="38100" dir="2700000" algn="tl">
                    <a:srgbClr val="FFFFFF"/>
                  </a:outerShdw>
                </a:effectLst>
                <a:latin typeface="Times" pitchFamily="2" charset="0"/>
              </a:rPr>
            </a:br>
            <a:endParaRPr lang="de-DE" altLang="en-US" sz="1200" i="1" dirty="0">
              <a:effectLst>
                <a:outerShdw blurRad="38100" dist="38100" dir="2700000" algn="tl">
                  <a:srgbClr val="FFFFFF"/>
                </a:outerShdw>
              </a:effectLst>
              <a:latin typeface="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Times" pitchFamily="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Times" pitchFamily="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Times" pitchFamily="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Times" pitchFamily="4" charset="0"/>
          <a:ea typeface="ＭＳ Ｐゴシック" panose="020B0600070205080204" pitchFamily="34" charset="-128"/>
        </a:defRPr>
      </a:lvl5pPr>
      <a:lvl6pPr marL="457200" algn="ctr" rtl="0" eaLnBrk="0" fontAlgn="base" hangingPunct="0">
        <a:spcBef>
          <a:spcPct val="0"/>
        </a:spcBef>
        <a:spcAft>
          <a:spcPct val="0"/>
        </a:spcAft>
        <a:defRPr sz="4400">
          <a:solidFill>
            <a:schemeClr val="tx2"/>
          </a:solidFill>
          <a:latin typeface="Times" pitchFamily="4" charset="0"/>
        </a:defRPr>
      </a:lvl6pPr>
      <a:lvl7pPr marL="914400" algn="ctr" rtl="0" eaLnBrk="0" fontAlgn="base" hangingPunct="0">
        <a:spcBef>
          <a:spcPct val="0"/>
        </a:spcBef>
        <a:spcAft>
          <a:spcPct val="0"/>
        </a:spcAft>
        <a:defRPr sz="4400">
          <a:solidFill>
            <a:schemeClr val="tx2"/>
          </a:solidFill>
          <a:latin typeface="Times" pitchFamily="4" charset="0"/>
        </a:defRPr>
      </a:lvl7pPr>
      <a:lvl8pPr marL="1371600" algn="ctr" rtl="0" eaLnBrk="0" fontAlgn="base" hangingPunct="0">
        <a:spcBef>
          <a:spcPct val="0"/>
        </a:spcBef>
        <a:spcAft>
          <a:spcPct val="0"/>
        </a:spcAft>
        <a:defRPr sz="4400">
          <a:solidFill>
            <a:schemeClr val="tx2"/>
          </a:solidFill>
          <a:latin typeface="Times" pitchFamily="4" charset="0"/>
        </a:defRPr>
      </a:lvl8pPr>
      <a:lvl9pPr marL="1828800" algn="ctr" rtl="0" eaLnBrk="0" fontAlgn="base" hangingPunct="0">
        <a:spcBef>
          <a:spcPct val="0"/>
        </a:spcBef>
        <a:spcAft>
          <a:spcPct val="0"/>
        </a:spcAft>
        <a:defRPr sz="4400">
          <a:solidFill>
            <a:schemeClr val="tx2"/>
          </a:solidFill>
          <a:latin typeface="Times" pitchFamily="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394CC493-70E7-67BF-CE99-1AEE1A28C5F1}"/>
              </a:ext>
            </a:extLst>
          </p:cNvPr>
          <p:cNvSpPr txBox="1">
            <a:spLocks noChangeArrowheads="1"/>
          </p:cNvSpPr>
          <p:nvPr/>
        </p:nvSpPr>
        <p:spPr bwMode="auto">
          <a:xfrm>
            <a:off x="2152650" y="1049338"/>
            <a:ext cx="7235825" cy="152558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III	 EXPRESSIVE THEORY</a:t>
            </a:r>
          </a:p>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III.2 	</a:t>
            </a:r>
            <a:r>
              <a:rPr lang="de-DE" altLang="en-US" sz="2400" dirty="0">
                <a:effectLst>
                  <a:outerShdw blurRad="38100" dist="38100" dir="2700000" algn="tl">
                    <a:srgbClr val="FFFFFF"/>
                  </a:outerShdw>
                </a:effectLst>
                <a:latin typeface="Times" pitchFamily="2" charset="0"/>
              </a:rPr>
              <a:t>(Mo </a:t>
            </a:r>
            <a:r>
              <a:rPr lang="de-DE" altLang="en-US" sz="2400">
                <a:effectLst>
                  <a:outerShdw blurRad="38100" dist="38100" dir="2700000" algn="tl">
                    <a:srgbClr val="FFFFFF"/>
                  </a:outerShdw>
                </a:effectLst>
                <a:latin typeface="Times" pitchFamily="2" charset="0"/>
              </a:rPr>
              <a:t>Feb 13) </a:t>
            </a: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r>
              <a:rPr lang="de-DE" altLang="en-US" sz="2400" dirty="0">
                <a:effectLst>
                  <a:outerShdw blurRad="38100" dist="38100" dir="2700000" algn="tl">
                    <a:srgbClr val="FFFFFF"/>
                  </a:outerShdw>
                </a:effectLst>
                <a:latin typeface="Times" pitchFamily="2" charset="0"/>
              </a:rPr>
              <a:t>Emotional Expression II</a:t>
            </a: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62" name="Text Box 1026">
            <a:extLst>
              <a:ext uri="{FF2B5EF4-FFF2-40B4-BE49-F238E27FC236}">
                <a16:creationId xmlns:a16="http://schemas.microsoft.com/office/drawing/2014/main" id="{F0F57D1B-3B2D-1BCA-D5DD-D293DB61D2BF}"/>
              </a:ext>
            </a:extLst>
          </p:cNvPr>
          <p:cNvSpPr txBox="1">
            <a:spLocks noChangeArrowheads="1"/>
          </p:cNvSpPr>
          <p:nvPr/>
        </p:nvSpPr>
        <p:spPr bwMode="auto">
          <a:xfrm>
            <a:off x="1208088" y="4945063"/>
            <a:ext cx="2243137" cy="10064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a:effectLst>
                  <a:outerShdw blurRad="38100" dist="38100" dir="2700000" algn="tl">
                    <a:srgbClr val="FFFFFF"/>
                  </a:outerShdw>
                </a:effectLst>
                <a:latin typeface="Times" pitchFamily="2" charset="0"/>
              </a:rPr>
              <a:t>V(event) </a:t>
            </a: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 (S/S</a:t>
            </a:r>
            <a:r>
              <a:rPr lang="de-DE" altLang="en-US" sz="2000" baseline="-25000">
                <a:effectLst>
                  <a:outerShdw blurRad="38100" dist="38100" dir="2700000" algn="tl">
                    <a:srgbClr val="FFFFFF"/>
                  </a:outerShdw>
                </a:effectLst>
                <a:latin typeface="Symbol" pitchFamily="2" charset="2"/>
              </a:rPr>
              <a:t>q</a:t>
            </a:r>
            <a:r>
              <a:rPr lang="de-DE" altLang="en-US" sz="2000">
                <a:effectLst>
                  <a:outerShdw blurRad="38100" dist="38100" dir="2700000" algn="tl">
                    <a:srgbClr val="FFFFFF"/>
                  </a:outerShdw>
                </a:effectLst>
                <a:latin typeface="Times" pitchFamily="2" charset="0"/>
              </a:rPr>
              <a:t>, S/S</a:t>
            </a:r>
            <a:r>
              <a:rPr lang="de-DE" altLang="en-US" sz="2000" baseline="-25000">
                <a:effectLst>
                  <a:outerShdw blurRad="38100" dist="38100" dir="2700000" algn="tl">
                    <a:srgbClr val="FFFFFF"/>
                  </a:outerShdw>
                </a:effectLst>
                <a:latin typeface="Symbol" pitchFamily="2" charset="2"/>
              </a:rPr>
              <a:t>a</a:t>
            </a:r>
            <a:r>
              <a:rPr lang="de-DE" altLang="en-US" sz="2000">
                <a:effectLst>
                  <a:outerShdw blurRad="38100" dist="38100" dir="2700000" algn="tl">
                    <a:srgbClr val="FFFFFF"/>
                  </a:outerShdw>
                </a:effectLst>
                <a:latin typeface="Times" pitchFamily="2" charset="0"/>
              </a:rPr>
              <a:t>, S/S</a:t>
            </a:r>
            <a:r>
              <a:rPr lang="de-DE" altLang="en-US" sz="2000" baseline="-25000">
                <a:effectLst>
                  <a:outerShdw blurRad="38100" dist="38100" dir="2700000" algn="tl">
                    <a:srgbClr val="FFFFFF"/>
                  </a:outerShdw>
                </a:effectLst>
                <a:latin typeface="Symbol" pitchFamily="2" charset="2"/>
              </a:rPr>
              <a:t>b</a:t>
            </a:r>
            <a:r>
              <a:rPr lang="de-DE" altLang="en-US" sz="2000">
                <a:effectLst>
                  <a:outerShdw blurRad="38100" dist="38100" dir="2700000" algn="tl">
                    <a:srgbClr val="FFFFFF"/>
                  </a:outerShdw>
                </a:effectLst>
                <a:latin typeface="Times" pitchFamily="2" charset="0"/>
              </a:rPr>
              <a:t>)</a:t>
            </a:r>
          </a:p>
          <a:p>
            <a:pPr>
              <a:defRPr/>
            </a:pPr>
            <a:r>
              <a:rPr lang="de-DE" altLang="en-US" sz="2000">
                <a:effectLst>
                  <a:outerShdw blurRad="38100" dist="38100" dir="2700000" algn="tl">
                    <a:srgbClr val="FFFFFF"/>
                  </a:outerShdw>
                </a:effectLst>
                <a:latin typeface="Times" pitchFamily="2" charset="0"/>
              </a:rPr>
              <a:t>= </a:t>
            </a:r>
            <a:r>
              <a:rPr lang="de-DE" altLang="en-US" sz="2000">
                <a:solidFill>
                  <a:srgbClr val="FF0609"/>
                </a:solidFill>
                <a:effectLst>
                  <a:outerShdw blurRad="38100" dist="38100" dir="2700000" algn="tl">
                    <a:srgbClr val="000000"/>
                  </a:outerShdw>
                </a:effectLst>
                <a:latin typeface="Times" pitchFamily="2" charset="0"/>
              </a:rPr>
              <a:t>vigilance vector</a:t>
            </a:r>
          </a:p>
        </p:txBody>
      </p:sp>
      <p:pic>
        <p:nvPicPr>
          <p:cNvPr id="1013763" name="Picture 1027" descr="stadien.jpg                                                    000231FDMacintosh HD                   B746CC0A:">
            <a:extLst>
              <a:ext uri="{FF2B5EF4-FFF2-40B4-BE49-F238E27FC236}">
                <a16:creationId xmlns:a16="http://schemas.microsoft.com/office/drawing/2014/main" id="{8046CDED-D8B3-A728-E798-3D1584779B19}"/>
              </a:ext>
            </a:extLst>
          </p:cNvPr>
          <p:cNvPicPr>
            <a:picLocks noChangeAspect="1" noChangeArrowheads="1"/>
          </p:cNvPicPr>
          <p:nvPr/>
        </p:nvPicPr>
        <p:blipFill>
          <a:blip r:embed="rId2">
            <a:lum bright="62000" contrast="68000"/>
            <a:extLst>
              <a:ext uri="{28A0092B-C50C-407E-A947-70E740481C1C}">
                <a14:useLocalDpi xmlns:a14="http://schemas.microsoft.com/office/drawing/2010/main" val="0"/>
              </a:ext>
            </a:extLst>
          </a:blip>
          <a:srcRect l="21358" t="28648" r="1535" b="57587"/>
          <a:stretch>
            <a:fillRect/>
          </a:stretch>
        </p:blipFill>
        <p:spPr bwMode="auto">
          <a:xfrm>
            <a:off x="2990850" y="333375"/>
            <a:ext cx="454501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28">
            <a:extLst>
              <a:ext uri="{FF2B5EF4-FFF2-40B4-BE49-F238E27FC236}">
                <a16:creationId xmlns:a16="http://schemas.microsoft.com/office/drawing/2014/main" id="{F130E99E-BA1D-DC5C-65D7-ABF279F2D2F0}"/>
              </a:ext>
            </a:extLst>
          </p:cNvPr>
          <p:cNvGrpSpPr>
            <a:grpSpLocks/>
          </p:cNvGrpSpPr>
          <p:nvPr/>
        </p:nvGrpSpPr>
        <p:grpSpPr bwMode="auto">
          <a:xfrm>
            <a:off x="3919538" y="160338"/>
            <a:ext cx="2190750" cy="1666875"/>
            <a:chOff x="2469" y="101"/>
            <a:chExt cx="1380" cy="1050"/>
          </a:xfrm>
        </p:grpSpPr>
        <p:sp>
          <p:nvSpPr>
            <p:cNvPr id="16420" name="Rectangle 1029">
              <a:extLst>
                <a:ext uri="{FF2B5EF4-FFF2-40B4-BE49-F238E27FC236}">
                  <a16:creationId xmlns:a16="http://schemas.microsoft.com/office/drawing/2014/main" id="{26F842D0-C721-CA0D-F8BD-219BFE348977}"/>
                </a:ext>
              </a:extLst>
            </p:cNvPr>
            <p:cNvSpPr>
              <a:spLocks noChangeArrowheads="1"/>
            </p:cNvSpPr>
            <p:nvPr/>
          </p:nvSpPr>
          <p:spPr bwMode="auto">
            <a:xfrm>
              <a:off x="2470" y="101"/>
              <a:ext cx="1373" cy="680"/>
            </a:xfrm>
            <a:prstGeom prst="rect">
              <a:avLst/>
            </a:prstGeom>
            <a:gradFill rotWithShape="0">
              <a:gsLst>
                <a:gs pos="0">
                  <a:srgbClr val="FDFF58">
                    <a:alpha val="26999"/>
                  </a:srgbClr>
                </a:gs>
                <a:gs pos="100000">
                  <a:srgbClr val="FDFF5A">
                    <a:alpha val="26999"/>
                  </a:srgbClr>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21" name="Line 1030">
              <a:extLst>
                <a:ext uri="{FF2B5EF4-FFF2-40B4-BE49-F238E27FC236}">
                  <a16:creationId xmlns:a16="http://schemas.microsoft.com/office/drawing/2014/main" id="{B5102A20-EF68-7F81-9B8A-43A018200263}"/>
                </a:ext>
              </a:extLst>
            </p:cNvPr>
            <p:cNvSpPr>
              <a:spLocks noChangeShapeType="1"/>
            </p:cNvSpPr>
            <p:nvPr/>
          </p:nvSpPr>
          <p:spPr bwMode="auto">
            <a:xfrm>
              <a:off x="2469" y="888"/>
              <a:ext cx="138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767" name="Text Box 1031">
              <a:extLst>
                <a:ext uri="{FF2B5EF4-FFF2-40B4-BE49-F238E27FC236}">
                  <a16:creationId xmlns:a16="http://schemas.microsoft.com/office/drawing/2014/main" id="{3EFBF767-0629-A13E-E635-FF7CA1F34F06}"/>
                </a:ext>
              </a:extLst>
            </p:cNvPr>
            <p:cNvSpPr txBox="1">
              <a:spLocks noChangeArrowheads="1"/>
            </p:cNvSpPr>
            <p:nvPr/>
          </p:nvSpPr>
          <p:spPr bwMode="auto">
            <a:xfrm>
              <a:off x="2928" y="863"/>
              <a:ext cx="53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4" charset="0"/>
                  <a:ea typeface="+mn-ea"/>
                </a:rPr>
                <a:t>event</a:t>
              </a:r>
            </a:p>
          </p:txBody>
        </p:sp>
      </p:grpSp>
      <p:grpSp>
        <p:nvGrpSpPr>
          <p:cNvPr id="3" name="Group 1032">
            <a:extLst>
              <a:ext uri="{FF2B5EF4-FFF2-40B4-BE49-F238E27FC236}">
                <a16:creationId xmlns:a16="http://schemas.microsoft.com/office/drawing/2014/main" id="{183F7EE6-B55B-80CB-771D-F84994A38800}"/>
              </a:ext>
            </a:extLst>
          </p:cNvPr>
          <p:cNvGrpSpPr>
            <a:grpSpLocks/>
          </p:cNvGrpSpPr>
          <p:nvPr/>
        </p:nvGrpSpPr>
        <p:grpSpPr bwMode="auto">
          <a:xfrm>
            <a:off x="2806700" y="2130425"/>
            <a:ext cx="5911850" cy="2236788"/>
            <a:chOff x="1768" y="1342"/>
            <a:chExt cx="3724" cy="1409"/>
          </a:xfrm>
        </p:grpSpPr>
        <p:sp>
          <p:nvSpPr>
            <p:cNvPr id="16403" name="Freeform 1033">
              <a:extLst>
                <a:ext uri="{FF2B5EF4-FFF2-40B4-BE49-F238E27FC236}">
                  <a16:creationId xmlns:a16="http://schemas.microsoft.com/office/drawing/2014/main" id="{3AD6A3BF-03AC-2424-887E-93A5544C92DD}"/>
                </a:ext>
              </a:extLst>
            </p:cNvPr>
            <p:cNvSpPr>
              <a:spLocks/>
            </p:cNvSpPr>
            <p:nvPr/>
          </p:nvSpPr>
          <p:spPr bwMode="auto">
            <a:xfrm>
              <a:off x="2091" y="1400"/>
              <a:ext cx="2929" cy="970"/>
            </a:xfrm>
            <a:custGeom>
              <a:avLst/>
              <a:gdLst>
                <a:gd name="T0" fmla="*/ 0 w 3471"/>
                <a:gd name="T1" fmla="*/ 0 h 2028"/>
                <a:gd name="T2" fmla="*/ 0 w 3471"/>
                <a:gd name="T3" fmla="*/ 222 h 2028"/>
                <a:gd name="T4" fmla="*/ 2086 w 3471"/>
                <a:gd name="T5" fmla="*/ 222 h 2028"/>
                <a:gd name="T6" fmla="*/ 0 60000 65536"/>
                <a:gd name="T7" fmla="*/ 0 60000 65536"/>
                <a:gd name="T8" fmla="*/ 0 60000 65536"/>
                <a:gd name="T9" fmla="*/ 0 w 3471"/>
                <a:gd name="T10" fmla="*/ 0 h 2028"/>
                <a:gd name="T11" fmla="*/ 3471 w 3471"/>
                <a:gd name="T12" fmla="*/ 2028 h 2028"/>
              </a:gdLst>
              <a:ahLst/>
              <a:cxnLst>
                <a:cxn ang="T6">
                  <a:pos x="T0" y="T1"/>
                </a:cxn>
                <a:cxn ang="T7">
                  <a:pos x="T2" y="T3"/>
                </a:cxn>
                <a:cxn ang="T8">
                  <a:pos x="T4" y="T5"/>
                </a:cxn>
              </a:cxnLst>
              <a:rect l="T9" t="T10" r="T11" b="T12"/>
              <a:pathLst>
                <a:path w="3471" h="2028">
                  <a:moveTo>
                    <a:pt x="0" y="0"/>
                  </a:moveTo>
                  <a:lnTo>
                    <a:pt x="0" y="2028"/>
                  </a:lnTo>
                  <a:lnTo>
                    <a:pt x="3471" y="2028"/>
                  </a:ln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4" name="Freeform 1034">
              <a:extLst>
                <a:ext uri="{FF2B5EF4-FFF2-40B4-BE49-F238E27FC236}">
                  <a16:creationId xmlns:a16="http://schemas.microsoft.com/office/drawing/2014/main" id="{D394AB67-324D-912D-4F60-80A91CCC2CFA}"/>
                </a:ext>
              </a:extLst>
            </p:cNvPr>
            <p:cNvSpPr>
              <a:spLocks/>
            </p:cNvSpPr>
            <p:nvPr/>
          </p:nvSpPr>
          <p:spPr bwMode="auto">
            <a:xfrm>
              <a:off x="2091" y="1427"/>
              <a:ext cx="2715" cy="945"/>
            </a:xfrm>
            <a:custGeom>
              <a:avLst/>
              <a:gdLst>
                <a:gd name="T0" fmla="*/ 0 w 2715"/>
                <a:gd name="T1" fmla="*/ 945 h 945"/>
                <a:gd name="T2" fmla="*/ 89 w 2715"/>
                <a:gd name="T3" fmla="*/ 466 h 945"/>
                <a:gd name="T4" fmla="*/ 177 w 2715"/>
                <a:gd name="T5" fmla="*/ 636 h 945"/>
                <a:gd name="T6" fmla="*/ 341 w 2715"/>
                <a:gd name="T7" fmla="*/ 101 h 945"/>
                <a:gd name="T8" fmla="*/ 429 w 2715"/>
                <a:gd name="T9" fmla="*/ 409 h 945"/>
                <a:gd name="T10" fmla="*/ 580 w 2715"/>
                <a:gd name="T11" fmla="*/ 0 h 945"/>
                <a:gd name="T12" fmla="*/ 788 w 2715"/>
                <a:gd name="T13" fmla="*/ 258 h 945"/>
                <a:gd name="T14" fmla="*/ 851 w 2715"/>
                <a:gd name="T15" fmla="*/ 31 h 945"/>
                <a:gd name="T16" fmla="*/ 1204 w 2715"/>
                <a:gd name="T17" fmla="*/ 189 h 945"/>
                <a:gd name="T18" fmla="*/ 1348 w 2715"/>
                <a:gd name="T19" fmla="*/ 485 h 945"/>
                <a:gd name="T20" fmla="*/ 1399 w 2715"/>
                <a:gd name="T21" fmla="*/ 302 h 945"/>
                <a:gd name="T22" fmla="*/ 1506 w 2715"/>
                <a:gd name="T23" fmla="*/ 686 h 945"/>
                <a:gd name="T24" fmla="*/ 1575 w 2715"/>
                <a:gd name="T25" fmla="*/ 290 h 945"/>
                <a:gd name="T26" fmla="*/ 1827 w 2715"/>
                <a:gd name="T27" fmla="*/ 793 h 945"/>
                <a:gd name="T28" fmla="*/ 1953 w 2715"/>
                <a:gd name="T29" fmla="*/ 604 h 945"/>
                <a:gd name="T30" fmla="*/ 2054 w 2715"/>
                <a:gd name="T31" fmla="*/ 850 h 945"/>
                <a:gd name="T32" fmla="*/ 2167 w 2715"/>
                <a:gd name="T33" fmla="*/ 800 h 945"/>
                <a:gd name="T34" fmla="*/ 2350 w 2715"/>
                <a:gd name="T35" fmla="*/ 901 h 945"/>
                <a:gd name="T36" fmla="*/ 2715 w 2715"/>
                <a:gd name="T37" fmla="*/ 945 h 9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15"/>
                <a:gd name="T58" fmla="*/ 0 h 945"/>
                <a:gd name="T59" fmla="*/ 2715 w 2715"/>
                <a:gd name="T60" fmla="*/ 945 h 9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15" h="945">
                  <a:moveTo>
                    <a:pt x="0" y="945"/>
                  </a:moveTo>
                  <a:lnTo>
                    <a:pt x="89" y="466"/>
                  </a:lnTo>
                  <a:lnTo>
                    <a:pt x="177" y="636"/>
                  </a:lnTo>
                  <a:lnTo>
                    <a:pt x="341" y="101"/>
                  </a:lnTo>
                  <a:lnTo>
                    <a:pt x="429" y="409"/>
                  </a:lnTo>
                  <a:lnTo>
                    <a:pt x="580" y="0"/>
                  </a:lnTo>
                  <a:lnTo>
                    <a:pt x="788" y="258"/>
                  </a:lnTo>
                  <a:lnTo>
                    <a:pt x="851" y="31"/>
                  </a:lnTo>
                  <a:lnTo>
                    <a:pt x="1204" y="189"/>
                  </a:lnTo>
                  <a:lnTo>
                    <a:pt x="1348" y="485"/>
                  </a:lnTo>
                  <a:lnTo>
                    <a:pt x="1399" y="302"/>
                  </a:lnTo>
                  <a:lnTo>
                    <a:pt x="1506" y="686"/>
                  </a:lnTo>
                  <a:lnTo>
                    <a:pt x="1575" y="290"/>
                  </a:lnTo>
                  <a:lnTo>
                    <a:pt x="1827" y="793"/>
                  </a:lnTo>
                  <a:lnTo>
                    <a:pt x="1953" y="604"/>
                  </a:lnTo>
                  <a:lnTo>
                    <a:pt x="2054" y="850"/>
                  </a:lnTo>
                  <a:lnTo>
                    <a:pt x="2167" y="800"/>
                  </a:lnTo>
                  <a:lnTo>
                    <a:pt x="2350" y="901"/>
                  </a:lnTo>
                  <a:lnTo>
                    <a:pt x="2715" y="945"/>
                  </a:lnTo>
                </a:path>
              </a:pathLst>
            </a:custGeom>
            <a:gradFill rotWithShape="0">
              <a:gsLst>
                <a:gs pos="0">
                  <a:srgbClr val="FF0609">
                    <a:alpha val="67000"/>
                  </a:srgbClr>
                </a:gs>
                <a:gs pos="100000">
                  <a:srgbClr val="FF0E7B">
                    <a:alpha val="70000"/>
                  </a:srgbClr>
                </a:gs>
              </a:gsLst>
              <a:lin ang="5400000" scaled="1"/>
            </a:gradFill>
            <a:ln w="9525">
              <a:solidFill>
                <a:schemeClr val="tx1"/>
              </a:solidFill>
              <a:round/>
              <a:headEnd/>
              <a:tailEnd/>
            </a:ln>
          </p:spPr>
          <p:txBody>
            <a:bodyPr wrap="none" anchor="ctr"/>
            <a:lstStyle/>
            <a:p>
              <a:endParaRPr lang="en-US"/>
            </a:p>
          </p:txBody>
        </p:sp>
        <p:sp>
          <p:nvSpPr>
            <p:cNvPr id="16405" name="Line 1035">
              <a:extLst>
                <a:ext uri="{FF2B5EF4-FFF2-40B4-BE49-F238E27FC236}">
                  <a16:creationId xmlns:a16="http://schemas.microsoft.com/office/drawing/2014/main" id="{287FC746-131A-2C25-0335-0845727A69C0}"/>
                </a:ext>
              </a:extLst>
            </p:cNvPr>
            <p:cNvSpPr>
              <a:spLocks noChangeShapeType="1"/>
            </p:cNvSpPr>
            <p:nvPr/>
          </p:nvSpPr>
          <p:spPr bwMode="auto">
            <a:xfrm>
              <a:off x="2281" y="2038"/>
              <a:ext cx="0" cy="5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6" name="Line 1036">
              <a:extLst>
                <a:ext uri="{FF2B5EF4-FFF2-40B4-BE49-F238E27FC236}">
                  <a16:creationId xmlns:a16="http://schemas.microsoft.com/office/drawing/2014/main" id="{84F3E38E-1006-8FEF-C67B-DBA68938571D}"/>
                </a:ext>
              </a:extLst>
            </p:cNvPr>
            <p:cNvSpPr>
              <a:spLocks noChangeShapeType="1"/>
            </p:cNvSpPr>
            <p:nvPr/>
          </p:nvSpPr>
          <p:spPr bwMode="auto">
            <a:xfrm>
              <a:off x="2469" y="1668"/>
              <a:ext cx="0" cy="9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7" name="Line 1037">
              <a:extLst>
                <a:ext uri="{FF2B5EF4-FFF2-40B4-BE49-F238E27FC236}">
                  <a16:creationId xmlns:a16="http://schemas.microsoft.com/office/drawing/2014/main" id="{CFC11A63-2919-88F7-8B4A-992EDD78422B}"/>
                </a:ext>
              </a:extLst>
            </p:cNvPr>
            <p:cNvSpPr>
              <a:spLocks noChangeShapeType="1"/>
            </p:cNvSpPr>
            <p:nvPr/>
          </p:nvSpPr>
          <p:spPr bwMode="auto">
            <a:xfrm>
              <a:off x="2709" y="1475"/>
              <a:ext cx="0" cy="11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8" name="Line 1038">
              <a:extLst>
                <a:ext uri="{FF2B5EF4-FFF2-40B4-BE49-F238E27FC236}">
                  <a16:creationId xmlns:a16="http://schemas.microsoft.com/office/drawing/2014/main" id="{A6F27A7F-79C7-6C1B-F376-0FD352B20F93}"/>
                </a:ext>
              </a:extLst>
            </p:cNvPr>
            <p:cNvSpPr>
              <a:spLocks noChangeShapeType="1"/>
            </p:cNvSpPr>
            <p:nvPr/>
          </p:nvSpPr>
          <p:spPr bwMode="auto">
            <a:xfrm>
              <a:off x="4189" y="2253"/>
              <a:ext cx="0" cy="3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775" name="Text Box 1039">
              <a:extLst>
                <a:ext uri="{FF2B5EF4-FFF2-40B4-BE49-F238E27FC236}">
                  <a16:creationId xmlns:a16="http://schemas.microsoft.com/office/drawing/2014/main" id="{F86EEB6A-A0D1-EBDF-4472-9E90717F6486}"/>
                </a:ext>
              </a:extLst>
            </p:cNvPr>
            <p:cNvSpPr txBox="1">
              <a:spLocks noChangeArrowheads="1"/>
            </p:cNvSpPr>
            <p:nvPr/>
          </p:nvSpPr>
          <p:spPr bwMode="auto">
            <a:xfrm>
              <a:off x="2204" y="2578"/>
              <a:ext cx="164" cy="173"/>
            </a:xfrm>
            <a:prstGeom prst="rect">
              <a:avLst/>
            </a:prstGeom>
            <a:noFill/>
            <a:ln w="9525">
              <a:noFill/>
              <a:miter lim="800000"/>
              <a:headEnd/>
              <a:tailEnd/>
            </a:ln>
            <a:effectLst/>
          </p:spPr>
          <p:txBody>
            <a:bodyPr wrap="none">
              <a:spAutoFit/>
            </a:bodyPr>
            <a:lstStyle/>
            <a:p>
              <a:pPr>
                <a:defRPr/>
              </a:pPr>
              <a:r>
                <a:rPr lang="de-DE" sz="1200">
                  <a:effectLst>
                    <a:outerShdw blurRad="38100" dist="38100" dir="2700000" algn="tl">
                      <a:srgbClr val="FFFFFF"/>
                    </a:outerShdw>
                  </a:effectLst>
                  <a:latin typeface="Times" pitchFamily="4" charset="0"/>
                  <a:ea typeface="+mn-ea"/>
                </a:rPr>
                <a:t>4</a:t>
              </a:r>
            </a:p>
          </p:txBody>
        </p:sp>
        <p:sp>
          <p:nvSpPr>
            <p:cNvPr id="1013776" name="Text Box 1040">
              <a:extLst>
                <a:ext uri="{FF2B5EF4-FFF2-40B4-BE49-F238E27FC236}">
                  <a16:creationId xmlns:a16="http://schemas.microsoft.com/office/drawing/2014/main" id="{B62E87E5-770B-2758-41B5-1038CD646384}"/>
                </a:ext>
              </a:extLst>
            </p:cNvPr>
            <p:cNvSpPr txBox="1">
              <a:spLocks noChangeArrowheads="1"/>
            </p:cNvSpPr>
            <p:nvPr/>
          </p:nvSpPr>
          <p:spPr bwMode="auto">
            <a:xfrm>
              <a:off x="2394" y="2578"/>
              <a:ext cx="164" cy="173"/>
            </a:xfrm>
            <a:prstGeom prst="rect">
              <a:avLst/>
            </a:prstGeom>
            <a:noFill/>
            <a:ln w="9525">
              <a:noFill/>
              <a:miter lim="800000"/>
              <a:headEnd/>
              <a:tailEnd/>
            </a:ln>
            <a:effectLst/>
          </p:spPr>
          <p:txBody>
            <a:bodyPr wrap="none">
              <a:spAutoFit/>
            </a:bodyPr>
            <a:lstStyle/>
            <a:p>
              <a:pPr>
                <a:defRPr/>
              </a:pPr>
              <a:r>
                <a:rPr lang="de-DE" sz="1200">
                  <a:effectLst>
                    <a:outerShdw blurRad="38100" dist="38100" dir="2700000" algn="tl">
                      <a:srgbClr val="FFFFFF"/>
                    </a:outerShdw>
                  </a:effectLst>
                  <a:latin typeface="Times" pitchFamily="4" charset="0"/>
                  <a:ea typeface="+mn-ea"/>
                </a:rPr>
                <a:t>8</a:t>
              </a:r>
            </a:p>
          </p:txBody>
        </p:sp>
        <p:sp>
          <p:nvSpPr>
            <p:cNvPr id="1013777" name="Text Box 1041">
              <a:extLst>
                <a:ext uri="{FF2B5EF4-FFF2-40B4-BE49-F238E27FC236}">
                  <a16:creationId xmlns:a16="http://schemas.microsoft.com/office/drawing/2014/main" id="{E8E442F1-8A23-907F-DEC7-FE465A9C3681}"/>
                </a:ext>
              </a:extLst>
            </p:cNvPr>
            <p:cNvSpPr txBox="1">
              <a:spLocks noChangeArrowheads="1"/>
            </p:cNvSpPr>
            <p:nvPr/>
          </p:nvSpPr>
          <p:spPr bwMode="auto">
            <a:xfrm>
              <a:off x="2623" y="2578"/>
              <a:ext cx="212" cy="173"/>
            </a:xfrm>
            <a:prstGeom prst="rect">
              <a:avLst/>
            </a:prstGeom>
            <a:noFill/>
            <a:ln w="9525">
              <a:noFill/>
              <a:miter lim="800000"/>
              <a:headEnd/>
              <a:tailEnd/>
            </a:ln>
            <a:effectLst/>
          </p:spPr>
          <p:txBody>
            <a:bodyPr wrap="none">
              <a:spAutoFit/>
            </a:bodyPr>
            <a:lstStyle/>
            <a:p>
              <a:pPr>
                <a:defRPr/>
              </a:pPr>
              <a:r>
                <a:rPr lang="de-DE" sz="1200">
                  <a:effectLst>
                    <a:outerShdw blurRad="38100" dist="38100" dir="2700000" algn="tl">
                      <a:srgbClr val="FFFFFF"/>
                    </a:outerShdw>
                  </a:effectLst>
                  <a:latin typeface="Times" pitchFamily="4" charset="0"/>
                  <a:ea typeface="+mn-ea"/>
                </a:rPr>
                <a:t>14</a:t>
              </a:r>
            </a:p>
          </p:txBody>
        </p:sp>
        <p:sp>
          <p:nvSpPr>
            <p:cNvPr id="1013778" name="Text Box 1042">
              <a:extLst>
                <a:ext uri="{FF2B5EF4-FFF2-40B4-BE49-F238E27FC236}">
                  <a16:creationId xmlns:a16="http://schemas.microsoft.com/office/drawing/2014/main" id="{8202E77C-987B-053D-B114-1A3082602BF4}"/>
                </a:ext>
              </a:extLst>
            </p:cNvPr>
            <p:cNvSpPr txBox="1">
              <a:spLocks noChangeArrowheads="1"/>
            </p:cNvSpPr>
            <p:nvPr/>
          </p:nvSpPr>
          <p:spPr bwMode="auto">
            <a:xfrm>
              <a:off x="4098" y="2578"/>
              <a:ext cx="212" cy="173"/>
            </a:xfrm>
            <a:prstGeom prst="rect">
              <a:avLst/>
            </a:prstGeom>
            <a:noFill/>
            <a:ln w="9525">
              <a:noFill/>
              <a:miter lim="800000"/>
              <a:headEnd/>
              <a:tailEnd/>
            </a:ln>
            <a:effectLst/>
          </p:spPr>
          <p:txBody>
            <a:bodyPr wrap="none">
              <a:spAutoFit/>
            </a:bodyPr>
            <a:lstStyle/>
            <a:p>
              <a:pPr>
                <a:defRPr/>
              </a:pPr>
              <a:r>
                <a:rPr lang="de-DE" sz="1200">
                  <a:effectLst>
                    <a:outerShdw blurRad="38100" dist="38100" dir="2700000" algn="tl">
                      <a:srgbClr val="FFFFFF"/>
                    </a:outerShdw>
                  </a:effectLst>
                  <a:latin typeface="Times" pitchFamily="4" charset="0"/>
                  <a:ea typeface="+mn-ea"/>
                </a:rPr>
                <a:t>40</a:t>
              </a:r>
            </a:p>
          </p:txBody>
        </p:sp>
        <p:sp>
          <p:nvSpPr>
            <p:cNvPr id="1013779" name="Text Box 1043">
              <a:extLst>
                <a:ext uri="{FF2B5EF4-FFF2-40B4-BE49-F238E27FC236}">
                  <a16:creationId xmlns:a16="http://schemas.microsoft.com/office/drawing/2014/main" id="{CE946F70-C0A3-8D6C-0005-EF0AF9B55023}"/>
                </a:ext>
              </a:extLst>
            </p:cNvPr>
            <p:cNvSpPr txBox="1">
              <a:spLocks noChangeArrowheads="1"/>
            </p:cNvSpPr>
            <p:nvPr/>
          </p:nvSpPr>
          <p:spPr bwMode="auto">
            <a:xfrm>
              <a:off x="4648" y="2436"/>
              <a:ext cx="348"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200">
                  <a:effectLst>
                    <a:outerShdw blurRad="38100" dist="38100" dir="2700000" algn="tl">
                      <a:srgbClr val="FFFFFF"/>
                    </a:outerShdw>
                  </a:effectLst>
                  <a:latin typeface="Times" pitchFamily="2" charset="0"/>
                </a:rPr>
                <a:t>50 Hz</a:t>
              </a:r>
              <a:endParaRPr lang="de-DE" altLang="en-US" sz="2400">
                <a:effectLst>
                  <a:outerShdw blurRad="38100" dist="38100" dir="2700000" algn="tl">
                    <a:srgbClr val="FFFFFF"/>
                  </a:outerShdw>
                </a:effectLst>
                <a:latin typeface="Times" pitchFamily="2" charset="0"/>
              </a:endParaRPr>
            </a:p>
          </p:txBody>
        </p:sp>
        <p:sp>
          <p:nvSpPr>
            <p:cNvPr id="1013780" name="Text Box 1044">
              <a:extLst>
                <a:ext uri="{FF2B5EF4-FFF2-40B4-BE49-F238E27FC236}">
                  <a16:creationId xmlns:a16="http://schemas.microsoft.com/office/drawing/2014/main" id="{1A170D21-3000-A620-4B4C-BC585CB58B27}"/>
                </a:ext>
              </a:extLst>
            </p:cNvPr>
            <p:cNvSpPr txBox="1">
              <a:spLocks noChangeArrowheads="1"/>
            </p:cNvSpPr>
            <p:nvPr/>
          </p:nvSpPr>
          <p:spPr bwMode="auto">
            <a:xfrm>
              <a:off x="1768" y="1342"/>
              <a:ext cx="356"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1200">
                  <a:effectLst>
                    <a:outerShdw blurRad="38100" dist="38100" dir="2700000" algn="tl">
                      <a:srgbClr val="FFFFFF"/>
                    </a:outerShdw>
                  </a:effectLst>
                  <a:latin typeface="Times" pitchFamily="2" charset="0"/>
                </a:rPr>
                <a:t>power</a:t>
              </a:r>
              <a:endParaRPr lang="de-DE" altLang="en-US" sz="2400">
                <a:effectLst>
                  <a:outerShdw blurRad="38100" dist="38100" dir="2700000" algn="tl">
                    <a:srgbClr val="FFFFFF"/>
                  </a:outerShdw>
                </a:effectLst>
                <a:latin typeface="Times" pitchFamily="2" charset="0"/>
              </a:endParaRPr>
            </a:p>
          </p:txBody>
        </p:sp>
        <p:sp>
          <p:nvSpPr>
            <p:cNvPr id="1013781" name="Text Box 1045">
              <a:extLst>
                <a:ext uri="{FF2B5EF4-FFF2-40B4-BE49-F238E27FC236}">
                  <a16:creationId xmlns:a16="http://schemas.microsoft.com/office/drawing/2014/main" id="{6B900D23-EEDA-609B-C551-06E1FAFF32D8}"/>
                </a:ext>
              </a:extLst>
            </p:cNvPr>
            <p:cNvSpPr txBox="1">
              <a:spLocks noChangeArrowheads="1"/>
            </p:cNvSpPr>
            <p:nvPr/>
          </p:nvSpPr>
          <p:spPr bwMode="auto">
            <a:xfrm>
              <a:off x="2097" y="2131"/>
              <a:ext cx="187"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b="1">
                  <a:solidFill>
                    <a:srgbClr val="FFF706"/>
                  </a:solidFill>
                  <a:effectLst>
                    <a:outerShdw blurRad="38100" dist="38100" dir="2700000" algn="tl">
                      <a:srgbClr val="000000"/>
                    </a:outerShdw>
                  </a:effectLst>
                  <a:latin typeface="Times" pitchFamily="2" charset="0"/>
                  <a:sym typeface="Symbol" pitchFamily="2" charset="2"/>
                </a:rPr>
                <a:t></a:t>
              </a:r>
              <a:endParaRPr lang="de-DE" altLang="en-US" sz="1800" b="1">
                <a:solidFill>
                  <a:srgbClr val="FFF706"/>
                </a:solidFill>
                <a:effectLst>
                  <a:outerShdw blurRad="38100" dist="38100" dir="2700000" algn="tl">
                    <a:srgbClr val="000000"/>
                  </a:outerShdw>
                </a:effectLst>
                <a:latin typeface="Times" pitchFamily="2" charset="0"/>
              </a:endParaRPr>
            </a:p>
          </p:txBody>
        </p:sp>
        <p:sp>
          <p:nvSpPr>
            <p:cNvPr id="1013782" name="Text Box 1046">
              <a:extLst>
                <a:ext uri="{FF2B5EF4-FFF2-40B4-BE49-F238E27FC236}">
                  <a16:creationId xmlns:a16="http://schemas.microsoft.com/office/drawing/2014/main" id="{3F4BA8A3-6B6B-7864-66A7-D44A56C852F1}"/>
                </a:ext>
              </a:extLst>
            </p:cNvPr>
            <p:cNvSpPr txBox="1">
              <a:spLocks noChangeArrowheads="1"/>
            </p:cNvSpPr>
            <p:nvPr/>
          </p:nvSpPr>
          <p:spPr bwMode="auto">
            <a:xfrm>
              <a:off x="2263" y="2131"/>
              <a:ext cx="191"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b="1">
                  <a:solidFill>
                    <a:srgbClr val="FFF706"/>
                  </a:solidFill>
                  <a:effectLst>
                    <a:outerShdw blurRad="38100" dist="38100" dir="2700000" algn="tl">
                      <a:srgbClr val="000000"/>
                    </a:outerShdw>
                  </a:effectLst>
                  <a:latin typeface="Times" pitchFamily="2" charset="0"/>
                  <a:sym typeface="Symbol" pitchFamily="2" charset="2"/>
                </a:rPr>
                <a:t></a:t>
              </a:r>
              <a:endParaRPr lang="de-DE" altLang="en-US" sz="1800" b="1">
                <a:solidFill>
                  <a:srgbClr val="FFF706"/>
                </a:solidFill>
                <a:effectLst>
                  <a:outerShdw blurRad="38100" dist="38100" dir="2700000" algn="tl">
                    <a:srgbClr val="000000"/>
                  </a:outerShdw>
                </a:effectLst>
                <a:latin typeface="Times" pitchFamily="2" charset="0"/>
              </a:endParaRPr>
            </a:p>
          </p:txBody>
        </p:sp>
        <p:sp>
          <p:nvSpPr>
            <p:cNvPr id="1013783" name="Text Box 1047">
              <a:extLst>
                <a:ext uri="{FF2B5EF4-FFF2-40B4-BE49-F238E27FC236}">
                  <a16:creationId xmlns:a16="http://schemas.microsoft.com/office/drawing/2014/main" id="{B4EB8B83-C166-976C-D399-C3F0D6DA323D}"/>
                </a:ext>
              </a:extLst>
            </p:cNvPr>
            <p:cNvSpPr txBox="1">
              <a:spLocks noChangeArrowheads="1"/>
            </p:cNvSpPr>
            <p:nvPr/>
          </p:nvSpPr>
          <p:spPr bwMode="auto">
            <a:xfrm>
              <a:off x="2472" y="2131"/>
              <a:ext cx="207"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b="1">
                  <a:solidFill>
                    <a:srgbClr val="FFF706"/>
                  </a:solidFill>
                  <a:effectLst>
                    <a:outerShdw blurRad="38100" dist="38100" dir="2700000" algn="tl">
                      <a:srgbClr val="000000"/>
                    </a:outerShdw>
                  </a:effectLst>
                  <a:latin typeface="Symbol" pitchFamily="2" charset="2"/>
                  <a:sym typeface="Symbol" pitchFamily="2" charset="2"/>
                </a:rPr>
                <a:t>a</a:t>
              </a:r>
              <a:endParaRPr lang="de-DE" altLang="en-US" sz="1800" b="1">
                <a:solidFill>
                  <a:srgbClr val="FFF706"/>
                </a:solidFill>
                <a:effectLst>
                  <a:outerShdw blurRad="38100" dist="38100" dir="2700000" algn="tl">
                    <a:srgbClr val="000000"/>
                  </a:outerShdw>
                </a:effectLst>
                <a:latin typeface="Times" pitchFamily="2" charset="0"/>
              </a:endParaRPr>
            </a:p>
          </p:txBody>
        </p:sp>
        <p:sp>
          <p:nvSpPr>
            <p:cNvPr id="1013784" name="Text Box 1048">
              <a:extLst>
                <a:ext uri="{FF2B5EF4-FFF2-40B4-BE49-F238E27FC236}">
                  <a16:creationId xmlns:a16="http://schemas.microsoft.com/office/drawing/2014/main" id="{CB256F80-8810-2D07-C57A-CB89EC1A6C8A}"/>
                </a:ext>
              </a:extLst>
            </p:cNvPr>
            <p:cNvSpPr txBox="1">
              <a:spLocks noChangeArrowheads="1"/>
            </p:cNvSpPr>
            <p:nvPr/>
          </p:nvSpPr>
          <p:spPr bwMode="auto">
            <a:xfrm>
              <a:off x="3185" y="2131"/>
              <a:ext cx="195"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b="1">
                  <a:solidFill>
                    <a:srgbClr val="FFF706"/>
                  </a:solidFill>
                  <a:effectLst>
                    <a:outerShdw blurRad="38100" dist="38100" dir="2700000" algn="tl">
                      <a:srgbClr val="000000"/>
                    </a:outerShdw>
                  </a:effectLst>
                  <a:latin typeface="Symbol" pitchFamily="2" charset="2"/>
                  <a:sym typeface="Symbol" pitchFamily="2" charset="2"/>
                </a:rPr>
                <a:t>b</a:t>
              </a:r>
              <a:endParaRPr lang="de-DE" altLang="en-US" sz="1800" b="1">
                <a:solidFill>
                  <a:srgbClr val="FFF706"/>
                </a:solidFill>
                <a:effectLst>
                  <a:outerShdw blurRad="38100" dist="38100" dir="2700000" algn="tl">
                    <a:srgbClr val="000000"/>
                  </a:outerShdw>
                </a:effectLst>
                <a:latin typeface="Times" pitchFamily="2" charset="0"/>
              </a:endParaRPr>
            </a:p>
          </p:txBody>
        </p:sp>
        <p:sp>
          <p:nvSpPr>
            <p:cNvPr id="1013785" name="Text Box 1049">
              <a:extLst>
                <a:ext uri="{FF2B5EF4-FFF2-40B4-BE49-F238E27FC236}">
                  <a16:creationId xmlns:a16="http://schemas.microsoft.com/office/drawing/2014/main" id="{83671736-BF3D-85A3-F75E-740953D3DD69}"/>
                </a:ext>
              </a:extLst>
            </p:cNvPr>
            <p:cNvSpPr txBox="1">
              <a:spLocks noChangeArrowheads="1"/>
            </p:cNvSpPr>
            <p:nvPr/>
          </p:nvSpPr>
          <p:spPr bwMode="auto">
            <a:xfrm>
              <a:off x="4992" y="2262"/>
              <a:ext cx="500"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200">
                  <a:effectLst>
                    <a:outerShdw blurRad="38100" dist="38100" dir="2700000" algn="tl">
                      <a:srgbClr val="FFFFFF"/>
                    </a:outerShdw>
                  </a:effectLst>
                  <a:latin typeface="Times" pitchFamily="2" charset="0"/>
                </a:rPr>
                <a:t>frequency</a:t>
              </a:r>
              <a:endParaRPr lang="de-DE" altLang="en-US" sz="2400">
                <a:effectLst>
                  <a:outerShdw blurRad="38100" dist="38100" dir="2700000" algn="tl">
                    <a:srgbClr val="FFFFFF"/>
                  </a:outerShdw>
                </a:effectLst>
                <a:latin typeface="Times" pitchFamily="2" charset="0"/>
              </a:endParaRPr>
            </a:p>
          </p:txBody>
        </p:sp>
      </p:grpSp>
      <p:grpSp>
        <p:nvGrpSpPr>
          <p:cNvPr id="4" name="Group 1050">
            <a:extLst>
              <a:ext uri="{FF2B5EF4-FFF2-40B4-BE49-F238E27FC236}">
                <a16:creationId xmlns:a16="http://schemas.microsoft.com/office/drawing/2014/main" id="{D92CA7B7-6510-FEE8-8A6C-C765384C278A}"/>
              </a:ext>
            </a:extLst>
          </p:cNvPr>
          <p:cNvGrpSpPr>
            <a:grpSpLocks/>
          </p:cNvGrpSpPr>
          <p:nvPr/>
        </p:nvGrpSpPr>
        <p:grpSpPr bwMode="auto">
          <a:xfrm>
            <a:off x="3473450" y="4652963"/>
            <a:ext cx="3248025" cy="2014537"/>
            <a:chOff x="3692" y="2931"/>
            <a:chExt cx="2046" cy="1269"/>
          </a:xfrm>
        </p:grpSpPr>
        <p:sp>
          <p:nvSpPr>
            <p:cNvPr id="16395" name="Line 1051">
              <a:extLst>
                <a:ext uri="{FF2B5EF4-FFF2-40B4-BE49-F238E27FC236}">
                  <a16:creationId xmlns:a16="http://schemas.microsoft.com/office/drawing/2014/main" id="{BA322B27-2EDC-E685-8BC9-C2E2019B6C64}"/>
                </a:ext>
              </a:extLst>
            </p:cNvPr>
            <p:cNvSpPr>
              <a:spLocks noChangeShapeType="1"/>
            </p:cNvSpPr>
            <p:nvPr/>
          </p:nvSpPr>
          <p:spPr bwMode="auto">
            <a:xfrm>
              <a:off x="4271" y="3597"/>
              <a:ext cx="1216"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6" name="Line 1052">
              <a:extLst>
                <a:ext uri="{FF2B5EF4-FFF2-40B4-BE49-F238E27FC236}">
                  <a16:creationId xmlns:a16="http://schemas.microsoft.com/office/drawing/2014/main" id="{39B310F1-17DC-D6EB-88E9-B83AB53E3D2E}"/>
                </a:ext>
              </a:extLst>
            </p:cNvPr>
            <p:cNvSpPr>
              <a:spLocks noChangeShapeType="1"/>
            </p:cNvSpPr>
            <p:nvPr/>
          </p:nvSpPr>
          <p:spPr bwMode="auto">
            <a:xfrm flipH="1">
              <a:off x="3830" y="3597"/>
              <a:ext cx="441" cy="416"/>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7" name="Line 1053">
              <a:extLst>
                <a:ext uri="{FF2B5EF4-FFF2-40B4-BE49-F238E27FC236}">
                  <a16:creationId xmlns:a16="http://schemas.microsoft.com/office/drawing/2014/main" id="{9B37BF79-381C-1A9B-D9ED-51E3038967F3}"/>
                </a:ext>
              </a:extLst>
            </p:cNvPr>
            <p:cNvSpPr>
              <a:spLocks noChangeShapeType="1"/>
            </p:cNvSpPr>
            <p:nvPr/>
          </p:nvSpPr>
          <p:spPr bwMode="auto">
            <a:xfrm flipV="1">
              <a:off x="4277" y="2992"/>
              <a:ext cx="0" cy="599"/>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8" name="Line 1054">
              <a:extLst>
                <a:ext uri="{FF2B5EF4-FFF2-40B4-BE49-F238E27FC236}">
                  <a16:creationId xmlns:a16="http://schemas.microsoft.com/office/drawing/2014/main" id="{AFA9ACD1-3644-ADF7-A9B8-5C976BCF6DE8}"/>
                </a:ext>
              </a:extLst>
            </p:cNvPr>
            <p:cNvSpPr>
              <a:spLocks noChangeShapeType="1"/>
            </p:cNvSpPr>
            <p:nvPr/>
          </p:nvSpPr>
          <p:spPr bwMode="auto">
            <a:xfrm flipV="1">
              <a:off x="4277" y="3232"/>
              <a:ext cx="857" cy="359"/>
            </a:xfrm>
            <a:prstGeom prst="line">
              <a:avLst/>
            </a:prstGeom>
            <a:noFill/>
            <a:ln w="38100">
              <a:solidFill>
                <a:srgbClr val="FF06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3791" name="Text Box 1055">
              <a:extLst>
                <a:ext uri="{FF2B5EF4-FFF2-40B4-BE49-F238E27FC236}">
                  <a16:creationId xmlns:a16="http://schemas.microsoft.com/office/drawing/2014/main" id="{0D93322A-0C12-1B6A-FB0E-CB8286B96DCE}"/>
                </a:ext>
              </a:extLst>
            </p:cNvPr>
            <p:cNvSpPr txBox="1">
              <a:spLocks noChangeArrowheads="1"/>
            </p:cNvSpPr>
            <p:nvPr/>
          </p:nvSpPr>
          <p:spPr bwMode="auto">
            <a:xfrm>
              <a:off x="5076" y="3115"/>
              <a:ext cx="662" cy="250"/>
            </a:xfrm>
            <a:prstGeom prst="rect">
              <a:avLst/>
            </a:prstGeom>
            <a:noFill/>
            <a:ln w="9525">
              <a:noFill/>
              <a:miter lim="800000"/>
              <a:headEnd/>
              <a:tailEnd/>
            </a:ln>
            <a:effectLst/>
          </p:spPr>
          <p:txBody>
            <a:bodyPr wrap="none">
              <a:spAutoFit/>
            </a:bodyPr>
            <a:lstStyle/>
            <a:p>
              <a:pPr>
                <a:defRPr/>
              </a:pPr>
              <a:r>
                <a:rPr lang="de-DE" sz="1800">
                  <a:effectLst>
                    <a:outerShdw blurRad="38100" dist="38100" dir="2700000" algn="tl">
                      <a:srgbClr val="FFFFFF"/>
                    </a:outerShdw>
                  </a:effectLst>
                  <a:latin typeface="Times" pitchFamily="4" charset="0"/>
                  <a:ea typeface="+mn-ea"/>
                </a:rPr>
                <a:t>V(</a:t>
              </a:r>
              <a:r>
                <a:rPr lang="de-DE" sz="2000">
                  <a:effectLst>
                    <a:outerShdw blurRad="38100" dist="38100" dir="2700000" algn="tl">
                      <a:srgbClr val="FFFFFF"/>
                    </a:outerShdw>
                  </a:effectLst>
                  <a:latin typeface="Times" pitchFamily="4" charset="0"/>
                  <a:ea typeface="+mn-ea"/>
                </a:rPr>
                <a:t>event</a:t>
              </a:r>
              <a:r>
                <a:rPr lang="de-DE" sz="1800">
                  <a:effectLst>
                    <a:outerShdw blurRad="38100" dist="38100" dir="2700000" algn="tl">
                      <a:srgbClr val="FFFFFF"/>
                    </a:outerShdw>
                  </a:effectLst>
                  <a:latin typeface="Times" pitchFamily="4" charset="0"/>
                  <a:ea typeface="+mn-ea"/>
                </a:rPr>
                <a:t>)</a:t>
              </a:r>
            </a:p>
          </p:txBody>
        </p:sp>
        <p:sp>
          <p:nvSpPr>
            <p:cNvPr id="1013792" name="Text Box 1056">
              <a:extLst>
                <a:ext uri="{FF2B5EF4-FFF2-40B4-BE49-F238E27FC236}">
                  <a16:creationId xmlns:a16="http://schemas.microsoft.com/office/drawing/2014/main" id="{BF3071DA-EC7E-5817-A2EE-026B52DD9E32}"/>
                </a:ext>
              </a:extLst>
            </p:cNvPr>
            <p:cNvSpPr txBox="1">
              <a:spLocks noChangeArrowheads="1"/>
            </p:cNvSpPr>
            <p:nvPr/>
          </p:nvSpPr>
          <p:spPr bwMode="auto">
            <a:xfrm>
              <a:off x="5504" y="3510"/>
              <a:ext cx="191"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b="1">
                  <a:solidFill>
                    <a:schemeClr val="tx2"/>
                  </a:solidFill>
                  <a:effectLst>
                    <a:outerShdw blurRad="38100" dist="38100" dir="2700000" algn="tl">
                      <a:srgbClr val="FFFFFF"/>
                    </a:outerShdw>
                  </a:effectLst>
                  <a:latin typeface="Times" pitchFamily="2" charset="0"/>
                  <a:sym typeface="Symbol" pitchFamily="2" charset="2"/>
                </a:rPr>
                <a:t></a:t>
              </a:r>
            </a:p>
          </p:txBody>
        </p:sp>
        <p:sp>
          <p:nvSpPr>
            <p:cNvPr id="1013793" name="Text Box 1057">
              <a:extLst>
                <a:ext uri="{FF2B5EF4-FFF2-40B4-BE49-F238E27FC236}">
                  <a16:creationId xmlns:a16="http://schemas.microsoft.com/office/drawing/2014/main" id="{6B2B0C42-9704-A951-A231-E8B265D74151}"/>
                </a:ext>
              </a:extLst>
            </p:cNvPr>
            <p:cNvSpPr txBox="1">
              <a:spLocks noChangeArrowheads="1"/>
            </p:cNvSpPr>
            <p:nvPr/>
          </p:nvSpPr>
          <p:spPr bwMode="auto">
            <a:xfrm>
              <a:off x="3692" y="3969"/>
              <a:ext cx="207" cy="231"/>
            </a:xfrm>
            <a:prstGeom prst="rect">
              <a:avLst/>
            </a:prstGeom>
            <a:noFill/>
            <a:ln w="9525">
              <a:noFill/>
              <a:miter lim="800000"/>
              <a:headEnd/>
              <a:tailEnd/>
            </a:ln>
            <a:effectLst/>
          </p:spPr>
          <p:txBody>
            <a:bodyPr wrap="none">
              <a:spAutoFit/>
            </a:bodyPr>
            <a:lstStyle/>
            <a:p>
              <a:pPr>
                <a:defRPr/>
              </a:pPr>
              <a:r>
                <a:rPr lang="de-DE" sz="1800" b="1">
                  <a:solidFill>
                    <a:schemeClr val="tx2"/>
                  </a:solidFill>
                  <a:effectLst>
                    <a:outerShdw blurRad="38100" dist="38100" dir="2700000" algn="tl">
                      <a:srgbClr val="FFFFFF"/>
                    </a:outerShdw>
                  </a:effectLst>
                  <a:latin typeface="Symbol" pitchFamily="4" charset="2"/>
                  <a:ea typeface="+mn-ea"/>
                  <a:sym typeface="Symbol" pitchFamily="4" charset="2"/>
                </a:rPr>
                <a:t>a</a:t>
              </a:r>
            </a:p>
          </p:txBody>
        </p:sp>
        <p:sp>
          <p:nvSpPr>
            <p:cNvPr id="1013794" name="Text Box 1058">
              <a:extLst>
                <a:ext uri="{FF2B5EF4-FFF2-40B4-BE49-F238E27FC236}">
                  <a16:creationId xmlns:a16="http://schemas.microsoft.com/office/drawing/2014/main" id="{52BDCAC9-C792-15EE-106A-EC75E0696F48}"/>
                </a:ext>
              </a:extLst>
            </p:cNvPr>
            <p:cNvSpPr txBox="1">
              <a:spLocks noChangeArrowheads="1"/>
            </p:cNvSpPr>
            <p:nvPr/>
          </p:nvSpPr>
          <p:spPr bwMode="auto">
            <a:xfrm>
              <a:off x="4074" y="2931"/>
              <a:ext cx="195" cy="231"/>
            </a:xfrm>
            <a:prstGeom prst="rect">
              <a:avLst/>
            </a:prstGeom>
            <a:noFill/>
            <a:ln w="9525">
              <a:noFill/>
              <a:miter lim="800000"/>
              <a:headEnd/>
              <a:tailEnd/>
            </a:ln>
            <a:effectLst/>
          </p:spPr>
          <p:txBody>
            <a:bodyPr wrap="none">
              <a:spAutoFit/>
            </a:bodyPr>
            <a:lstStyle/>
            <a:p>
              <a:pPr>
                <a:defRPr/>
              </a:pPr>
              <a:r>
                <a:rPr lang="de-DE" sz="1800" b="1">
                  <a:solidFill>
                    <a:schemeClr val="tx2"/>
                  </a:solidFill>
                  <a:effectLst>
                    <a:outerShdw blurRad="38100" dist="38100" dir="2700000" algn="tl">
                      <a:srgbClr val="FFFFFF"/>
                    </a:outerShdw>
                  </a:effectLst>
                  <a:latin typeface="Symbol" pitchFamily="4" charset="2"/>
                  <a:ea typeface="+mn-ea"/>
                  <a:sym typeface="Symbol" pitchFamily="4" charset="2"/>
                </a:rPr>
                <a:t>b</a:t>
              </a:r>
            </a:p>
          </p:txBody>
        </p:sp>
      </p:grpSp>
      <p:grpSp>
        <p:nvGrpSpPr>
          <p:cNvPr id="5" name="Group 1063">
            <a:extLst>
              <a:ext uri="{FF2B5EF4-FFF2-40B4-BE49-F238E27FC236}">
                <a16:creationId xmlns:a16="http://schemas.microsoft.com/office/drawing/2014/main" id="{73C0E4BE-AFE0-23E9-0960-CAFBF9F2131E}"/>
              </a:ext>
            </a:extLst>
          </p:cNvPr>
          <p:cNvGrpSpPr>
            <a:grpSpLocks/>
          </p:cNvGrpSpPr>
          <p:nvPr/>
        </p:nvGrpSpPr>
        <p:grpSpPr bwMode="auto">
          <a:xfrm>
            <a:off x="7331075" y="4519613"/>
            <a:ext cx="2328863" cy="2132012"/>
            <a:chOff x="4618" y="2847"/>
            <a:chExt cx="1467" cy="1343"/>
          </a:xfrm>
        </p:grpSpPr>
        <p:grpSp>
          <p:nvGrpSpPr>
            <p:cNvPr id="16391" name="Group 1059">
              <a:extLst>
                <a:ext uri="{FF2B5EF4-FFF2-40B4-BE49-F238E27FC236}">
                  <a16:creationId xmlns:a16="http://schemas.microsoft.com/office/drawing/2014/main" id="{E8080F80-81B6-5171-85E0-4C96932F50B2}"/>
                </a:ext>
              </a:extLst>
            </p:cNvPr>
            <p:cNvGrpSpPr>
              <a:grpSpLocks/>
            </p:cNvGrpSpPr>
            <p:nvPr/>
          </p:nvGrpSpPr>
          <p:grpSpPr bwMode="auto">
            <a:xfrm>
              <a:off x="4618" y="3081"/>
              <a:ext cx="1467" cy="1109"/>
              <a:chOff x="2201" y="1434"/>
              <a:chExt cx="2489" cy="1880"/>
            </a:xfrm>
          </p:grpSpPr>
          <p:sp>
            <p:nvSpPr>
              <p:cNvPr id="16393" name="Rectangle 1060">
                <a:extLst>
                  <a:ext uri="{FF2B5EF4-FFF2-40B4-BE49-F238E27FC236}">
                    <a16:creationId xmlns:a16="http://schemas.microsoft.com/office/drawing/2014/main" id="{0190BECA-313E-F253-C759-6B568878E035}"/>
                  </a:ext>
                </a:extLst>
              </p:cNvPr>
              <p:cNvSpPr>
                <a:spLocks noChangeArrowheads="1"/>
              </p:cNvSpPr>
              <p:nvPr/>
            </p:nvSpPr>
            <p:spPr bwMode="auto">
              <a:xfrm>
                <a:off x="2242" y="1477"/>
                <a:ext cx="2448" cy="18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16394" name="Picture 1061">
                <a:extLst>
                  <a:ext uri="{FF2B5EF4-FFF2-40B4-BE49-F238E27FC236}">
                    <a16:creationId xmlns:a16="http://schemas.microsoft.com/office/drawing/2014/main" id="{9CBA2A4C-BC49-8604-E814-17EBCBAEC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 y="1434"/>
                <a:ext cx="2435"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798" name="Text Box 1062">
              <a:extLst>
                <a:ext uri="{FF2B5EF4-FFF2-40B4-BE49-F238E27FC236}">
                  <a16:creationId xmlns:a16="http://schemas.microsoft.com/office/drawing/2014/main" id="{8A0DF2C8-23E1-9DCE-2379-AC3D974D3AEC}"/>
                </a:ext>
              </a:extLst>
            </p:cNvPr>
            <p:cNvSpPr txBox="1">
              <a:spLocks noChangeArrowheads="1"/>
            </p:cNvSpPr>
            <p:nvPr/>
          </p:nvSpPr>
          <p:spPr bwMode="auto">
            <a:xfrm>
              <a:off x="4713" y="2847"/>
              <a:ext cx="1276" cy="250"/>
            </a:xfrm>
            <a:prstGeom prst="rect">
              <a:avLst/>
            </a:prstGeom>
            <a:noFill/>
            <a:ln w="9525">
              <a:noFill/>
              <a:miter lim="800000"/>
              <a:headEnd/>
              <a:tailEnd/>
            </a:ln>
            <a:effectLst/>
          </p:spPr>
          <p:txBody>
            <a:bodyPr wrap="none">
              <a:spAutoFit/>
            </a:bodyPr>
            <a:lstStyle/>
            <a:p>
              <a:pPr>
                <a:defRPr/>
              </a:pPr>
              <a:r>
                <a:rPr lang="de-DE" sz="2000">
                  <a:effectLst>
                    <a:outerShdw blurRad="38100" dist="38100" dir="2700000" algn="tl">
                      <a:srgbClr val="FFFFFF"/>
                    </a:outerShdw>
                  </a:effectLst>
                  <a:latin typeface="Times" pitchFamily="4" charset="0"/>
                  <a:ea typeface="+mn-ea"/>
                </a:rPr>
                <a:t>circumplex model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13763"/>
                                        </p:tgtEl>
                                        <p:attrNameLst>
                                          <p:attrName>style.visibility</p:attrName>
                                        </p:attrNameLst>
                                      </p:cBhvr>
                                      <p:to>
                                        <p:strVal val="visible"/>
                                      </p:to>
                                    </p:set>
                                    <p:animEffect transition="in" filter="wipe(left)">
                                      <p:cBhvr>
                                        <p:cTn id="7" dur="500"/>
                                        <p:tgtEl>
                                          <p:spTgt spid="1013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ppt_h/2"/>
                                          </p:val>
                                        </p:tav>
                                        <p:tav tm="100000">
                                          <p:val>
                                            <p:strVal val="#ppt_y"/>
                                          </p:val>
                                        </p:tav>
                                      </p:tavLst>
                                    </p:anim>
                                    <p:anim calcmode="lin" valueType="num">
                                      <p:cBhvr>
                                        <p:cTn id="19" dur="500" fill="hold"/>
                                        <p:tgtEl>
                                          <p:spTgt spid="3"/>
                                        </p:tgtEl>
                                        <p:attrNameLst>
                                          <p:attrName>ppt_w</p:attrName>
                                        </p:attrNameLst>
                                      </p:cBhvr>
                                      <p:tavLst>
                                        <p:tav tm="0">
                                          <p:val>
                                            <p:strVal val="#ppt_w"/>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nodeType="clickEffect">
                                  <p:stCondLst>
                                    <p:cond delay="0"/>
                                  </p:stCondLst>
                                  <p:childTnLst>
                                    <p:set>
                                      <p:cBhvr>
                                        <p:cTn id="24" dur="1" fill="hold">
                                          <p:stCondLst>
                                            <p:cond delay="0"/>
                                          </p:stCondLst>
                                        </p:cTn>
                                        <p:tgtEl>
                                          <p:spTgt spid="1013762">
                                            <p:txEl>
                                              <p:pRg st="0" end="0"/>
                                            </p:txEl>
                                          </p:spTgt>
                                        </p:tgtEl>
                                        <p:attrNameLst>
                                          <p:attrName>style.visibility</p:attrName>
                                        </p:attrNameLst>
                                      </p:cBhvr>
                                      <p:to>
                                        <p:strVal val="visible"/>
                                      </p:to>
                                    </p:set>
                                    <p:anim calcmode="lin" valueType="num">
                                      <p:cBhvr>
                                        <p:cTn id="25" dur="500" fill="hold"/>
                                        <p:tgtEl>
                                          <p:spTgt spid="1013762">
                                            <p:txEl>
                                              <p:pRg st="0" end="0"/>
                                            </p:txEl>
                                          </p:spTgt>
                                        </p:tgtEl>
                                        <p:attrNameLst>
                                          <p:attrName>ppt_x</p:attrName>
                                        </p:attrNameLst>
                                      </p:cBhvr>
                                      <p:tavLst>
                                        <p:tav tm="0">
                                          <p:val>
                                            <p:strVal val="#ppt_x-#ppt_w/2"/>
                                          </p:val>
                                        </p:tav>
                                        <p:tav tm="100000">
                                          <p:val>
                                            <p:strVal val="#ppt_x"/>
                                          </p:val>
                                        </p:tav>
                                      </p:tavLst>
                                    </p:anim>
                                    <p:anim calcmode="lin" valueType="num">
                                      <p:cBhvr>
                                        <p:cTn id="26" dur="500" fill="hold"/>
                                        <p:tgtEl>
                                          <p:spTgt spid="101376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1013762">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01376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nodeType="clickEffect">
                                  <p:stCondLst>
                                    <p:cond delay="0"/>
                                  </p:stCondLst>
                                  <p:childTnLst>
                                    <p:set>
                                      <p:cBhvr>
                                        <p:cTn id="32" dur="1" fill="hold">
                                          <p:stCondLst>
                                            <p:cond delay="0"/>
                                          </p:stCondLst>
                                        </p:cTn>
                                        <p:tgtEl>
                                          <p:spTgt spid="1013762">
                                            <p:txEl>
                                              <p:pRg st="1" end="1"/>
                                            </p:txEl>
                                          </p:spTgt>
                                        </p:tgtEl>
                                        <p:attrNameLst>
                                          <p:attrName>style.visibility</p:attrName>
                                        </p:attrNameLst>
                                      </p:cBhvr>
                                      <p:to>
                                        <p:strVal val="visible"/>
                                      </p:to>
                                    </p:set>
                                    <p:anim calcmode="lin" valueType="num">
                                      <p:cBhvr>
                                        <p:cTn id="33" dur="500" fill="hold"/>
                                        <p:tgtEl>
                                          <p:spTgt spid="1013762">
                                            <p:txEl>
                                              <p:pRg st="1" end="1"/>
                                            </p:txEl>
                                          </p:spTgt>
                                        </p:tgtEl>
                                        <p:attrNameLst>
                                          <p:attrName>ppt_x</p:attrName>
                                        </p:attrNameLst>
                                      </p:cBhvr>
                                      <p:tavLst>
                                        <p:tav tm="0">
                                          <p:val>
                                            <p:strVal val="#ppt_x-#ppt_w/2"/>
                                          </p:val>
                                        </p:tav>
                                        <p:tav tm="100000">
                                          <p:val>
                                            <p:strVal val="#ppt_x"/>
                                          </p:val>
                                        </p:tav>
                                      </p:tavLst>
                                    </p:anim>
                                    <p:anim calcmode="lin" valueType="num">
                                      <p:cBhvr>
                                        <p:cTn id="34" dur="500" fill="hold"/>
                                        <p:tgtEl>
                                          <p:spTgt spid="1013762">
                                            <p:txEl>
                                              <p:pRg st="1" end="1"/>
                                            </p:txEl>
                                          </p:spTgt>
                                        </p:tgtEl>
                                        <p:attrNameLst>
                                          <p:attrName>ppt_y</p:attrName>
                                        </p:attrNameLst>
                                      </p:cBhvr>
                                      <p:tavLst>
                                        <p:tav tm="0">
                                          <p:val>
                                            <p:strVal val="#ppt_y"/>
                                          </p:val>
                                        </p:tav>
                                        <p:tav tm="100000">
                                          <p:val>
                                            <p:strVal val="#ppt_y"/>
                                          </p:val>
                                        </p:tav>
                                      </p:tavLst>
                                    </p:anim>
                                    <p:anim calcmode="lin" valueType="num">
                                      <p:cBhvr>
                                        <p:cTn id="35" dur="500" fill="hold"/>
                                        <p:tgtEl>
                                          <p:spTgt spid="1013762">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01376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7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2/3*#ppt_w"/>
                                          </p:val>
                                        </p:tav>
                                        <p:tav tm="100000">
                                          <p:val>
                                            <p:strVal val="#ppt_w"/>
                                          </p:val>
                                        </p:tav>
                                      </p:tavLst>
                                    </p:anim>
                                    <p:anim calcmode="lin" valueType="num">
                                      <p:cBhvr>
                                        <p:cTn id="42"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Text Box 2">
            <a:extLst>
              <a:ext uri="{FF2B5EF4-FFF2-40B4-BE49-F238E27FC236}">
                <a16:creationId xmlns:a16="http://schemas.microsoft.com/office/drawing/2014/main" id="{FA80CD24-EAD8-767A-D7D4-444395CD3117}"/>
              </a:ext>
            </a:extLst>
          </p:cNvPr>
          <p:cNvSpPr txBox="1">
            <a:spLocks noChangeArrowheads="1"/>
          </p:cNvSpPr>
          <p:nvPr/>
        </p:nvSpPr>
        <p:spPr bwMode="auto">
          <a:xfrm>
            <a:off x="2152650" y="1049338"/>
            <a:ext cx="4730750" cy="264795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400">
                <a:effectLst>
                  <a:outerShdw blurRad="38100" dist="38100" dir="2700000" algn="tl">
                    <a:srgbClr val="FFFFFF"/>
                  </a:outerShdw>
                </a:effectLst>
                <a:latin typeface="Times" pitchFamily="2" charset="0"/>
              </a:rPr>
              <a:t>Emotional Expression:</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Manfred Clynes</a:t>
            </a:r>
            <a:r>
              <a:rPr lang="de-DE" altLang="en-US" sz="2400">
                <a:effectLst>
                  <a:outerShdw blurRad="38100" dist="38100" dir="2700000" algn="tl">
                    <a:srgbClr val="FFFFFF"/>
                  </a:outerShdw>
                </a:effectLst>
                <a:latin typeface="Times" pitchFamily="2" charset="0"/>
              </a:rPr>
              <a:t>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Jörg Langner-Reinhard Kopiez </a:t>
            </a:r>
          </a:p>
          <a:p>
            <a:pPr>
              <a:spcBef>
                <a:spcPct val="50000"/>
              </a:spcBef>
              <a:buFont typeface="Times" pitchFamily="2" charset="0"/>
              <a:buChar char="•"/>
              <a:defRPr/>
            </a:pPr>
            <a:r>
              <a:rPr lang="de-DE" altLang="en-US" sz="2400">
                <a:effectLst>
                  <a:outerShdw blurRad="38100" dist="38100" dir="2700000" algn="tl">
                    <a:srgbClr val="FFFFFF"/>
                  </a:outerShdw>
                </a:effectLst>
                <a:latin typeface="Times" pitchFamily="2" charset="0"/>
              </a:rPr>
              <a:t>Anders Friberg</a:t>
            </a:r>
            <a:r>
              <a:rPr lang="de-DE" altLang="en-US" sz="2400">
                <a:solidFill>
                  <a:schemeClr val="folHlink"/>
                </a:solidFill>
                <a:effectLst>
                  <a:outerShdw blurRad="38100" dist="38100" dir="2700000" algn="tl">
                    <a:srgbClr val="000000"/>
                  </a:outerShdw>
                </a:effectLst>
                <a:latin typeface="Times" pitchFamily="2" charset="0"/>
              </a:rPr>
              <a:t>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Alf Gabrielsson</a:t>
            </a:r>
            <a:endParaRPr lang="de-DE" altLang="en-US" sz="2400" b="1">
              <a:latin typeface="Times" pitchFamily="2" charset="0"/>
            </a:endParaRPr>
          </a:p>
        </p:txBody>
      </p:sp>
      <p:grpSp>
        <p:nvGrpSpPr>
          <p:cNvPr id="2" name="Group 8">
            <a:extLst>
              <a:ext uri="{FF2B5EF4-FFF2-40B4-BE49-F238E27FC236}">
                <a16:creationId xmlns:a16="http://schemas.microsoft.com/office/drawing/2014/main" id="{569A4930-78E2-A12D-0F71-30E993DA3065}"/>
              </a:ext>
            </a:extLst>
          </p:cNvPr>
          <p:cNvGrpSpPr>
            <a:grpSpLocks/>
          </p:cNvGrpSpPr>
          <p:nvPr/>
        </p:nvGrpSpPr>
        <p:grpSpPr bwMode="auto">
          <a:xfrm>
            <a:off x="7165975" y="2998788"/>
            <a:ext cx="2030413" cy="2905125"/>
            <a:chOff x="4514" y="1889"/>
            <a:chExt cx="1279" cy="1830"/>
          </a:xfrm>
        </p:grpSpPr>
        <p:sp>
          <p:nvSpPr>
            <p:cNvPr id="17417" name="Rectangle 7">
              <a:extLst>
                <a:ext uri="{FF2B5EF4-FFF2-40B4-BE49-F238E27FC236}">
                  <a16:creationId xmlns:a16="http://schemas.microsoft.com/office/drawing/2014/main" id="{E0ACBC10-BF82-9809-1B05-9BC7A6D303BA}"/>
                </a:ext>
              </a:extLst>
            </p:cNvPr>
            <p:cNvSpPr>
              <a:spLocks noChangeArrowheads="1"/>
            </p:cNvSpPr>
            <p:nvPr/>
          </p:nvSpPr>
          <p:spPr bwMode="auto">
            <a:xfrm>
              <a:off x="4554" y="1921"/>
              <a:ext cx="1239" cy="179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17418" name="Picture 6">
              <a:extLst>
                <a:ext uri="{FF2B5EF4-FFF2-40B4-BE49-F238E27FC236}">
                  <a16:creationId xmlns:a16="http://schemas.microsoft.com/office/drawing/2014/main" id="{98D7FE86-2904-A758-E7C1-A2241DAB9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 y="1889"/>
              <a:ext cx="124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4">
            <a:extLst>
              <a:ext uri="{FF2B5EF4-FFF2-40B4-BE49-F238E27FC236}">
                <a16:creationId xmlns:a16="http://schemas.microsoft.com/office/drawing/2014/main" id="{2FC567E3-43A7-821C-435E-AB791862C509}"/>
              </a:ext>
            </a:extLst>
          </p:cNvPr>
          <p:cNvGrpSpPr>
            <a:grpSpLocks/>
          </p:cNvGrpSpPr>
          <p:nvPr/>
        </p:nvGrpSpPr>
        <p:grpSpPr bwMode="auto">
          <a:xfrm>
            <a:off x="7518400" y="625475"/>
            <a:ext cx="1325563" cy="1833563"/>
            <a:chOff x="4729" y="394"/>
            <a:chExt cx="835" cy="1155"/>
          </a:xfrm>
        </p:grpSpPr>
        <p:pic>
          <p:nvPicPr>
            <p:cNvPr id="27656" name="Picture 11">
              <a:extLst>
                <a:ext uri="{FF2B5EF4-FFF2-40B4-BE49-F238E27FC236}">
                  <a16:creationId xmlns:a16="http://schemas.microsoft.com/office/drawing/2014/main" id="{054717B6-66F0-93A4-44D4-FD5C969A7F2F}"/>
                </a:ext>
              </a:extLst>
            </p:cNvPr>
            <p:cNvPicPr>
              <a:picLocks noChangeAspect="1" noChangeArrowheads="1"/>
            </p:cNvPicPr>
            <p:nvPr/>
          </p:nvPicPr>
          <p:blipFill>
            <a:blip r:embed="rId4"/>
            <a:srcRect/>
            <a:stretch>
              <a:fillRect/>
            </a:stretch>
          </p:blipFill>
          <p:spPr bwMode="auto">
            <a:xfrm>
              <a:off x="4779" y="394"/>
              <a:ext cx="735" cy="980"/>
            </a:xfrm>
            <a:prstGeom prst="rect">
              <a:avLst/>
            </a:prstGeom>
            <a:noFill/>
            <a:ln>
              <a:noFill/>
            </a:ln>
            <a:effectLst>
              <a:outerShdw blurRad="50800" dist="38100" dir="2700000" sx="102000" sy="102000" algn="tl" rotWithShape="0">
                <a:prstClr val="black">
                  <a:alpha val="40000"/>
                </a:prstClr>
              </a:outerShdw>
            </a:effectLst>
          </p:spPr>
        </p:pic>
        <p:sp>
          <p:nvSpPr>
            <p:cNvPr id="990220" name="Text Box 12">
              <a:extLst>
                <a:ext uri="{FF2B5EF4-FFF2-40B4-BE49-F238E27FC236}">
                  <a16:creationId xmlns:a16="http://schemas.microsoft.com/office/drawing/2014/main" id="{9265EF85-9939-C660-9932-E99A40C76DF9}"/>
                </a:ext>
              </a:extLst>
            </p:cNvPr>
            <p:cNvSpPr txBox="1">
              <a:spLocks noChangeArrowheads="1"/>
            </p:cNvSpPr>
            <p:nvPr/>
          </p:nvSpPr>
          <p:spPr bwMode="auto">
            <a:xfrm>
              <a:off x="4729" y="1357"/>
              <a:ext cx="835" cy="192"/>
            </a:xfrm>
            <a:prstGeom prst="rect">
              <a:avLst/>
            </a:prstGeom>
            <a:noFill/>
            <a:ln w="9525">
              <a:noFill/>
              <a:miter lim="800000"/>
              <a:headEnd/>
              <a:tailEnd/>
            </a:ln>
            <a:effectLst/>
          </p:spPr>
          <p:txBody>
            <a:bodyPr wrap="none">
              <a:spAutoFit/>
            </a:bodyPr>
            <a:lstStyle/>
            <a:p>
              <a:pPr>
                <a:defRPr/>
              </a:pPr>
              <a:r>
                <a:rPr lang="de-DE" sz="1400">
                  <a:effectLst>
                    <a:outerShdw blurRad="38100" dist="38100" dir="2700000" algn="tl">
                      <a:srgbClr val="FFFFFF"/>
                    </a:outerShdw>
                  </a:effectLst>
                  <a:latin typeface="Times" pitchFamily="4" charset="0"/>
                  <a:ea typeface="+mn-ea"/>
                </a:rPr>
                <a:t>Johan Sundberg</a:t>
              </a:r>
            </a:p>
          </p:txBody>
        </p:sp>
      </p:grpSp>
      <p:grpSp>
        <p:nvGrpSpPr>
          <p:cNvPr id="4" name="Group 15">
            <a:extLst>
              <a:ext uri="{FF2B5EF4-FFF2-40B4-BE49-F238E27FC236}">
                <a16:creationId xmlns:a16="http://schemas.microsoft.com/office/drawing/2014/main" id="{58FC351C-CA49-EC4B-7EEB-8C53D3173AA8}"/>
              </a:ext>
            </a:extLst>
          </p:cNvPr>
          <p:cNvGrpSpPr>
            <a:grpSpLocks/>
          </p:cNvGrpSpPr>
          <p:nvPr/>
        </p:nvGrpSpPr>
        <p:grpSpPr bwMode="auto">
          <a:xfrm>
            <a:off x="5662613" y="4252913"/>
            <a:ext cx="1265237" cy="1874837"/>
            <a:chOff x="2666" y="2534"/>
            <a:chExt cx="797" cy="1181"/>
          </a:xfrm>
        </p:grpSpPr>
        <p:pic>
          <p:nvPicPr>
            <p:cNvPr id="27654" name="Picture 10">
              <a:extLst>
                <a:ext uri="{FF2B5EF4-FFF2-40B4-BE49-F238E27FC236}">
                  <a16:creationId xmlns:a16="http://schemas.microsoft.com/office/drawing/2014/main" id="{22718284-59EF-3D9A-E64E-F727D402EA85}"/>
                </a:ext>
              </a:extLst>
            </p:cNvPr>
            <p:cNvPicPr>
              <a:picLocks noChangeAspect="1" noChangeArrowheads="1"/>
            </p:cNvPicPr>
            <p:nvPr/>
          </p:nvPicPr>
          <p:blipFill>
            <a:blip r:embed="rId5"/>
            <a:srcRect/>
            <a:stretch>
              <a:fillRect/>
            </a:stretch>
          </p:blipFill>
          <p:spPr bwMode="auto">
            <a:xfrm>
              <a:off x="2695" y="2534"/>
              <a:ext cx="740" cy="987"/>
            </a:xfrm>
            <a:prstGeom prst="rect">
              <a:avLst/>
            </a:prstGeom>
            <a:noFill/>
            <a:ln>
              <a:noFill/>
            </a:ln>
            <a:effectLst>
              <a:outerShdw blurRad="50800" dist="38100" dir="2700000" sx="102000" sy="102000" algn="tl" rotWithShape="0">
                <a:prstClr val="black">
                  <a:alpha val="40000"/>
                </a:prstClr>
              </a:outerShdw>
            </a:effectLst>
          </p:spPr>
        </p:pic>
        <p:sp>
          <p:nvSpPr>
            <p:cNvPr id="990221" name="Text Box 13">
              <a:extLst>
                <a:ext uri="{FF2B5EF4-FFF2-40B4-BE49-F238E27FC236}">
                  <a16:creationId xmlns:a16="http://schemas.microsoft.com/office/drawing/2014/main" id="{0EF5A52A-13FF-0E13-BB67-AAFF07E29621}"/>
                </a:ext>
              </a:extLst>
            </p:cNvPr>
            <p:cNvSpPr txBox="1">
              <a:spLocks noChangeArrowheads="1"/>
            </p:cNvSpPr>
            <p:nvPr/>
          </p:nvSpPr>
          <p:spPr bwMode="auto">
            <a:xfrm>
              <a:off x="2666" y="3523"/>
              <a:ext cx="797" cy="192"/>
            </a:xfrm>
            <a:prstGeom prst="rect">
              <a:avLst/>
            </a:prstGeom>
            <a:noFill/>
            <a:ln w="9525">
              <a:noFill/>
              <a:miter lim="800000"/>
              <a:headEnd/>
              <a:tailEnd/>
            </a:ln>
            <a:effectLst/>
          </p:spPr>
          <p:txBody>
            <a:bodyPr wrap="none">
              <a:spAutoFit/>
            </a:bodyPr>
            <a:lstStyle/>
            <a:p>
              <a:pPr>
                <a:defRPr/>
              </a:pPr>
              <a:r>
                <a:rPr lang="de-DE" sz="1400">
                  <a:effectLst>
                    <a:outerShdw blurRad="38100" dist="38100" dir="2700000" algn="tl">
                      <a:srgbClr val="FFFFFF"/>
                    </a:outerShdw>
                  </a:effectLst>
                  <a:latin typeface="Times" pitchFamily="4" charset="0"/>
                  <a:ea typeface="+mn-ea"/>
                </a:rPr>
                <a:t>Roberto Bresin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Text Box 2">
            <a:extLst>
              <a:ext uri="{FF2B5EF4-FFF2-40B4-BE49-F238E27FC236}">
                <a16:creationId xmlns:a16="http://schemas.microsoft.com/office/drawing/2014/main" id="{DE3DFEF0-E529-463F-3EBA-BF5AD978558E}"/>
              </a:ext>
            </a:extLst>
          </p:cNvPr>
          <p:cNvSpPr txBox="1">
            <a:spLocks noChangeArrowheads="1"/>
          </p:cNvSpPr>
          <p:nvPr/>
        </p:nvSpPr>
        <p:spPr bwMode="auto">
          <a:xfrm>
            <a:off x="2152650" y="1049338"/>
            <a:ext cx="7235825" cy="32924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000" b="1" dirty="0">
                <a:effectLst>
                  <a:outerShdw blurRad="38100" dist="38100" dir="2700000" algn="tl">
                    <a:srgbClr val="FFFFFF"/>
                  </a:outerShdw>
                </a:effectLst>
                <a:latin typeface="Times" pitchFamily="2" charset="0"/>
              </a:rPr>
              <a:t>Facts on </a:t>
            </a:r>
            <a:r>
              <a:rPr lang="de-DE" altLang="en-US" sz="2000" b="1" dirty="0" err="1">
                <a:effectLst>
                  <a:outerShdw blurRad="38100" dist="38100" dir="2700000" algn="tl">
                    <a:srgbClr val="FFFFFF"/>
                  </a:outerShdw>
                </a:effectLst>
                <a:latin typeface="Times" pitchFamily="2" charset="0"/>
              </a:rPr>
              <a:t>expressed</a:t>
            </a:r>
            <a:r>
              <a:rPr lang="de-DE" altLang="en-US" sz="2000" b="1" dirty="0">
                <a:effectLst>
                  <a:outerShdw blurRad="38100" dist="38100" dir="2700000" algn="tl">
                    <a:srgbClr val="FFFFFF"/>
                  </a:outerShdw>
                </a:effectLst>
                <a:latin typeface="Times" pitchFamily="2" charset="0"/>
              </a:rPr>
              <a:t> </a:t>
            </a:r>
            <a:r>
              <a:rPr lang="de-DE" altLang="en-US" sz="2000" b="1" dirty="0" err="1">
                <a:effectLst>
                  <a:outerShdw blurRad="38100" dist="38100" dir="2700000" algn="tl">
                    <a:srgbClr val="FFFFFF"/>
                  </a:outerShdw>
                </a:effectLst>
                <a:latin typeface="Times" pitchFamily="2" charset="0"/>
              </a:rPr>
              <a:t>emotions</a:t>
            </a:r>
            <a:r>
              <a:rPr lang="de-DE" altLang="en-US" sz="2000" b="1" dirty="0">
                <a:effectLst>
                  <a:outerShdw blurRad="38100" dist="38100" dir="2700000" algn="tl">
                    <a:srgbClr val="FFFFFF"/>
                  </a:outerShdw>
                </a:effectLst>
                <a:latin typeface="Times" pitchFamily="2" charset="0"/>
              </a:rPr>
              <a:t> (not </a:t>
            </a:r>
            <a:r>
              <a:rPr lang="de-DE" altLang="en-US" sz="2000" b="1" dirty="0" err="1">
                <a:effectLst>
                  <a:outerShdw blurRad="38100" dist="38100" dir="2700000" algn="tl">
                    <a:srgbClr val="FFFFFF"/>
                  </a:outerShdw>
                </a:effectLst>
                <a:latin typeface="Times" pitchFamily="2" charset="0"/>
              </a:rPr>
              <a:t>induced</a:t>
            </a:r>
            <a:r>
              <a:rPr lang="de-DE" altLang="en-US" sz="2000" b="1" dirty="0">
                <a:effectLst>
                  <a:outerShdw blurRad="38100" dist="38100" dir="2700000" algn="tl">
                    <a:srgbClr val="FFFFFF"/>
                  </a:outerShdw>
                </a:effectLst>
                <a:latin typeface="Times" pitchFamily="2" charset="0"/>
              </a:rPr>
              <a:t> </a:t>
            </a:r>
            <a:r>
              <a:rPr lang="de-DE" altLang="en-US" sz="2000" b="1" dirty="0" err="1">
                <a:effectLst>
                  <a:outerShdw blurRad="38100" dist="38100" dir="2700000" algn="tl">
                    <a:srgbClr val="FFFFFF"/>
                  </a:outerShdw>
                </a:effectLst>
                <a:latin typeface="Times" pitchFamily="2" charset="0"/>
              </a:rPr>
              <a:t>emotions</a:t>
            </a:r>
            <a:r>
              <a:rPr lang="de-DE" altLang="en-US" sz="2000" b="1" dirty="0">
                <a:effectLst>
                  <a:outerShdw blurRad="38100" dist="38100" dir="2700000" algn="tl">
                    <a:srgbClr val="FFFFFF"/>
                  </a:outerShdw>
                </a:effectLst>
                <a:latin typeface="Times" pitchFamily="2" charset="0"/>
              </a:rPr>
              <a:t>):</a:t>
            </a:r>
            <a:endParaRPr lang="de-DE" altLang="en-US" sz="2000" dirty="0">
              <a:effectLst>
                <a:outerShdw blurRad="38100" dist="38100" dir="2700000" algn="tl">
                  <a:srgbClr val="FFFFFF"/>
                </a:outerShdw>
              </a:effectLst>
              <a:latin typeface="Times" pitchFamily="2" charset="0"/>
            </a:endParaRPr>
          </a:p>
          <a:p>
            <a:pPr>
              <a:spcBef>
                <a:spcPct val="50000"/>
              </a:spcBef>
              <a:buFont typeface="Times" pitchFamily="2" charset="0"/>
              <a:buChar char="•"/>
              <a:defRPr/>
            </a:pPr>
            <a:r>
              <a:rPr lang="de-DE" altLang="en-US" sz="2000" dirty="0">
                <a:solidFill>
                  <a:srgbClr val="000000"/>
                </a:solidFill>
                <a:effectLst>
                  <a:outerShdw blurRad="38100" dist="38100" dir="2700000" algn="tl">
                    <a:srgbClr val="FFFFFF"/>
                  </a:outerShdw>
                </a:effectLst>
                <a:latin typeface="Times" pitchFamily="2" charset="0"/>
              </a:rPr>
              <a:t>Emotional </a:t>
            </a:r>
            <a:r>
              <a:rPr lang="de-DE" altLang="en-US" sz="2000" dirty="0" err="1">
                <a:solidFill>
                  <a:srgbClr val="000000"/>
                </a:solidFill>
                <a:effectLst>
                  <a:outerShdw blurRad="38100" dist="38100" dir="2700000" algn="tl">
                    <a:srgbClr val="FFFFFF"/>
                  </a:outerShdw>
                </a:effectLst>
                <a:latin typeface="Times" pitchFamily="2" charset="0"/>
              </a:rPr>
              <a:t>expression</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can</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be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reliably</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communicated</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from</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performer</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to</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listener</a:t>
            </a:r>
            <a:endParaRPr lang="de-DE" altLang="en-US" sz="2000" dirty="0">
              <a:solidFill>
                <a:srgbClr val="000000"/>
              </a:solidFill>
              <a:effectLst>
                <a:outerShdw blurRad="38100" dist="38100" dir="2700000" algn="tl">
                  <a:srgbClr val="FFFFFF"/>
                </a:outerShdw>
              </a:effectLst>
              <a:latin typeface="Times" pitchFamily="2" charset="0"/>
            </a:endParaRPr>
          </a:p>
          <a:p>
            <a:pPr>
              <a:spcBef>
                <a:spcPct val="50000"/>
              </a:spcBef>
              <a:buFont typeface="Times" pitchFamily="2" charset="0"/>
              <a:buChar char="•"/>
              <a:defRPr/>
            </a:pPr>
            <a:r>
              <a:rPr lang="de-DE" altLang="en-US" sz="2000" dirty="0" err="1">
                <a:solidFill>
                  <a:srgbClr val="000000"/>
                </a:solidFill>
                <a:effectLst>
                  <a:outerShdw blurRad="38100" dist="38100" dir="2700000" algn="tl">
                    <a:srgbClr val="FFFFFF"/>
                  </a:outerShdw>
                </a:effectLst>
                <a:latin typeface="Times" pitchFamily="2" charset="0"/>
              </a:rPr>
              <a:t>Up</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to</a:t>
            </a:r>
            <a:r>
              <a:rPr lang="de-DE" altLang="en-US" sz="2000" dirty="0">
                <a:solidFill>
                  <a:srgbClr val="000000"/>
                </a:solidFill>
                <a:effectLst>
                  <a:outerShdw blurRad="38100" dist="38100" dir="2700000" algn="tl">
                    <a:srgbClr val="FFFFFF"/>
                  </a:outerShdw>
                </a:effectLst>
                <a:latin typeface="Times" pitchFamily="2" charset="0"/>
              </a:rPr>
              <a:t> 80-90% </a:t>
            </a:r>
            <a:r>
              <a:rPr lang="de-DE" altLang="en-US" sz="2000" dirty="0" err="1">
                <a:solidFill>
                  <a:srgbClr val="000000"/>
                </a:solidFill>
                <a:effectLst>
                  <a:outerShdw blurRad="38100" dist="38100" dir="2700000" algn="tl">
                    <a:srgbClr val="FFFFFF"/>
                  </a:outerShdw>
                </a:effectLst>
                <a:latin typeface="Times" pitchFamily="2" charset="0"/>
              </a:rPr>
              <a:t>of</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the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listeners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answers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can</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be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predicted</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using</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models</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based</a:t>
            </a:r>
            <a:r>
              <a:rPr lang="de-DE" altLang="en-US" sz="2000" dirty="0">
                <a:solidFill>
                  <a:srgbClr val="FF020B"/>
                </a:solidFill>
                <a:effectLst>
                  <a:outerShdw blurRad="38100" dist="38100" dir="2700000" algn="tl">
                    <a:srgbClr val="000000"/>
                  </a:outerShdw>
                </a:effectLst>
                <a:latin typeface="Times" pitchFamily="2" charset="0"/>
              </a:rPr>
              <a:t> on </a:t>
            </a:r>
            <a:r>
              <a:rPr lang="de-DE" altLang="en-US" sz="2000" dirty="0" err="1">
                <a:solidFill>
                  <a:srgbClr val="FF020B"/>
                </a:solidFill>
                <a:effectLst>
                  <a:outerShdw blurRad="38100" dist="38100" dir="2700000" algn="tl">
                    <a:srgbClr val="000000"/>
                  </a:outerShdw>
                </a:effectLst>
                <a:latin typeface="Times" pitchFamily="2" charset="0"/>
              </a:rPr>
              <a:t>musical</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features</a:t>
            </a:r>
            <a:endParaRPr lang="de-DE" altLang="en-US" sz="2000" dirty="0">
              <a:solidFill>
                <a:srgbClr val="000000"/>
              </a:solidFill>
              <a:effectLst>
                <a:outerShdw blurRad="38100" dist="38100" dir="2700000" algn="tl">
                  <a:srgbClr val="FFFFFF"/>
                </a:outerShdw>
              </a:effectLst>
              <a:latin typeface="Times" pitchFamily="2" charset="0"/>
            </a:endParaRPr>
          </a:p>
          <a:p>
            <a:pPr>
              <a:spcBef>
                <a:spcPct val="50000"/>
              </a:spcBef>
              <a:buFont typeface="Times" pitchFamily="2" charset="0"/>
              <a:buChar char="•"/>
              <a:defRPr/>
            </a:pPr>
            <a:r>
              <a:rPr lang="de-DE" altLang="en-US" sz="2000" dirty="0" err="1">
                <a:solidFill>
                  <a:srgbClr val="000000"/>
                </a:solidFill>
                <a:effectLst>
                  <a:outerShdw blurRad="38100" dist="38100" dir="2700000" algn="tl">
                    <a:srgbClr val="FFFFFF"/>
                  </a:outerShdw>
                </a:effectLst>
                <a:latin typeface="Times" pitchFamily="2" charset="0"/>
              </a:rPr>
              <a:t>Despite</a:t>
            </a:r>
            <a:r>
              <a:rPr lang="de-DE" altLang="en-US" sz="2000" dirty="0">
                <a:solidFill>
                  <a:srgbClr val="000000"/>
                </a:solidFill>
                <a:effectLst>
                  <a:outerShdw blurRad="38100" dist="38100" dir="2700000" algn="tl">
                    <a:srgbClr val="FFFFFF"/>
                  </a:outerShdw>
                </a:effectLst>
                <a:latin typeface="Times" pitchFamily="2" charset="0"/>
              </a:rPr>
              <a:t> different </a:t>
            </a:r>
            <a:r>
              <a:rPr lang="de-DE" altLang="en-US" sz="2000" dirty="0" err="1">
                <a:solidFill>
                  <a:srgbClr val="000000"/>
                </a:solidFill>
                <a:effectLst>
                  <a:outerShdw blurRad="38100" dist="38100" dir="2700000" algn="tl">
                    <a:srgbClr val="FFFFFF"/>
                  </a:outerShdw>
                </a:effectLst>
                <a:latin typeface="Times" pitchFamily="2" charset="0"/>
              </a:rPr>
              <a:t>semantic</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sets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the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four</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emotions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sadness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happiness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anger</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and</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love</a:t>
            </a:r>
            <a:r>
              <a:rPr lang="de-DE" altLang="en-US" sz="2000" dirty="0">
                <a:solidFill>
                  <a:srgbClr val="000000"/>
                </a:solidFill>
                <a:effectLst>
                  <a:outerShdw blurRad="38100" dist="38100" dir="2700000" algn="tl">
                    <a:srgbClr val="FFFFFF"/>
                  </a:outerShdw>
                </a:effectLst>
                <a:latin typeface="Times" pitchFamily="2" charset="0"/>
              </a:rPr>
              <a:t>/</a:t>
            </a:r>
            <a:r>
              <a:rPr lang="de-DE" altLang="en-US" sz="2000" dirty="0" err="1">
                <a:solidFill>
                  <a:srgbClr val="000000"/>
                </a:solidFill>
                <a:effectLst>
                  <a:outerShdw blurRad="38100" dist="38100" dir="2700000" algn="tl">
                    <a:srgbClr val="FFFFFF"/>
                  </a:outerShdw>
                </a:effectLst>
                <a:latin typeface="Times" pitchFamily="2" charset="0"/>
              </a:rPr>
              <a:t>tenderness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including</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synonyms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seem</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to</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be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the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ones</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that</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are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especially</a:t>
            </a:r>
            <a:r>
              <a:rPr lang="de-DE" altLang="en-US" sz="2000" dirty="0">
                <a:solidFill>
                  <a:srgbClr val="000000"/>
                </a:solidFill>
                <a:effectLst>
                  <a:outerShdw blurRad="38100" dist="38100" dir="2700000" algn="tl">
                    <a:srgbClr val="FFFFFF"/>
                  </a:outerShdw>
                </a:effectLst>
                <a:latin typeface="Times" pitchFamily="2" charset="0"/>
              </a:rPr>
              <a:t> easy </a:t>
            </a:r>
            <a:r>
              <a:rPr lang="de-DE" altLang="en-US" sz="2000" dirty="0" err="1">
                <a:solidFill>
                  <a:srgbClr val="000000"/>
                </a:solidFill>
                <a:effectLst>
                  <a:outerShdw blurRad="38100" dist="38100" dir="2700000" algn="tl">
                    <a:srgbClr val="FFFFFF"/>
                  </a:outerShdw>
                </a:effectLst>
                <a:latin typeface="Times" pitchFamily="2" charset="0"/>
              </a:rPr>
              <a:t>to</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differentiate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describe</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and</a:t>
            </a:r>
            <a:r>
              <a:rPr lang="de-DE" altLang="en-US" sz="2000" dirty="0">
                <a:solidFill>
                  <a:srgbClr val="000000"/>
                </a:solidFill>
                <a:effectLst>
                  <a:outerShdw blurRad="38100" dist="38100" dir="2700000" algn="tl">
                    <a:srgbClr val="FFFFFF"/>
                  </a:outerShdw>
                </a:effectLst>
                <a:latin typeface="Times" pitchFamily="2" charset="0"/>
              </a:rPr>
              <a:t> </a:t>
            </a:r>
            <a:r>
              <a:rPr lang="de-DE" altLang="en-US" sz="2000" dirty="0" err="1">
                <a:solidFill>
                  <a:srgbClr val="000000"/>
                </a:solidFill>
                <a:effectLst>
                  <a:outerShdw blurRad="38100" dist="38100" dir="2700000" algn="tl">
                    <a:srgbClr val="FFFFFF"/>
                  </a:outerShdw>
                </a:effectLst>
                <a:latin typeface="Times" pitchFamily="2" charset="0"/>
              </a:rPr>
              <a:t>model</a:t>
            </a:r>
            <a:endParaRPr lang="de-DE" altLang="en-US" sz="2000" dirty="0">
              <a:solidFill>
                <a:srgbClr val="000000"/>
              </a:solidFill>
              <a:effectLst>
                <a:outerShdw blurRad="38100" dist="38100" dir="2700000" algn="tl">
                  <a:srgbClr val="FFFFFF"/>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009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009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0096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0096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Text Box 2">
            <a:extLst>
              <a:ext uri="{FF2B5EF4-FFF2-40B4-BE49-F238E27FC236}">
                <a16:creationId xmlns:a16="http://schemas.microsoft.com/office/drawing/2014/main" id="{FAC2B727-D26B-B7B9-FD7D-97200B324B75}"/>
              </a:ext>
            </a:extLst>
          </p:cNvPr>
          <p:cNvSpPr txBox="1">
            <a:spLocks noChangeArrowheads="1"/>
          </p:cNvSpPr>
          <p:nvPr/>
        </p:nvSpPr>
        <p:spPr bwMode="auto">
          <a:xfrm>
            <a:off x="2152650" y="1049338"/>
            <a:ext cx="7235825" cy="3749675"/>
          </a:xfrm>
          <a:prstGeom prst="rect">
            <a:avLst/>
          </a:prstGeom>
          <a:noFill/>
          <a:ln w="9525">
            <a:noFill/>
            <a:miter lim="800000"/>
            <a:headEnd/>
            <a:tailEnd/>
          </a:ln>
          <a:effectLst/>
        </p:spPr>
        <p:txBody>
          <a:bodyPr>
            <a:spAutoFit/>
          </a:bodyPr>
          <a:lstStyle/>
          <a:p>
            <a:pPr marL="609600" indent="-609600">
              <a:spcBef>
                <a:spcPct val="50000"/>
              </a:spcBef>
              <a:buFont typeface="Times" pitchFamily="4" charset="0"/>
              <a:buNone/>
              <a:defRPr/>
            </a:pPr>
            <a:r>
              <a:rPr lang="de-DE" sz="2000" b="1" dirty="0">
                <a:effectLst>
                  <a:outerShdw blurRad="38100" dist="38100" dir="2700000" algn="tl">
                    <a:srgbClr val="FFFFFF"/>
                  </a:outerShdw>
                </a:effectLst>
                <a:latin typeface="Times" pitchFamily="4" charset="0"/>
                <a:ea typeface="+mn-ea"/>
              </a:rPr>
              <a:t>Performance </a:t>
            </a:r>
            <a:r>
              <a:rPr lang="de-DE" sz="2000" b="1" dirty="0" err="1">
                <a:effectLst>
                  <a:outerShdw blurRad="38100" dist="38100" dir="2700000" algn="tl">
                    <a:srgbClr val="FFFFFF"/>
                  </a:outerShdw>
                </a:effectLst>
                <a:latin typeface="Times" pitchFamily="4" charset="0"/>
                <a:ea typeface="+mn-ea"/>
              </a:rPr>
              <a:t>features</a:t>
            </a:r>
            <a:r>
              <a:rPr lang="de-DE" sz="2000" b="1" dirty="0">
                <a:effectLst>
                  <a:outerShdw blurRad="38100" dist="38100" dir="2700000" algn="tl">
                    <a:srgbClr val="FFFFFF"/>
                  </a:outerShdw>
                </a:effectLst>
                <a:latin typeface="Times" pitchFamily="4" charset="0"/>
                <a:ea typeface="+mn-ea"/>
              </a:rPr>
              <a:t>:</a:t>
            </a:r>
          </a:p>
          <a:p>
            <a:pPr marL="609600" indent="-609600">
              <a:buFontTx/>
              <a:buChar char="•"/>
              <a:defRPr/>
            </a:pPr>
            <a:r>
              <a:rPr lang="de-DE" sz="2000" dirty="0">
                <a:effectLst>
                  <a:outerShdw blurRad="38100" dist="38100" dir="2700000" algn="tl">
                    <a:srgbClr val="FFFFFF"/>
                  </a:outerShdw>
                </a:effectLst>
                <a:latin typeface="Times" pitchFamily="4" charset="0"/>
                <a:ea typeface="+mn-ea"/>
              </a:rPr>
              <a:t>Timing - Tempo, tempo </a:t>
            </a:r>
            <a:r>
              <a:rPr lang="de-DE" sz="2000" dirty="0" err="1">
                <a:effectLst>
                  <a:outerShdw blurRad="38100" dist="38100" dir="2700000" algn="tl">
                    <a:srgbClr val="FFFFFF"/>
                  </a:outerShdw>
                </a:effectLst>
                <a:latin typeface="Times" pitchFamily="4" charset="0"/>
                <a:ea typeface="+mn-ea"/>
              </a:rPr>
              <a:t>variation</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duration</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contrast</a:t>
            </a:r>
            <a:endParaRPr lang="de-DE" sz="2000" dirty="0">
              <a:effectLst>
                <a:outerShdw blurRad="38100" dist="38100" dir="2700000" algn="tl">
                  <a:srgbClr val="FFFFFF"/>
                </a:outerShdw>
              </a:effectLst>
              <a:latin typeface="Times" pitchFamily="4" charset="0"/>
              <a:ea typeface="+mn-ea"/>
            </a:endParaRPr>
          </a:p>
          <a:p>
            <a:pPr marL="609600" indent="-609600">
              <a:buFontTx/>
              <a:buChar char="•"/>
              <a:defRPr/>
            </a:pPr>
            <a:r>
              <a:rPr lang="de-DE" sz="2000" dirty="0">
                <a:effectLst>
                  <a:outerShdw blurRad="38100" dist="38100" dir="2700000" algn="tl">
                    <a:srgbClr val="FFFFFF"/>
                  </a:outerShdw>
                </a:effectLst>
                <a:latin typeface="Times" pitchFamily="4" charset="0"/>
                <a:ea typeface="+mn-ea"/>
              </a:rPr>
              <a:t>Dynamics: </a:t>
            </a:r>
            <a:r>
              <a:rPr lang="de-DE" sz="2000" dirty="0" err="1">
                <a:effectLst>
                  <a:outerShdw blurRad="38100" dist="38100" dir="2700000" algn="tl">
                    <a:srgbClr val="FFFFFF"/>
                  </a:outerShdw>
                </a:effectLst>
                <a:latin typeface="Times" pitchFamily="4" charset="0"/>
                <a:ea typeface="+mn-ea"/>
              </a:rPr>
              <a:t>overall</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level</a:t>
            </a:r>
            <a:r>
              <a:rPr lang="de-DE" sz="2000" dirty="0">
                <a:effectLst>
                  <a:outerShdw blurRad="38100" dist="38100" dir="2700000" algn="tl">
                    <a:srgbClr val="FFFFFF"/>
                  </a:outerShdw>
                </a:effectLst>
                <a:latin typeface="Times" pitchFamily="4" charset="0"/>
                <a:ea typeface="+mn-ea"/>
              </a:rPr>
              <a:t>, crescendo/decrescendo, </a:t>
            </a:r>
            <a:r>
              <a:rPr lang="de-DE" sz="2000" dirty="0" err="1">
                <a:effectLst>
                  <a:outerShdw blurRad="38100" dist="38100" dir="2700000" algn="tl">
                    <a:srgbClr val="FFFFFF"/>
                  </a:outerShdw>
                </a:effectLst>
                <a:latin typeface="Times" pitchFamily="4" charset="0"/>
                <a:ea typeface="+mn-ea"/>
              </a:rPr>
              <a:t>accents</a:t>
            </a:r>
            <a:r>
              <a:rPr lang="de-DE" sz="2000" dirty="0">
                <a:effectLst>
                  <a:outerShdw blurRad="38100" dist="38100" dir="2700000" algn="tl">
                    <a:srgbClr val="FFFFFF"/>
                  </a:outerShdw>
                </a:effectLst>
                <a:latin typeface="Times" pitchFamily="4" charset="0"/>
                <a:ea typeface="+mn-ea"/>
              </a:rPr>
              <a:t> </a:t>
            </a:r>
          </a:p>
          <a:p>
            <a:pPr marL="609600" indent="-609600">
              <a:buFontTx/>
              <a:buChar char="•"/>
              <a:defRPr/>
            </a:pPr>
            <a:r>
              <a:rPr lang="de-DE" sz="2000" dirty="0" err="1">
                <a:effectLst>
                  <a:outerShdw blurRad="38100" dist="38100" dir="2700000" algn="tl">
                    <a:srgbClr val="FFFFFF"/>
                  </a:outerShdw>
                </a:effectLst>
                <a:latin typeface="Times" pitchFamily="4" charset="0"/>
                <a:ea typeface="+mn-ea"/>
              </a:rPr>
              <a:t>Articulation</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overall</a:t>
            </a:r>
            <a:r>
              <a:rPr lang="de-DE" sz="2000" dirty="0">
                <a:effectLst>
                  <a:outerShdw blurRad="38100" dist="38100" dir="2700000" algn="tl">
                    <a:srgbClr val="FFFFFF"/>
                  </a:outerShdw>
                </a:effectLst>
                <a:latin typeface="Times" pitchFamily="4" charset="0"/>
                <a:ea typeface="+mn-ea"/>
              </a:rPr>
              <a:t> (staccato/legato), </a:t>
            </a:r>
            <a:r>
              <a:rPr lang="de-DE" sz="2000" dirty="0" err="1">
                <a:effectLst>
                  <a:outerShdw blurRad="38100" dist="38100" dir="2700000" algn="tl">
                    <a:srgbClr val="FFFFFF"/>
                  </a:outerShdw>
                </a:effectLst>
                <a:latin typeface="Times" pitchFamily="4" charset="0"/>
                <a:ea typeface="+mn-ea"/>
              </a:rPr>
              <a:t>variability</a:t>
            </a:r>
            <a:endParaRPr lang="de-DE" sz="2000" dirty="0">
              <a:effectLst>
                <a:outerShdw blurRad="38100" dist="38100" dir="2700000" algn="tl">
                  <a:srgbClr val="FFFFFF"/>
                </a:outerShdw>
              </a:effectLst>
              <a:latin typeface="Times" pitchFamily="4" charset="0"/>
              <a:ea typeface="+mn-ea"/>
            </a:endParaRPr>
          </a:p>
          <a:p>
            <a:pPr marL="609600" indent="-609600">
              <a:buFontTx/>
              <a:buChar char="•"/>
              <a:defRPr/>
            </a:pPr>
            <a:r>
              <a:rPr lang="de-DE" sz="2000" dirty="0">
                <a:effectLst>
                  <a:outerShdw blurRad="38100" dist="38100" dir="2700000" algn="tl">
                    <a:srgbClr val="FFFFFF"/>
                  </a:outerShdw>
                </a:effectLst>
                <a:latin typeface="Times" pitchFamily="4" charset="0"/>
                <a:ea typeface="+mn-ea"/>
              </a:rPr>
              <a:t>Timbre: </a:t>
            </a:r>
            <a:r>
              <a:rPr lang="de-DE" sz="2000" dirty="0" err="1">
                <a:effectLst>
                  <a:outerShdw blurRad="38100" dist="38100" dir="2700000" algn="tl">
                    <a:srgbClr val="FFFFFF"/>
                  </a:outerShdw>
                </a:effectLst>
                <a:latin typeface="Times" pitchFamily="4" charset="0"/>
                <a:ea typeface="+mn-ea"/>
              </a:rPr>
              <a:t>Spectral</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richness</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onset</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velocity</a:t>
            </a:r>
            <a:br>
              <a:rPr lang="de-DE" sz="2000" dirty="0">
                <a:effectLst>
                  <a:outerShdw blurRad="38100" dist="38100" dir="2700000" algn="tl">
                    <a:srgbClr val="FFFFFF"/>
                  </a:outerShdw>
                </a:effectLst>
                <a:latin typeface="Times" pitchFamily="4" charset="0"/>
                <a:ea typeface="+mn-ea"/>
              </a:rPr>
            </a:br>
            <a:endParaRPr lang="de-DE" sz="2000" dirty="0">
              <a:effectLst>
                <a:outerShdw blurRad="38100" dist="38100" dir="2700000" algn="tl">
                  <a:srgbClr val="FFFFFF"/>
                </a:outerShdw>
              </a:effectLst>
              <a:latin typeface="Times" pitchFamily="4" charset="0"/>
              <a:ea typeface="+mn-ea"/>
            </a:endParaRPr>
          </a:p>
          <a:p>
            <a:pPr marL="609600" indent="-609600">
              <a:defRPr/>
            </a:pPr>
            <a:r>
              <a:rPr lang="de-DE" sz="2000" b="1" dirty="0">
                <a:effectLst>
                  <a:outerShdw blurRad="38100" dist="38100" dir="2700000" algn="tl">
                    <a:srgbClr val="FFFFFF"/>
                  </a:outerShdw>
                </a:effectLst>
                <a:latin typeface="Times" pitchFamily="4" charset="0"/>
                <a:ea typeface="+mn-ea"/>
              </a:rPr>
              <a:t>Score </a:t>
            </a:r>
            <a:r>
              <a:rPr lang="de-DE" sz="2000" b="1" dirty="0" err="1">
                <a:effectLst>
                  <a:outerShdw blurRad="38100" dist="38100" dir="2700000" algn="tl">
                    <a:srgbClr val="FFFFFF"/>
                  </a:outerShdw>
                </a:effectLst>
                <a:latin typeface="Times" pitchFamily="4" charset="0"/>
                <a:ea typeface="+mn-ea"/>
              </a:rPr>
              <a:t>features</a:t>
            </a:r>
            <a:r>
              <a:rPr lang="de-DE" sz="2000" b="1" dirty="0">
                <a:effectLst>
                  <a:outerShdw blurRad="38100" dist="38100" dir="2700000" algn="tl">
                    <a:srgbClr val="FFFFFF"/>
                  </a:outerShdw>
                </a:effectLst>
                <a:latin typeface="Times" pitchFamily="4" charset="0"/>
                <a:ea typeface="+mn-ea"/>
              </a:rPr>
              <a:t>:</a:t>
            </a:r>
          </a:p>
          <a:p>
            <a:pPr marL="609600" indent="-609600">
              <a:buFontTx/>
              <a:buChar char="•"/>
              <a:defRPr/>
            </a:pPr>
            <a:r>
              <a:rPr lang="de-DE" sz="2000" dirty="0">
                <a:effectLst>
                  <a:outerShdw blurRad="38100" dist="38100" dir="2700000" algn="tl">
                    <a:srgbClr val="FFFFFF"/>
                  </a:outerShdw>
                </a:effectLst>
                <a:latin typeface="Times" pitchFamily="4" charset="0"/>
                <a:ea typeface="+mn-ea"/>
              </a:rPr>
              <a:t>Melody: </a:t>
            </a:r>
            <a:r>
              <a:rPr lang="de-DE" sz="2000" dirty="0" err="1">
                <a:effectLst>
                  <a:outerShdw blurRad="38100" dist="38100" dir="2700000" algn="tl">
                    <a:srgbClr val="FFFFFF"/>
                  </a:outerShdw>
                </a:effectLst>
                <a:latin typeface="Times" pitchFamily="4" charset="0"/>
                <a:ea typeface="+mn-ea"/>
              </a:rPr>
              <a:t>range</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small</a:t>
            </a:r>
            <a:r>
              <a:rPr lang="de-DE" sz="2000" dirty="0">
                <a:effectLst>
                  <a:outerShdw blurRad="38100" dist="38100" dir="2700000" algn="tl">
                    <a:srgbClr val="FFFFFF"/>
                  </a:outerShdw>
                </a:effectLst>
                <a:latin typeface="Times" pitchFamily="4" charset="0"/>
                <a:ea typeface="+mn-ea"/>
              </a:rPr>
              <a:t>/large), </a:t>
            </a:r>
            <a:r>
              <a:rPr lang="de-DE" sz="2000" dirty="0" err="1">
                <a:effectLst>
                  <a:outerShdw blurRad="38100" dist="38100" dir="2700000" algn="tl">
                    <a:srgbClr val="FFFFFF"/>
                  </a:outerShdw>
                </a:effectLst>
                <a:latin typeface="Times" pitchFamily="4" charset="0"/>
                <a:ea typeface="+mn-ea"/>
              </a:rPr>
              <a:t>direction</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up</a:t>
            </a:r>
            <a:r>
              <a:rPr lang="de-DE" sz="2000" dirty="0">
                <a:effectLst>
                  <a:outerShdw blurRad="38100" dist="38100" dir="2700000" algn="tl">
                    <a:srgbClr val="FFFFFF"/>
                  </a:outerShdw>
                </a:effectLst>
                <a:latin typeface="Times" pitchFamily="4" charset="0"/>
                <a:ea typeface="+mn-ea"/>
              </a:rPr>
              <a:t>/down) </a:t>
            </a:r>
          </a:p>
          <a:p>
            <a:pPr marL="609600" indent="-609600">
              <a:buFontTx/>
              <a:buChar char="•"/>
              <a:defRPr/>
            </a:pPr>
            <a:r>
              <a:rPr lang="de-DE" sz="2000" dirty="0" err="1">
                <a:effectLst>
                  <a:outerShdw blurRad="38100" dist="38100" dir="2700000" algn="tl">
                    <a:srgbClr val="FFFFFF"/>
                  </a:outerShdw>
                </a:effectLst>
                <a:latin typeface="Times" pitchFamily="4" charset="0"/>
                <a:ea typeface="+mn-ea"/>
              </a:rPr>
              <a:t>Harmony</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consonant</a:t>
            </a:r>
            <a:r>
              <a:rPr lang="de-DE" sz="2000" dirty="0">
                <a:effectLst>
                  <a:outerShdw blurRad="38100" dist="38100" dir="2700000" algn="tl">
                    <a:srgbClr val="FFFFFF"/>
                  </a:outerShdw>
                </a:effectLst>
                <a:latin typeface="Times" pitchFamily="4" charset="0"/>
                <a:ea typeface="+mn-ea"/>
              </a:rPr>
              <a:t>/</a:t>
            </a:r>
            <a:r>
              <a:rPr lang="de-DE" sz="2000" dirty="0" err="1">
                <a:effectLst>
                  <a:outerShdw blurRad="38100" dist="38100" dir="2700000" algn="tl">
                    <a:srgbClr val="FFFFFF"/>
                  </a:outerShdw>
                </a:effectLst>
                <a:latin typeface="Times" pitchFamily="4" charset="0"/>
                <a:ea typeface="+mn-ea"/>
              </a:rPr>
              <a:t>complex</a:t>
            </a:r>
            <a:r>
              <a:rPr lang="de-DE" sz="2000" dirty="0">
                <a:effectLst>
                  <a:outerShdw blurRad="38100" dist="38100" dir="2700000" algn="tl">
                    <a:srgbClr val="FFFFFF"/>
                  </a:outerShdw>
                </a:effectLst>
                <a:latin typeface="Times" pitchFamily="4" charset="0"/>
                <a:ea typeface="+mn-ea"/>
              </a:rPr>
              <a:t>-dissonant) </a:t>
            </a:r>
          </a:p>
          <a:p>
            <a:pPr marL="609600" indent="-609600">
              <a:buFontTx/>
              <a:buChar char="•"/>
              <a:defRPr/>
            </a:pPr>
            <a:r>
              <a:rPr lang="de-DE" sz="2000" dirty="0" err="1">
                <a:effectLst>
                  <a:outerShdw blurRad="38100" dist="38100" dir="2700000" algn="tl">
                    <a:srgbClr val="FFFFFF"/>
                  </a:outerShdw>
                </a:effectLst>
                <a:latin typeface="Times" pitchFamily="4" charset="0"/>
                <a:ea typeface="+mn-ea"/>
              </a:rPr>
              <a:t>Tonality</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chromatic</a:t>
            </a:r>
            <a:r>
              <a:rPr lang="de-DE" sz="2000" dirty="0">
                <a:effectLst>
                  <a:outerShdw blurRad="38100" dist="38100" dir="2700000" algn="tl">
                    <a:srgbClr val="FFFFFF"/>
                  </a:outerShdw>
                </a:effectLst>
                <a:latin typeface="Times" pitchFamily="4" charset="0"/>
                <a:ea typeface="+mn-ea"/>
              </a:rPr>
              <a:t>-atonal/</a:t>
            </a:r>
            <a:r>
              <a:rPr lang="de-DE" sz="2000" dirty="0" err="1">
                <a:effectLst>
                  <a:outerShdw blurRad="38100" dist="38100" dir="2700000" algn="tl">
                    <a:srgbClr val="FFFFFF"/>
                  </a:outerShdw>
                </a:effectLst>
                <a:latin typeface="Times" pitchFamily="4" charset="0"/>
                <a:ea typeface="+mn-ea"/>
              </a:rPr>
              <a:t>key-oriented</a:t>
            </a:r>
            <a:r>
              <a:rPr lang="de-DE" sz="2000" dirty="0">
                <a:effectLst>
                  <a:outerShdw blurRad="38100" dist="38100" dir="2700000" algn="tl">
                    <a:srgbClr val="FFFFFF"/>
                  </a:outerShdw>
                </a:effectLst>
                <a:latin typeface="Times" pitchFamily="4" charset="0"/>
                <a:ea typeface="+mn-ea"/>
              </a:rPr>
              <a:t>) </a:t>
            </a:r>
          </a:p>
          <a:p>
            <a:pPr marL="609600" indent="-609600">
              <a:buFontTx/>
              <a:buChar char="•"/>
              <a:defRPr/>
            </a:pPr>
            <a:r>
              <a:rPr lang="de-DE" sz="2000" dirty="0">
                <a:effectLst>
                  <a:outerShdw blurRad="38100" dist="38100" dir="2700000" algn="tl">
                    <a:srgbClr val="FFFFFF"/>
                  </a:outerShdw>
                </a:effectLst>
                <a:latin typeface="Times" pitchFamily="4" charset="0"/>
                <a:ea typeface="+mn-ea"/>
              </a:rPr>
              <a:t>Rhythm (regular-smooth/firm/</a:t>
            </a:r>
            <a:r>
              <a:rPr lang="de-DE" sz="2000" dirty="0" err="1">
                <a:effectLst>
                  <a:outerShdw blurRad="38100" dist="38100" dir="2700000" algn="tl">
                    <a:srgbClr val="FFFFFF"/>
                  </a:outerShdw>
                </a:effectLst>
                <a:latin typeface="Times" pitchFamily="4" charset="0"/>
                <a:ea typeface="+mn-ea"/>
              </a:rPr>
              <a:t>flowing-fluent</a:t>
            </a:r>
            <a:r>
              <a:rPr lang="de-DE" sz="2000" dirty="0">
                <a:effectLst>
                  <a:outerShdw blurRad="38100" dist="38100" dir="2700000" algn="tl">
                    <a:srgbClr val="FFFFFF"/>
                  </a:outerShdw>
                </a:effectLst>
                <a:latin typeface="Times" pitchFamily="4" charset="0"/>
                <a:ea typeface="+mn-ea"/>
              </a:rPr>
              <a:t>/</a:t>
            </a:r>
            <a:r>
              <a:rPr lang="de-DE" sz="2000" dirty="0" err="1">
                <a:effectLst>
                  <a:outerShdw blurRad="38100" dist="38100" dir="2700000" algn="tl">
                    <a:srgbClr val="FFFFFF"/>
                  </a:outerShdw>
                </a:effectLst>
                <a:latin typeface="Times" pitchFamily="4" charset="0"/>
                <a:ea typeface="+mn-ea"/>
              </a:rPr>
              <a:t>irregular-rough</a:t>
            </a:r>
            <a:r>
              <a:rPr lang="de-DE" sz="2000" dirty="0">
                <a:effectLst>
                  <a:outerShdw blurRad="38100" dist="38100" dir="2700000" algn="tl">
                    <a:srgbClr val="FFFFFF"/>
                  </a:outerShdw>
                </a:effectLst>
                <a:latin typeface="Times" pitchFamily="4" charset="0"/>
                <a:ea typeface="+mn-ea"/>
              </a:rPr>
              <a:t>)</a:t>
            </a:r>
          </a:p>
          <a:p>
            <a:pPr marL="609600" indent="-609600">
              <a:buFontTx/>
              <a:buChar char="•"/>
              <a:defRPr/>
            </a:pPr>
            <a:r>
              <a:rPr lang="de-DE" sz="2000" dirty="0">
                <a:effectLst>
                  <a:outerShdw blurRad="38100" dist="38100" dir="2700000" algn="tl">
                    <a:srgbClr val="FFFFFF"/>
                  </a:outerShdw>
                </a:effectLst>
                <a:latin typeface="Times" pitchFamily="4" charset="0"/>
                <a:ea typeface="+mn-ea"/>
              </a:rPr>
              <a:t>Timbre (</a:t>
            </a:r>
            <a:r>
              <a:rPr lang="de-DE" sz="2000" dirty="0" err="1">
                <a:effectLst>
                  <a:outerShdw blurRad="38100" dist="38100" dir="2700000" algn="tl">
                    <a:srgbClr val="FFFFFF"/>
                  </a:outerShdw>
                </a:effectLst>
                <a:latin typeface="Times" pitchFamily="4" charset="0"/>
                <a:ea typeface="+mn-ea"/>
              </a:rPr>
              <a:t>harmonic</a:t>
            </a:r>
            <a:r>
              <a:rPr lang="de-DE" sz="2000" dirty="0">
                <a:effectLst>
                  <a:outerShdw blurRad="38100" dist="38100" dir="2700000" algn="tl">
                    <a:srgbClr val="FFFFFF"/>
                  </a:outerShdw>
                </a:effectLst>
                <a:latin typeface="Times" pitchFamily="4" charset="0"/>
                <a:ea typeface="+mn-ea"/>
              </a:rPr>
              <a:t> </a:t>
            </a:r>
            <a:r>
              <a:rPr lang="de-DE" sz="2000" dirty="0" err="1">
                <a:effectLst>
                  <a:outerShdw blurRad="38100" dist="38100" dir="2700000" algn="tl">
                    <a:srgbClr val="FFFFFF"/>
                  </a:outerShdw>
                </a:effectLst>
                <a:latin typeface="Times" pitchFamily="4" charset="0"/>
                <a:ea typeface="+mn-ea"/>
              </a:rPr>
              <a:t>richness</a:t>
            </a:r>
            <a:r>
              <a:rPr lang="de-DE" sz="2000" dirty="0">
                <a:effectLst>
                  <a:outerShdw blurRad="38100" dist="38100" dir="2700000" algn="tl">
                    <a:srgbClr val="FFFFFF"/>
                  </a:outerShdw>
                </a:effectLst>
                <a:latin typeface="Times" pitchFamily="4" charset="0"/>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0106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0106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0106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0106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01069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101069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nodeType="clickEffect">
                                  <p:stCondLst>
                                    <p:cond delay="0"/>
                                  </p:stCondLst>
                                  <p:childTnLst>
                                    <p:set>
                                      <p:cBhvr>
                                        <p:cTn id="30" dur="1" fill="hold">
                                          <p:stCondLst>
                                            <p:cond delay="499"/>
                                          </p:stCondLst>
                                        </p:cTn>
                                        <p:tgtEl>
                                          <p:spTgt spid="101069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entr" presetSubtype="0" fill="hold" nodeType="clickEffect">
                                  <p:stCondLst>
                                    <p:cond delay="0"/>
                                  </p:stCondLst>
                                  <p:childTnLst>
                                    <p:set>
                                      <p:cBhvr>
                                        <p:cTn id="34" dur="1" fill="hold">
                                          <p:stCondLst>
                                            <p:cond delay="499"/>
                                          </p:stCondLst>
                                        </p:cTn>
                                        <p:tgtEl>
                                          <p:spTgt spid="101069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entr" presetSubtype="0" fill="hold" nodeType="clickEffect">
                                  <p:stCondLst>
                                    <p:cond delay="0"/>
                                  </p:stCondLst>
                                  <p:childTnLst>
                                    <p:set>
                                      <p:cBhvr>
                                        <p:cTn id="38" dur="1" fill="hold">
                                          <p:stCondLst>
                                            <p:cond delay="499"/>
                                          </p:stCondLst>
                                        </p:cTn>
                                        <p:tgtEl>
                                          <p:spTgt spid="1010690">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entr" presetSubtype="0" fill="hold" nodeType="clickEffect">
                                  <p:stCondLst>
                                    <p:cond delay="0"/>
                                  </p:stCondLst>
                                  <p:childTnLst>
                                    <p:set>
                                      <p:cBhvr>
                                        <p:cTn id="42" dur="1" fill="hold">
                                          <p:stCondLst>
                                            <p:cond delay="499"/>
                                          </p:stCondLst>
                                        </p:cTn>
                                        <p:tgtEl>
                                          <p:spTgt spid="1010690">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entr" presetSubtype="0" fill="hold" nodeType="clickEffect">
                                  <p:stCondLst>
                                    <p:cond delay="0"/>
                                  </p:stCondLst>
                                  <p:childTnLst>
                                    <p:set>
                                      <p:cBhvr>
                                        <p:cTn id="46" dur="1" fill="hold">
                                          <p:stCondLst>
                                            <p:cond delay="499"/>
                                          </p:stCondLst>
                                        </p:cTn>
                                        <p:tgtEl>
                                          <p:spTgt spid="10106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Text Box 2">
            <a:extLst>
              <a:ext uri="{FF2B5EF4-FFF2-40B4-BE49-F238E27FC236}">
                <a16:creationId xmlns:a16="http://schemas.microsoft.com/office/drawing/2014/main" id="{23721479-BA5E-2D3B-34C6-6E810C8E642D}"/>
              </a:ext>
            </a:extLst>
          </p:cNvPr>
          <p:cNvSpPr txBox="1">
            <a:spLocks noChangeArrowheads="1"/>
          </p:cNvSpPr>
          <p:nvPr/>
        </p:nvSpPr>
        <p:spPr bwMode="auto">
          <a:xfrm>
            <a:off x="2393950" y="287338"/>
            <a:ext cx="6015038" cy="581025"/>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defRPr/>
            </a:pPr>
            <a:r>
              <a:rPr lang="de-DE" altLang="en-US" sz="1600" dirty="0">
                <a:effectLst>
                  <a:outerShdw blurRad="38100" dist="38100" dir="2700000" algn="tl">
                    <a:srgbClr val="FFFFFF"/>
                  </a:outerShdw>
                </a:effectLst>
                <a:latin typeface="Times" pitchFamily="2" charset="0"/>
              </a:rPr>
              <a:t>Analysis: </a:t>
            </a:r>
            <a:r>
              <a:rPr lang="de-DE" altLang="en-US" sz="1600" dirty="0" err="1">
                <a:effectLst>
                  <a:outerShdw blurRad="38100" dist="38100" dir="2700000" algn="tl">
                    <a:srgbClr val="FFFFFF"/>
                  </a:outerShdw>
                </a:effectLst>
                <a:latin typeface="Times" pitchFamily="2" charset="0"/>
              </a:rPr>
              <a:t>Juslin‘s</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lense</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model</a:t>
            </a:r>
            <a:r>
              <a:rPr lang="de-DE" altLang="en-US" sz="1600" dirty="0">
                <a:effectLst>
                  <a:outerShdw blurRad="38100" dist="38100" dir="2700000" algn="tl">
                    <a:srgbClr val="FFFFFF"/>
                  </a:outerShdw>
                </a:effectLst>
                <a:latin typeface="Times" pitchFamily="2" charset="0"/>
              </a:rPr>
              <a:t>: multiple </a:t>
            </a:r>
            <a:r>
              <a:rPr lang="de-DE" altLang="en-US" sz="1600" dirty="0" err="1">
                <a:effectLst>
                  <a:outerShdw blurRad="38100" dist="38100" dir="2700000" algn="tl">
                    <a:srgbClr val="FFFFFF"/>
                  </a:outerShdw>
                </a:effectLst>
                <a:latin typeface="Times" pitchFamily="2" charset="0"/>
              </a:rPr>
              <a:t>regression</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analysis</a:t>
            </a:r>
            <a:r>
              <a:rPr lang="de-DE" altLang="en-US" sz="1600" dirty="0">
                <a:effectLst>
                  <a:outerShdw blurRad="38100" dist="38100" dir="2700000" algn="tl">
                    <a:srgbClr val="FFFFFF"/>
                  </a:outerShdw>
                </a:effectLst>
                <a:latin typeface="Times" pitchFamily="2" charset="0"/>
              </a:rPr>
              <a:t> (MRA) </a:t>
            </a:r>
            <a:r>
              <a:rPr lang="de-DE" altLang="en-US" sz="1600" dirty="0" err="1">
                <a:effectLst>
                  <a:outerShdw blurRad="38100" dist="38100" dir="2700000" algn="tl">
                    <a:srgbClr val="FFFFFF"/>
                  </a:outerShdw>
                </a:effectLst>
                <a:latin typeface="Times" pitchFamily="2" charset="0"/>
              </a:rPr>
              <a:t>for</a:t>
            </a:r>
            <a:r>
              <a:rPr lang="de-DE" altLang="en-US" sz="1600" dirty="0">
                <a:effectLst>
                  <a:outerShdw blurRad="38100" dist="38100" dir="2700000" algn="tl">
                    <a:srgbClr val="FFFFFF"/>
                  </a:outerShdw>
                </a:effectLst>
                <a:latin typeface="Times" pitchFamily="2" charset="0"/>
              </a:rPr>
              <a:t> </a:t>
            </a:r>
            <a:br>
              <a:rPr lang="de-DE" altLang="en-US" sz="1600" dirty="0">
                <a:effectLst>
                  <a:outerShdw blurRad="38100" dist="38100" dir="2700000" algn="tl">
                    <a:srgbClr val="FFFFFF"/>
                  </a:outerShdw>
                </a:effectLst>
                <a:latin typeface="Times" pitchFamily="2" charset="0"/>
              </a:rPr>
            </a:br>
            <a:r>
              <a:rPr lang="de-DE" altLang="en-US" sz="1600" dirty="0" err="1">
                <a:effectLst>
                  <a:outerShdw blurRad="38100" dist="38100" dir="2700000" algn="tl">
                    <a:srgbClr val="FFFFFF"/>
                  </a:outerShdw>
                </a:effectLst>
                <a:latin typeface="Times" pitchFamily="2" charset="0"/>
              </a:rPr>
              <a:t>statistical</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analysis</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of</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matching</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of</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features</a:t>
            </a:r>
            <a:endParaRPr lang="de-DE" altLang="en-US" sz="1600" dirty="0">
              <a:effectLst>
                <a:outerShdw blurRad="38100" dist="38100" dir="2700000" algn="tl">
                  <a:srgbClr val="FFFFFF"/>
                </a:outerShdw>
              </a:effectLst>
              <a:latin typeface="Times" pitchFamily="2" charset="0"/>
            </a:endParaRPr>
          </a:p>
        </p:txBody>
      </p:sp>
      <p:pic>
        <p:nvPicPr>
          <p:cNvPr id="20482" name="Picture 8" descr="juslin.tiff                                                    00A3E74EMacintosh HD                   7C261EDB:">
            <a:extLst>
              <a:ext uri="{FF2B5EF4-FFF2-40B4-BE49-F238E27FC236}">
                <a16:creationId xmlns:a16="http://schemas.microsoft.com/office/drawing/2014/main" id="{FA31A951-D7C6-A69D-041F-44EBE9AE8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413" y="1071110"/>
            <a:ext cx="6742112" cy="5383212"/>
          </a:xfrm>
          <a:prstGeom prst="rect">
            <a:avLst/>
          </a:prstGeom>
          <a:noFill/>
          <a:ln>
            <a:noFill/>
          </a:ln>
          <a:effectLst>
            <a:outerShdw dist="107763"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49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Text Box 2">
            <a:extLst>
              <a:ext uri="{FF2B5EF4-FFF2-40B4-BE49-F238E27FC236}">
                <a16:creationId xmlns:a16="http://schemas.microsoft.com/office/drawing/2014/main" id="{8D2718C9-0F14-2912-AAA9-40515863C186}"/>
              </a:ext>
            </a:extLst>
          </p:cNvPr>
          <p:cNvSpPr txBox="1">
            <a:spLocks noChangeArrowheads="1"/>
          </p:cNvSpPr>
          <p:nvPr/>
        </p:nvSpPr>
        <p:spPr bwMode="auto">
          <a:xfrm>
            <a:off x="2789238" y="287338"/>
            <a:ext cx="5657850" cy="336550"/>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Analysis: Friberg‘s fuzzy mapper of emotional expression in music</a:t>
            </a:r>
          </a:p>
        </p:txBody>
      </p:sp>
      <p:pic>
        <p:nvPicPr>
          <p:cNvPr id="21506" name="Picture 4" descr="fuzzyfriberg.tiff                                              00A3E74EMacintosh HD                   7C261EDB:">
            <a:extLst>
              <a:ext uri="{FF2B5EF4-FFF2-40B4-BE49-F238E27FC236}">
                <a16:creationId xmlns:a16="http://schemas.microsoft.com/office/drawing/2014/main" id="{700A109B-F107-FBC8-EE4E-8F12AFED0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163" y="1141413"/>
            <a:ext cx="5586412" cy="5106987"/>
          </a:xfrm>
          <a:prstGeom prst="rect">
            <a:avLst/>
          </a:prstGeom>
          <a:noFill/>
          <a:ln>
            <a:noFill/>
          </a:ln>
          <a:effectLst>
            <a:outerShdw dist="107763"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Text Box 2">
            <a:extLst>
              <a:ext uri="{FF2B5EF4-FFF2-40B4-BE49-F238E27FC236}">
                <a16:creationId xmlns:a16="http://schemas.microsoft.com/office/drawing/2014/main" id="{1271CA92-378F-6A99-B04E-A892A79924EA}"/>
              </a:ext>
            </a:extLst>
          </p:cNvPr>
          <p:cNvSpPr txBox="1">
            <a:spLocks noChangeArrowheads="1"/>
          </p:cNvSpPr>
          <p:nvPr/>
        </p:nvSpPr>
        <p:spPr bwMode="auto">
          <a:xfrm>
            <a:off x="2849563" y="287338"/>
            <a:ext cx="5873750" cy="581025"/>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defRPr/>
            </a:pPr>
            <a:r>
              <a:rPr lang="de-DE" altLang="en-US" sz="1600">
                <a:effectLst>
                  <a:outerShdw blurRad="38100" dist="38100" dir="2700000" algn="tl">
                    <a:srgbClr val="FFFFFF"/>
                  </a:outerShdw>
                </a:effectLst>
                <a:latin typeface="Times" pitchFamily="2" charset="0"/>
              </a:rPr>
              <a:t>Synthesis: Friberg‘s, Bresin‘s and Sundberg‘s qualitative value model</a:t>
            </a:r>
            <a:br>
              <a:rPr lang="de-DE" altLang="en-US" sz="1600">
                <a:effectLst>
                  <a:outerShdw blurRad="38100" dist="38100" dir="2700000" algn="tl">
                    <a:srgbClr val="FFFFFF"/>
                  </a:outerShdw>
                </a:effectLst>
                <a:latin typeface="Times" pitchFamily="2" charset="0"/>
              </a:rPr>
            </a:br>
            <a:r>
              <a:rPr lang="de-DE" altLang="en-US" sz="1600">
                <a:effectLst>
                  <a:outerShdw blurRad="38100" dist="38100" dir="2700000" algn="tl">
                    <a:srgbClr val="FFFFFF"/>
                  </a:outerShdw>
                </a:effectLst>
                <a:latin typeface="Times" pitchFamily="2" charset="0"/>
              </a:rPr>
              <a:t>for emotional expression in synthesizing musical performance </a:t>
            </a:r>
          </a:p>
        </p:txBody>
      </p:sp>
      <p:grpSp>
        <p:nvGrpSpPr>
          <p:cNvPr id="22530" name="Group 7">
            <a:extLst>
              <a:ext uri="{FF2B5EF4-FFF2-40B4-BE49-F238E27FC236}">
                <a16:creationId xmlns:a16="http://schemas.microsoft.com/office/drawing/2014/main" id="{C5138794-7FAF-D173-5C7D-E7CE29140A4C}"/>
              </a:ext>
            </a:extLst>
          </p:cNvPr>
          <p:cNvGrpSpPr>
            <a:grpSpLocks/>
          </p:cNvGrpSpPr>
          <p:nvPr/>
        </p:nvGrpSpPr>
        <p:grpSpPr bwMode="auto">
          <a:xfrm>
            <a:off x="2325688" y="1352550"/>
            <a:ext cx="6921500" cy="4879975"/>
            <a:chOff x="1465" y="852"/>
            <a:chExt cx="4360" cy="3074"/>
          </a:xfrm>
        </p:grpSpPr>
        <p:pic>
          <p:nvPicPr>
            <p:cNvPr id="22531" name="Picture 4" descr="synthesis.tiff                                                 00A3E74EMacintosh HD                   7C261EDB:">
              <a:extLst>
                <a:ext uri="{FF2B5EF4-FFF2-40B4-BE49-F238E27FC236}">
                  <a16:creationId xmlns:a16="http://schemas.microsoft.com/office/drawing/2014/main" id="{72D46B29-474F-D343-DF23-EA15AB125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9" t="1541" r="1077" b="1793"/>
            <a:stretch>
              <a:fillRect/>
            </a:stretch>
          </p:blipFill>
          <p:spPr bwMode="auto">
            <a:xfrm>
              <a:off x="1465" y="852"/>
              <a:ext cx="4360" cy="3074"/>
            </a:xfrm>
            <a:prstGeom prst="rect">
              <a:avLst/>
            </a:prstGeom>
            <a:noFill/>
            <a:ln>
              <a:noFill/>
            </a:ln>
            <a:effectLst>
              <a:outerShdw dist="107763"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a:extLst>
                <a:ext uri="{FF2B5EF4-FFF2-40B4-BE49-F238E27FC236}">
                  <a16:creationId xmlns:a16="http://schemas.microsoft.com/office/drawing/2014/main" id="{DC1692BD-ECF8-1A25-6715-02461ED7BACF}"/>
                </a:ext>
              </a:extLst>
            </p:cNvPr>
            <p:cNvSpPr>
              <a:spLocks noChangeArrowheads="1"/>
            </p:cNvSpPr>
            <p:nvPr/>
          </p:nvSpPr>
          <p:spPr bwMode="auto">
            <a:xfrm>
              <a:off x="1477" y="1081"/>
              <a:ext cx="4325" cy="1389"/>
            </a:xfrm>
            <a:prstGeom prst="rect">
              <a:avLst/>
            </a:prstGeom>
            <a:solidFill>
              <a:srgbClr val="FFFF0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2533" name="Rectangle 6">
              <a:extLst>
                <a:ext uri="{FF2B5EF4-FFF2-40B4-BE49-F238E27FC236}">
                  <a16:creationId xmlns:a16="http://schemas.microsoft.com/office/drawing/2014/main" id="{350CC0BD-D9B7-FE18-B61A-F549D929B308}"/>
                </a:ext>
              </a:extLst>
            </p:cNvPr>
            <p:cNvSpPr>
              <a:spLocks noChangeArrowheads="1"/>
            </p:cNvSpPr>
            <p:nvPr/>
          </p:nvSpPr>
          <p:spPr bwMode="auto">
            <a:xfrm>
              <a:off x="1476" y="2491"/>
              <a:ext cx="4339" cy="1416"/>
            </a:xfrm>
            <a:prstGeom prst="rect">
              <a:avLst/>
            </a:prstGeom>
            <a:solidFill>
              <a:schemeClr val="accent1">
                <a:alpha val="2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Text Box 2">
            <a:extLst>
              <a:ext uri="{FF2B5EF4-FFF2-40B4-BE49-F238E27FC236}">
                <a16:creationId xmlns:a16="http://schemas.microsoft.com/office/drawing/2014/main" id="{5272CB2B-8765-CBA8-FE60-1E4C5B87F688}"/>
              </a:ext>
            </a:extLst>
          </p:cNvPr>
          <p:cNvSpPr txBox="1">
            <a:spLocks noChangeArrowheads="1"/>
          </p:cNvSpPr>
          <p:nvPr/>
        </p:nvSpPr>
        <p:spPr bwMode="auto">
          <a:xfrm>
            <a:off x="2152650" y="1049338"/>
            <a:ext cx="4730750" cy="264795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400">
                <a:effectLst>
                  <a:outerShdw blurRad="38100" dist="38100" dir="2700000" algn="tl">
                    <a:srgbClr val="FFFFFF"/>
                  </a:outerShdw>
                </a:effectLst>
                <a:latin typeface="Times" pitchFamily="2" charset="0"/>
              </a:rPr>
              <a:t>Emotional Expression:</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Manfred Clynes</a:t>
            </a:r>
            <a:r>
              <a:rPr lang="de-DE" altLang="en-US" sz="2400">
                <a:effectLst>
                  <a:outerShdw blurRad="38100" dist="38100" dir="2700000" algn="tl">
                    <a:srgbClr val="FFFFFF"/>
                  </a:outerShdw>
                </a:effectLst>
                <a:latin typeface="Times" pitchFamily="2" charset="0"/>
              </a:rPr>
              <a:t>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Jörg Langner-Reinhard Kopiez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Anders Friberg </a:t>
            </a:r>
          </a:p>
          <a:p>
            <a:pPr>
              <a:spcBef>
                <a:spcPct val="50000"/>
              </a:spcBef>
              <a:buFont typeface="Times" pitchFamily="2" charset="0"/>
              <a:buChar char="•"/>
              <a:defRPr/>
            </a:pPr>
            <a:r>
              <a:rPr lang="de-DE" altLang="en-US" sz="2400">
                <a:effectLst>
                  <a:outerShdw blurRad="38100" dist="38100" dir="2700000" algn="tl">
                    <a:srgbClr val="FFFFFF"/>
                  </a:outerShdw>
                </a:effectLst>
                <a:latin typeface="Times" pitchFamily="2" charset="0"/>
              </a:rPr>
              <a:t>Alf Gabrielsson</a:t>
            </a:r>
            <a:endParaRPr lang="de-DE" altLang="en-US" sz="2400" b="1">
              <a:latin typeface="Times" pitchFamily="2" charset="0"/>
            </a:endParaRPr>
          </a:p>
        </p:txBody>
      </p:sp>
      <p:pic>
        <p:nvPicPr>
          <p:cNvPr id="991238" name="Picture 6" descr="Alf_Gabrielsson_web.jpg                                        0009A949Macintosh HD                   7C261EDB:">
            <a:extLst>
              <a:ext uri="{FF2B5EF4-FFF2-40B4-BE49-F238E27FC236}">
                <a16:creationId xmlns:a16="http://schemas.microsoft.com/office/drawing/2014/main" id="{D7BE2E4E-2E51-8CDF-5376-713949B75432}"/>
              </a:ext>
            </a:extLst>
          </p:cNvPr>
          <p:cNvPicPr>
            <a:picLocks noChangeAspect="1" noChangeArrowheads="1"/>
          </p:cNvPicPr>
          <p:nvPr/>
        </p:nvPicPr>
        <p:blipFill>
          <a:blip r:embed="rId2"/>
          <a:srcRect r="39883" b="39894"/>
          <a:stretch>
            <a:fillRect/>
          </a:stretch>
        </p:blipFill>
        <p:spPr bwMode="auto">
          <a:xfrm>
            <a:off x="7162800" y="3565525"/>
            <a:ext cx="2117725" cy="2836863"/>
          </a:xfrm>
          <a:prstGeom prst="rect">
            <a:avLst/>
          </a:prstGeom>
          <a:noFill/>
          <a:effectLst>
            <a:outerShdw blurRad="63500" dist="107763"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entr" presetSubtype="0" fill="hold" nodeType="afterEffect">
                                  <p:stCondLst>
                                    <p:cond delay="0"/>
                                  </p:stCondLst>
                                  <p:childTnLst>
                                    <p:set>
                                      <p:cBhvr>
                                        <p:cTn id="6" dur="1" fill="hold">
                                          <p:stCondLst>
                                            <p:cond delay="499"/>
                                          </p:stCondLst>
                                        </p:cTn>
                                        <p:tgtEl>
                                          <p:spTgt spid="991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Text Box 2">
            <a:extLst>
              <a:ext uri="{FF2B5EF4-FFF2-40B4-BE49-F238E27FC236}">
                <a16:creationId xmlns:a16="http://schemas.microsoft.com/office/drawing/2014/main" id="{06038875-C3CA-0594-3F17-C438BA2921D7}"/>
              </a:ext>
            </a:extLst>
          </p:cNvPr>
          <p:cNvSpPr txBox="1">
            <a:spLocks noChangeArrowheads="1"/>
          </p:cNvSpPr>
          <p:nvPr/>
        </p:nvSpPr>
        <p:spPr bwMode="auto">
          <a:xfrm>
            <a:off x="2152650" y="344488"/>
            <a:ext cx="7235825" cy="58832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Susan Langer (referred to by Alf Gabrieslsson):</a:t>
            </a:r>
          </a:p>
          <a:p>
            <a:pPr>
              <a:spcBef>
                <a:spcPct val="50000"/>
              </a:spcBef>
              <a:buFont typeface="Times" pitchFamily="2" charset="0"/>
              <a:buChar char="•"/>
              <a:defRPr/>
            </a:pPr>
            <a:r>
              <a:rPr lang="de-DE" altLang="en-US" sz="2000">
                <a:effectLst>
                  <a:outerShdw blurRad="38100" dist="38100" dir="2700000" algn="tl">
                    <a:srgbClr val="FFFFFF"/>
                  </a:outerShdw>
                </a:effectLst>
                <a:latin typeface="Times" pitchFamily="2" charset="0"/>
              </a:rPr>
              <a:t>Langer (1942): </a:t>
            </a: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 </a:t>
            </a:r>
            <a:r>
              <a:rPr lang="de-DE" altLang="en-US" sz="2000" i="1">
                <a:effectLst>
                  <a:outerShdw blurRad="38100" dist="38100" dir="2700000" algn="tl">
                    <a:srgbClr val="FFFFFF"/>
                  </a:outerShdw>
                </a:effectLst>
                <a:latin typeface="Times" pitchFamily="2" charset="0"/>
              </a:rPr>
              <a:t>Music represents the dynamic form of emotional life, not specific emotions.</a:t>
            </a:r>
          </a:p>
          <a:p>
            <a:pPr>
              <a:spcBef>
                <a:spcPct val="50000"/>
              </a:spcBef>
              <a:buFont typeface="Times" pitchFamily="2" charset="0"/>
              <a:buNone/>
              <a:defRPr/>
            </a:pPr>
            <a:r>
              <a:rPr lang="de-DE" altLang="en-US" sz="2000" i="1">
                <a:effectLst>
                  <a:outerShdw blurRad="38100" dist="38100" dir="2700000" algn="tl">
                    <a:srgbClr val="FFFFFF"/>
                  </a:outerShdw>
                </a:effectLst>
                <a:latin typeface="Times" pitchFamily="2" charset="0"/>
              </a:rPr>
              <a:t>	- Music is a tonal analogue to emotive life, music is (...) formulation and representation of emotions, moods, mental tensions and resolutions. (Reference to a similar statement by Richard Wagner)</a:t>
            </a:r>
          </a:p>
          <a:p>
            <a:pPr>
              <a:spcBef>
                <a:spcPct val="50000"/>
              </a:spcBef>
              <a:buFont typeface="Times" pitchFamily="2" charset="0"/>
              <a:buNone/>
              <a:defRPr/>
            </a:pPr>
            <a:r>
              <a:rPr lang="de-DE" altLang="en-US" sz="2000" i="1">
                <a:effectLst>
                  <a:outerShdw blurRad="38100" dist="38100" dir="2700000" algn="tl">
                    <a:srgbClr val="FFFFFF"/>
                  </a:outerShdw>
                </a:effectLst>
                <a:latin typeface="Times" pitchFamily="2" charset="0"/>
              </a:rPr>
              <a:t>	- Because the forms of human feeling are much more congruent with musical forms than with the forms of language, music can reveal the nature of feelings with a detail and truth that language cannot approach.</a:t>
            </a:r>
          </a:p>
          <a:p>
            <a:pPr>
              <a:spcBef>
                <a:spcPct val="50000"/>
              </a:spcBef>
              <a:buFont typeface="Times" pitchFamily="2" charset="0"/>
              <a:buNone/>
              <a:defRPr/>
            </a:pPr>
            <a:r>
              <a:rPr lang="de-DE" altLang="en-US" sz="2000" i="1">
                <a:effectLst>
                  <a:outerShdw blurRad="38100" dist="38100" dir="2700000" algn="tl">
                    <a:srgbClr val="FFFFFF"/>
                  </a:outerShdw>
                </a:effectLst>
                <a:latin typeface="Times" pitchFamily="2" charset="0"/>
              </a:rPr>
              <a:t>	- forms of growth and attenuation, flowing and stowing, conflict and resolution, speed, arrest, terrific excitement, calm, or subtle activation and dreamy lapses, patterns of motion and rest, or tension and release, of agreement and disagreement, preparation, fulfillment, excitation, sudden change,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984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9984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9984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9984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9984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Text Box 2">
            <a:extLst>
              <a:ext uri="{FF2B5EF4-FFF2-40B4-BE49-F238E27FC236}">
                <a16:creationId xmlns:a16="http://schemas.microsoft.com/office/drawing/2014/main" id="{D8418FE7-F69F-73FE-AE55-15B94B06D60B}"/>
              </a:ext>
            </a:extLst>
          </p:cNvPr>
          <p:cNvSpPr txBox="1">
            <a:spLocks noChangeArrowheads="1"/>
          </p:cNvSpPr>
          <p:nvPr/>
        </p:nvSpPr>
        <p:spPr bwMode="auto">
          <a:xfrm>
            <a:off x="2152650" y="581025"/>
            <a:ext cx="7235825" cy="34448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Alf Gabrielsson:</a:t>
            </a:r>
            <a:endParaRPr lang="de-DE" altLang="en-US" sz="2000" i="1">
              <a:effectLst>
                <a:outerShdw blurRad="38100" dist="38100" dir="2700000" algn="tl">
                  <a:srgbClr val="FFFFFF"/>
                </a:outerShdw>
              </a:effectLst>
              <a:latin typeface="Times" pitchFamily="2" charset="0"/>
            </a:endParaRPr>
          </a:p>
          <a:p>
            <a:pPr>
              <a:spcBef>
                <a:spcPct val="50000"/>
              </a:spcBef>
              <a:buFont typeface="Times" pitchFamily="2" charset="0"/>
              <a:buChar char="•"/>
              <a:defRPr/>
            </a:pPr>
            <a:r>
              <a:rPr lang="de-DE" altLang="en-US" sz="2000">
                <a:effectLst>
                  <a:outerShdw blurRad="38100" dist="38100" dir="2700000" algn="tl">
                    <a:srgbClr val="FFFFFF"/>
                  </a:outerShdw>
                </a:effectLst>
                <a:latin typeface="Times" pitchFamily="2" charset="0"/>
              </a:rPr>
              <a:t>Gabrielsson (1995):</a:t>
            </a:r>
            <a:r>
              <a:rPr lang="de-DE" altLang="en-US" sz="2000" i="1">
                <a:effectLst>
                  <a:outerShdw blurRad="38100" dist="38100" dir="2700000" algn="tl">
                    <a:srgbClr val="FFFFFF"/>
                  </a:outerShdw>
                </a:effectLst>
                <a:latin typeface="Times" pitchFamily="2" charset="0"/>
              </a:rPr>
              <a:t> </a:t>
            </a:r>
          </a:p>
          <a:p>
            <a:pPr>
              <a:spcBef>
                <a:spcPct val="50000"/>
              </a:spcBef>
              <a:buFont typeface="Times" pitchFamily="2" charset="0"/>
              <a:buNone/>
              <a:defRPr/>
            </a:pPr>
            <a:r>
              <a:rPr lang="de-DE" altLang="en-US" sz="2000" i="1">
                <a:effectLst>
                  <a:outerShdw blurRad="38100" dist="38100" dir="2700000" algn="tl">
                    <a:srgbClr val="FFFFFF"/>
                  </a:outerShdw>
                </a:effectLst>
                <a:latin typeface="Times" pitchFamily="2" charset="0"/>
              </a:rPr>
              <a:t>	- There is an isomorphism between the structure of music and the structure of feelings.</a:t>
            </a:r>
          </a:p>
          <a:p>
            <a:pPr>
              <a:spcBef>
                <a:spcPct val="50000"/>
              </a:spcBef>
              <a:buFont typeface="Times" pitchFamily="2" charset="0"/>
              <a:buNone/>
              <a:defRPr/>
            </a:pPr>
            <a:r>
              <a:rPr lang="de-DE" altLang="en-US" sz="2000" i="1">
                <a:effectLst>
                  <a:outerShdw blurRad="38100" dist="38100" dir="2700000" algn="tl">
                    <a:srgbClr val="FFFFFF"/>
                  </a:outerShdw>
                </a:effectLst>
                <a:latin typeface="Times" pitchFamily="2" charset="0"/>
              </a:rPr>
              <a:t>	- We may also generally notice the fact that we bahave/move differently in different moods, as reflected in expressions like „to jump for joy“, „sink in despair“, „tremble for fear“, etc. </a:t>
            </a:r>
          </a:p>
          <a:p>
            <a:pPr>
              <a:spcBef>
                <a:spcPct val="50000"/>
              </a:spcBef>
              <a:buFont typeface="Times" pitchFamily="2" charset="0"/>
              <a:buNone/>
              <a:defRPr/>
            </a:pPr>
            <a:r>
              <a:rPr lang="de-DE" altLang="en-US" sz="2000" i="1">
                <a:effectLst>
                  <a:outerShdw blurRad="38100" dist="38100" dir="2700000" algn="tl">
                    <a:srgbClr val="FFFFFF"/>
                  </a:outerShdw>
                </a:effectLst>
                <a:latin typeface="Times" pitchFamily="2" charset="0"/>
              </a:rPr>
              <a:t>	- In summary, we may consider emotion, motion, and music as being isomorphic.</a:t>
            </a:r>
          </a:p>
        </p:txBody>
      </p:sp>
      <p:grpSp>
        <p:nvGrpSpPr>
          <p:cNvPr id="2" name="Group 3">
            <a:extLst>
              <a:ext uri="{FF2B5EF4-FFF2-40B4-BE49-F238E27FC236}">
                <a16:creationId xmlns:a16="http://schemas.microsoft.com/office/drawing/2014/main" id="{F0448A18-6029-0B81-7857-FC5842DBB7F1}"/>
              </a:ext>
            </a:extLst>
          </p:cNvPr>
          <p:cNvGrpSpPr>
            <a:grpSpLocks/>
          </p:cNvGrpSpPr>
          <p:nvPr/>
        </p:nvGrpSpPr>
        <p:grpSpPr bwMode="auto">
          <a:xfrm>
            <a:off x="2274888" y="4676775"/>
            <a:ext cx="1522412" cy="1714500"/>
            <a:chOff x="1353" y="2977"/>
            <a:chExt cx="959" cy="1080"/>
          </a:xfrm>
        </p:grpSpPr>
        <p:sp>
          <p:nvSpPr>
            <p:cNvPr id="8197" name="Rectangle 4">
              <a:extLst>
                <a:ext uri="{FF2B5EF4-FFF2-40B4-BE49-F238E27FC236}">
                  <a16:creationId xmlns:a16="http://schemas.microsoft.com/office/drawing/2014/main" id="{361DA98D-54E2-3774-0A0B-34D7D0E3F8FB}"/>
                </a:ext>
              </a:extLst>
            </p:cNvPr>
            <p:cNvSpPr>
              <a:spLocks noChangeArrowheads="1"/>
            </p:cNvSpPr>
            <p:nvPr/>
          </p:nvSpPr>
          <p:spPr bwMode="auto">
            <a:xfrm>
              <a:off x="1380" y="3011"/>
              <a:ext cx="932" cy="104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8198" name="Picture 5">
              <a:extLst>
                <a:ext uri="{FF2B5EF4-FFF2-40B4-BE49-F238E27FC236}">
                  <a16:creationId xmlns:a16="http://schemas.microsoft.com/office/drawing/2014/main" id="{99152524-9BAD-F77A-12FA-6149F5173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88" t="10611" r="6892" b="11270"/>
            <a:stretch>
              <a:fillRect/>
            </a:stretch>
          </p:blipFill>
          <p:spPr bwMode="auto">
            <a:xfrm>
              <a:off x="1353" y="2977"/>
              <a:ext cx="924"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4550" name="Picture 6" descr="&#13;essence_7.jpg                                                  0009AA13Macintosh HD                   C2BB404B:">
            <a:extLst>
              <a:ext uri="{FF2B5EF4-FFF2-40B4-BE49-F238E27FC236}">
                <a16:creationId xmlns:a16="http://schemas.microsoft.com/office/drawing/2014/main" id="{CD615C99-6A79-A12D-B10A-B544C780B934}"/>
              </a:ext>
            </a:extLst>
          </p:cNvPr>
          <p:cNvPicPr>
            <a:picLocks noChangeAspect="1" noChangeArrowheads="1"/>
          </p:cNvPicPr>
          <p:nvPr/>
        </p:nvPicPr>
        <p:blipFill>
          <a:blip r:embed="rId3"/>
          <a:srcRect b="48756"/>
          <a:stretch>
            <a:fillRect/>
          </a:stretch>
        </p:blipFill>
        <p:spPr bwMode="auto">
          <a:xfrm>
            <a:off x="6259513" y="4699000"/>
            <a:ext cx="2235200" cy="1668463"/>
          </a:xfrm>
          <a:prstGeom prst="rect">
            <a:avLst/>
          </a:prstGeom>
          <a:noFill/>
          <a:effectLst>
            <a:outerShdw blurRad="63500" dist="107763" dir="2700000" algn="ctr" rotWithShape="0">
              <a:srgbClr val="000000">
                <a:alpha val="74998"/>
              </a:srgbClr>
            </a:outerShdw>
          </a:effectLst>
        </p:spPr>
      </p:pic>
      <p:sp>
        <p:nvSpPr>
          <p:cNvPr id="1004551" name="AutoShape 7">
            <a:extLst>
              <a:ext uri="{FF2B5EF4-FFF2-40B4-BE49-F238E27FC236}">
                <a16:creationId xmlns:a16="http://schemas.microsoft.com/office/drawing/2014/main" id="{6097A77D-5F1E-D308-CC17-C492AEE7252C}"/>
              </a:ext>
            </a:extLst>
          </p:cNvPr>
          <p:cNvSpPr>
            <a:spLocks noChangeArrowheads="1"/>
          </p:cNvSpPr>
          <p:nvPr/>
        </p:nvSpPr>
        <p:spPr bwMode="auto">
          <a:xfrm>
            <a:off x="4117975" y="5313363"/>
            <a:ext cx="1695450" cy="439737"/>
          </a:xfrm>
          <a:prstGeom prst="leftRightArrow">
            <a:avLst>
              <a:gd name="adj1" fmla="val 50000"/>
              <a:gd name="adj2" fmla="val 77112"/>
            </a:avLst>
          </a:prstGeom>
          <a:gradFill rotWithShape="0">
            <a:gsLst>
              <a:gs pos="0">
                <a:schemeClr val="accent2">
                  <a:alpha val="50999"/>
                </a:schemeClr>
              </a:gs>
              <a:gs pos="50000">
                <a:srgbClr val="FF020B">
                  <a:alpha val="53000"/>
                </a:srgbClr>
              </a:gs>
              <a:gs pos="100000">
                <a:schemeClr val="accent2">
                  <a:alpha val="50999"/>
                </a:schemeClr>
              </a:gs>
            </a:gsLst>
            <a:lin ang="0" scaled="1"/>
          </a:gradFill>
          <a:ln w="9525">
            <a:noFill/>
            <a:miter lim="800000"/>
            <a:headEnd/>
            <a:tailEnd/>
          </a:ln>
          <a:effectLst/>
        </p:spPr>
        <p:txBody>
          <a:bodyPr wrap="none" anchor="ctr"/>
          <a:lstStyle/>
          <a:p>
            <a:pPr>
              <a:defRPr/>
            </a:pPr>
            <a:endParaRPr lang="en-US">
              <a:latin typeface="Math1" pitchFamily="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0045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0045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0045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0045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0045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 calcmode="lin" valueType="num">
                                      <p:cBhvr>
                                        <p:cTn id="29" dur="500" fill="hold"/>
                                        <p:tgtEl>
                                          <p:spTgt spid="2"/>
                                        </p:tgtEl>
                                        <p:attrNameLst>
                                          <p:attrName>ppt_x</p:attrName>
                                        </p:attrNameLst>
                                      </p:cBhvr>
                                      <p:tavLst>
                                        <p:tav tm="0">
                                          <p:val>
                                            <p:fltVal val="0.5"/>
                                          </p:val>
                                        </p:tav>
                                        <p:tav tm="100000">
                                          <p:val>
                                            <p:strVal val="#ppt_x"/>
                                          </p:val>
                                        </p:tav>
                                      </p:tavLst>
                                    </p:anim>
                                    <p:anim calcmode="lin" valueType="num">
                                      <p:cBhvr>
                                        <p:cTn id="3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004550"/>
                                        </p:tgtEl>
                                        <p:attrNameLst>
                                          <p:attrName>style.visibility</p:attrName>
                                        </p:attrNameLst>
                                      </p:cBhvr>
                                      <p:to>
                                        <p:strVal val="visible"/>
                                      </p:to>
                                    </p:set>
                                    <p:anim calcmode="lin" valueType="num">
                                      <p:cBhvr>
                                        <p:cTn id="35" dur="500" fill="hold"/>
                                        <p:tgtEl>
                                          <p:spTgt spid="1004550"/>
                                        </p:tgtEl>
                                        <p:attrNameLst>
                                          <p:attrName>ppt_w</p:attrName>
                                        </p:attrNameLst>
                                      </p:cBhvr>
                                      <p:tavLst>
                                        <p:tav tm="0">
                                          <p:val>
                                            <p:fltVal val="0"/>
                                          </p:val>
                                        </p:tav>
                                        <p:tav tm="100000">
                                          <p:val>
                                            <p:strVal val="#ppt_w"/>
                                          </p:val>
                                        </p:tav>
                                      </p:tavLst>
                                    </p:anim>
                                    <p:anim calcmode="lin" valueType="num">
                                      <p:cBhvr>
                                        <p:cTn id="36" dur="500" fill="hold"/>
                                        <p:tgtEl>
                                          <p:spTgt spid="1004550"/>
                                        </p:tgtEl>
                                        <p:attrNameLst>
                                          <p:attrName>ppt_h</p:attrName>
                                        </p:attrNameLst>
                                      </p:cBhvr>
                                      <p:tavLst>
                                        <p:tav tm="0">
                                          <p:val>
                                            <p:fltVal val="0"/>
                                          </p:val>
                                        </p:tav>
                                        <p:tav tm="100000">
                                          <p:val>
                                            <p:strVal val="#ppt_h"/>
                                          </p:val>
                                        </p:tav>
                                      </p:tavLst>
                                    </p:anim>
                                    <p:anim calcmode="lin" valueType="num">
                                      <p:cBhvr>
                                        <p:cTn id="37" dur="500" fill="hold"/>
                                        <p:tgtEl>
                                          <p:spTgt spid="1004550"/>
                                        </p:tgtEl>
                                        <p:attrNameLst>
                                          <p:attrName>ppt_x</p:attrName>
                                        </p:attrNameLst>
                                      </p:cBhvr>
                                      <p:tavLst>
                                        <p:tav tm="0">
                                          <p:val>
                                            <p:fltVal val="0.5"/>
                                          </p:val>
                                        </p:tav>
                                        <p:tav tm="100000">
                                          <p:val>
                                            <p:strVal val="#ppt_x"/>
                                          </p:val>
                                        </p:tav>
                                      </p:tavLst>
                                    </p:anim>
                                    <p:anim calcmode="lin" valueType="num">
                                      <p:cBhvr>
                                        <p:cTn id="38" dur="500" fill="hold"/>
                                        <p:tgtEl>
                                          <p:spTgt spid="1004550"/>
                                        </p:tgtEl>
                                        <p:attrNameLst>
                                          <p:attrName>ppt_y</p:attrName>
                                        </p:attrNameLst>
                                      </p:cBhvr>
                                      <p:tavLst>
                                        <p:tav tm="0">
                                          <p:val>
                                            <p:fltVal val="0.5"/>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nodeType="clickEffect">
                                  <p:stCondLst>
                                    <p:cond delay="0"/>
                                  </p:stCondLst>
                                  <p:childTnLst>
                                    <p:set>
                                      <p:cBhvr>
                                        <p:cTn id="42" dur="1" fill="hold">
                                          <p:stCondLst>
                                            <p:cond delay="0"/>
                                          </p:stCondLst>
                                        </p:cTn>
                                        <p:tgtEl>
                                          <p:spTgt spid="1004551"/>
                                        </p:tgtEl>
                                        <p:attrNameLst>
                                          <p:attrName>style.visibility</p:attrName>
                                        </p:attrNameLst>
                                      </p:cBhvr>
                                      <p:to>
                                        <p:strVal val="visible"/>
                                      </p:to>
                                    </p:set>
                                    <p:animEffect transition="in" filter="blinds(vertical)">
                                      <p:cBhvr>
                                        <p:cTn id="43" dur="500"/>
                                        <p:tgtEl>
                                          <p:spTgt spid="1004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6" grpId="0" build="p" autoUpdateAnimBg="0"/>
      <p:bldP spid="10045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1474" name="Picture 2" descr="&#10;funny.tiff                                                     0000565DExtra                          BF316153:">
            <a:extLst>
              <a:ext uri="{FF2B5EF4-FFF2-40B4-BE49-F238E27FC236}">
                <a16:creationId xmlns:a16="http://schemas.microsoft.com/office/drawing/2014/main" id="{42E51057-F51C-D211-3438-260058555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552450"/>
            <a:ext cx="4926012" cy="6032500"/>
          </a:xfrm>
          <a:prstGeom prst="rect">
            <a:avLst/>
          </a:prstGeom>
          <a:noFill/>
          <a:ln>
            <a:noFill/>
          </a:ln>
          <a:effectLst>
            <a:outerShdw dist="107763"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1475" name="Text Box 3">
            <a:extLst>
              <a:ext uri="{FF2B5EF4-FFF2-40B4-BE49-F238E27FC236}">
                <a16:creationId xmlns:a16="http://schemas.microsoft.com/office/drawing/2014/main" id="{8D7899A2-6256-5544-F796-3D9A21AFD5D0}"/>
              </a:ext>
            </a:extLst>
          </p:cNvPr>
          <p:cNvSpPr txBox="1">
            <a:spLocks noChangeArrowheads="1"/>
          </p:cNvSpPr>
          <p:nvPr/>
        </p:nvSpPr>
        <p:spPr bwMode="auto">
          <a:xfrm>
            <a:off x="6856413" y="693738"/>
            <a:ext cx="3165738" cy="5016758"/>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dirty="0">
                <a:effectLst>
                  <a:outerShdw blurRad="38100" dist="38100" dir="2700000" algn="tl">
                    <a:srgbClr val="FFFFFF"/>
                  </a:outerShdw>
                </a:effectLst>
                <a:latin typeface="Times" pitchFamily="2" charset="0"/>
              </a:rPr>
              <a:t>„Oh, </a:t>
            </a:r>
            <a:r>
              <a:rPr lang="de-DE" altLang="en-US" sz="1600" dirty="0" err="1">
                <a:effectLst>
                  <a:outerShdw blurRad="38100" dist="38100" dir="2700000" algn="tl">
                    <a:srgbClr val="FFFFFF"/>
                  </a:outerShdw>
                </a:effectLst>
                <a:latin typeface="Times" pitchFamily="2" charset="0"/>
              </a:rPr>
              <a:t>my</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darling</a:t>
            </a:r>
            <a:r>
              <a:rPr lang="de-DE" altLang="en-US" sz="1600" dirty="0">
                <a:effectLst>
                  <a:outerShdw blurRad="38100" dist="38100" dir="2700000" algn="tl">
                    <a:srgbClr val="FFFFFF"/>
                  </a:outerShdw>
                </a:effectLst>
                <a:latin typeface="Times" pitchFamily="2" charset="0"/>
              </a:rPr>
              <a:t> Clementine“</a:t>
            </a:r>
          </a:p>
          <a:p>
            <a:pPr>
              <a:defRPr/>
            </a:pPr>
            <a:r>
              <a:rPr lang="de-DE" altLang="en-US" sz="1600" dirty="0" err="1">
                <a:effectLst>
                  <a:outerShdw blurRad="38100" dist="38100" dir="2700000" algn="tl">
                    <a:srgbClr val="FFFFFF"/>
                  </a:outerShdw>
                </a:effectLst>
                <a:latin typeface="Times" pitchFamily="2" charset="0"/>
              </a:rPr>
              <a:t>Articulation</a:t>
            </a:r>
            <a:r>
              <a:rPr lang="de-DE" altLang="en-US" sz="1600" dirty="0">
                <a:effectLst>
                  <a:outerShdw blurRad="38100" dist="38100" dir="2700000" algn="tl">
                    <a:srgbClr val="FFFFFF"/>
                  </a:outerShdw>
                </a:effectLst>
                <a:latin typeface="Times" pitchFamily="2" charset="0"/>
              </a:rPr>
              <a:t> </a:t>
            </a:r>
          </a:p>
          <a:p>
            <a:pPr>
              <a:defRPr/>
            </a:pPr>
            <a:r>
              <a:rPr lang="de-DE" altLang="en-US" sz="1600">
                <a:effectLst>
                  <a:outerShdw blurRad="38100" dist="38100" dir="2700000" algn="tl">
                    <a:srgbClr val="FFFFFF"/>
                  </a:outerShdw>
                </a:effectLst>
                <a:latin typeface="Times" pitchFamily="2" charset="0"/>
              </a:rPr>
              <a:t>(&gt;</a:t>
            </a:r>
            <a:r>
              <a:rPr lang="de-DE" altLang="en-US" sz="1600" dirty="0">
                <a:effectLst>
                  <a:outerShdw blurRad="38100" dist="38100" dir="2700000" algn="tl">
                    <a:srgbClr val="FFFFFF"/>
                  </a:outerShdw>
                </a:effectLst>
                <a:latin typeface="Times" pitchFamily="2" charset="0"/>
              </a:rPr>
              <a:t>100 = legato, &lt;100 </a:t>
            </a:r>
            <a:r>
              <a:rPr lang="de-DE" altLang="en-US" sz="1600">
                <a:effectLst>
                  <a:outerShdw blurRad="38100" dist="38100" dir="2700000" algn="tl">
                    <a:srgbClr val="FFFFFF"/>
                  </a:outerShdw>
                </a:effectLst>
                <a:latin typeface="Times" pitchFamily="2" charset="0"/>
              </a:rPr>
              <a:t>= staccato)</a:t>
            </a:r>
          </a:p>
          <a:p>
            <a:pPr>
              <a:defRPr/>
            </a:pPr>
            <a:endParaRPr lang="de-DE" altLang="en-US" sz="1600" dirty="0">
              <a:effectLst>
                <a:outerShdw blurRad="38100" dist="38100" dir="2700000" algn="tl">
                  <a:srgbClr val="FFFFFF"/>
                </a:outerShdw>
              </a:effectLst>
              <a:latin typeface="Times" pitchFamily="2" charset="0"/>
            </a:endParaRPr>
          </a:p>
          <a:p>
            <a:pPr>
              <a:defRPr/>
            </a:pPr>
            <a:r>
              <a:rPr lang="de-DE" altLang="en-US" sz="1600" dirty="0">
                <a:effectLst>
                  <a:outerShdw blurRad="38100" dist="38100" dir="2700000" algn="tl">
                    <a:srgbClr val="FFFFFF"/>
                  </a:outerShdw>
                </a:effectLst>
                <a:latin typeface="Times" pitchFamily="2" charset="0"/>
              </a:rPr>
              <a:t>(A. </a:t>
            </a:r>
            <a:r>
              <a:rPr lang="de-DE" altLang="en-US" sz="1600" dirty="0" err="1">
                <a:effectLst>
                  <a:outerShdw blurRad="38100" dist="38100" dir="2700000" algn="tl">
                    <a:srgbClr val="FFFFFF"/>
                  </a:outerShdw>
                </a:effectLst>
                <a:latin typeface="Times" pitchFamily="2" charset="0"/>
              </a:rPr>
              <a:t>Gabrielsson</a:t>
            </a:r>
            <a:r>
              <a:rPr lang="de-DE" altLang="en-US" sz="1600" dirty="0">
                <a:effectLst>
                  <a:outerShdw blurRad="38100" dist="38100" dir="2700000" algn="tl">
                    <a:srgbClr val="FFFFFF"/>
                  </a:outerShdw>
                </a:effectLst>
                <a:latin typeface="Times" pitchFamily="2" charset="0"/>
              </a:rPr>
              <a:t> 1995)</a:t>
            </a:r>
          </a:p>
          <a:p>
            <a:pPr>
              <a:buFontTx/>
              <a:buChar char="•"/>
              <a:defRPr/>
            </a:pPr>
            <a:r>
              <a:rPr lang="de-DE" altLang="en-US" sz="1600"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Serious</a:t>
            </a:r>
            <a:r>
              <a:rPr lang="de-DE" altLang="en-US" sz="1600" i="1" dirty="0">
                <a:effectLst>
                  <a:outerShdw blurRad="38100" dist="38100" dir="2700000" algn="tl">
                    <a:srgbClr val="FFFFFF"/>
                  </a:outerShdw>
                </a:effectLst>
                <a:latin typeface="Times" pitchFamily="2" charset="0"/>
              </a:rPr>
              <a:t> and </a:t>
            </a:r>
            <a:r>
              <a:rPr lang="de-DE" altLang="en-US" sz="1600" i="1" dirty="0" err="1">
                <a:effectLst>
                  <a:outerShdw blurRad="38100" dist="38100" dir="2700000" algn="tl">
                    <a:srgbClr val="FFFFFF"/>
                  </a:outerShdw>
                </a:effectLst>
                <a:latin typeface="Times" pitchFamily="2" charset="0"/>
              </a:rPr>
              <a:t>solemn</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music</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is</a:t>
            </a:r>
            <a:r>
              <a:rPr lang="de-DE" altLang="en-US" sz="1600" dirty="0">
                <a:effectLst>
                  <a:outerShdw blurRad="38100" dist="38100" dir="2700000" algn="tl">
                    <a:srgbClr val="FFFFFF"/>
                  </a:outerShdw>
                </a:effectLst>
                <a:latin typeface="Times" pitchFamily="2" charset="0"/>
              </a:rPr>
              <a:t> slow, </a:t>
            </a:r>
            <a:br>
              <a:rPr lang="de-DE" altLang="en-US" sz="1600" dirty="0">
                <a:effectLst>
                  <a:outerShdw blurRad="38100" dist="38100" dir="2700000" algn="tl">
                    <a:srgbClr val="FFFFFF"/>
                  </a:outerShdw>
                </a:effectLst>
                <a:latin typeface="Times" pitchFamily="2" charset="0"/>
              </a:rPr>
            </a:br>
            <a:r>
              <a:rPr lang="de-DE" altLang="en-US" sz="1600" dirty="0" err="1">
                <a:effectLst>
                  <a:outerShdw blurRad="38100" dist="38100" dir="2700000" algn="tl">
                    <a:srgbClr val="FFFFFF"/>
                  </a:outerShdw>
                </a:effectLst>
                <a:latin typeface="Times" pitchFamily="2" charset="0"/>
              </a:rPr>
              <a:t>low</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pitched</a:t>
            </a:r>
            <a:r>
              <a:rPr lang="de-DE" altLang="en-US" sz="1600" dirty="0">
                <a:effectLst>
                  <a:outerShdw blurRad="38100" dist="38100" dir="2700000" algn="tl">
                    <a:srgbClr val="FFFFFF"/>
                  </a:outerShdw>
                </a:effectLst>
                <a:latin typeface="Times" pitchFamily="2" charset="0"/>
              </a:rPr>
              <a:t>, and </a:t>
            </a:r>
            <a:r>
              <a:rPr lang="de-DE" altLang="en-US" sz="1600" dirty="0" err="1">
                <a:effectLst>
                  <a:outerShdw blurRad="38100" dist="38100" dir="2700000" algn="tl">
                    <a:srgbClr val="FFFFFF"/>
                  </a:outerShdw>
                </a:effectLst>
                <a:latin typeface="Times" pitchFamily="2" charset="0"/>
              </a:rPr>
              <a:t>avoids</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irregular</a:t>
            </a:r>
            <a:br>
              <a:rPr lang="de-DE" altLang="en-US" sz="1600" dirty="0">
                <a:effectLst>
                  <a:outerShdw blurRad="38100" dist="38100" dir="2700000" algn="tl">
                    <a:srgbClr val="FFFFFF"/>
                  </a:outerShdw>
                </a:effectLst>
                <a:latin typeface="Times" pitchFamily="2" charset="0"/>
              </a:rPr>
            </a:br>
            <a:r>
              <a:rPr lang="de-DE" altLang="en-US" sz="1600" dirty="0" err="1">
                <a:effectLst>
                  <a:outerShdw blurRad="38100" dist="38100" dir="2700000" algn="tl">
                    <a:srgbClr val="FFFFFF"/>
                  </a:outerShdw>
                </a:effectLst>
                <a:latin typeface="Times" pitchFamily="2" charset="0"/>
              </a:rPr>
              <a:t>rhythms</a:t>
            </a:r>
            <a:r>
              <a:rPr lang="de-DE" altLang="en-US" sz="1600" dirty="0">
                <a:effectLst>
                  <a:outerShdw blurRad="38100" dist="38100" dir="2700000" algn="tl">
                    <a:srgbClr val="FFFFFF"/>
                  </a:outerShdw>
                </a:effectLst>
                <a:latin typeface="Times" pitchFamily="2" charset="0"/>
              </a:rPr>
              <a:t> and dissonant </a:t>
            </a:r>
            <a:r>
              <a:rPr lang="de-DE" altLang="en-US" sz="1600" dirty="0" err="1">
                <a:effectLst>
                  <a:outerShdw blurRad="38100" dist="38100" dir="2700000" algn="tl">
                    <a:srgbClr val="FFFFFF"/>
                  </a:outerShdw>
                </a:effectLst>
                <a:latin typeface="Times" pitchFamily="2" charset="0"/>
              </a:rPr>
              <a:t>harmonies</a:t>
            </a:r>
            <a:r>
              <a:rPr lang="de-DE" altLang="en-US" sz="1600" dirty="0">
                <a:effectLst>
                  <a:outerShdw blurRad="38100" dist="38100" dir="2700000" algn="tl">
                    <a:srgbClr val="FFFFFF"/>
                  </a:outerShdw>
                </a:effectLst>
                <a:latin typeface="Times" pitchFamily="2" charset="0"/>
              </a:rPr>
              <a:t>.</a:t>
            </a:r>
          </a:p>
          <a:p>
            <a:pPr>
              <a:buFontTx/>
              <a:buChar char="•"/>
              <a:defRPr/>
            </a:pPr>
            <a:r>
              <a:rPr lang="de-DE" altLang="en-US" sz="1600"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Sad</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music</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is</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likewise</a:t>
            </a:r>
            <a:r>
              <a:rPr lang="de-DE" altLang="en-US" sz="1600" dirty="0">
                <a:effectLst>
                  <a:outerShdw blurRad="38100" dist="38100" dir="2700000" algn="tl">
                    <a:srgbClr val="FFFFFF"/>
                  </a:outerShdw>
                </a:effectLst>
                <a:latin typeface="Times" pitchFamily="2" charset="0"/>
              </a:rPr>
              <a:t> slow and </a:t>
            </a:r>
            <a:br>
              <a:rPr lang="de-DE" altLang="en-US" sz="1600" dirty="0">
                <a:effectLst>
                  <a:outerShdw blurRad="38100" dist="38100" dir="2700000" algn="tl">
                    <a:srgbClr val="FFFFFF"/>
                  </a:outerShdw>
                </a:effectLst>
                <a:latin typeface="Times" pitchFamily="2" charset="0"/>
              </a:rPr>
            </a:br>
            <a:r>
              <a:rPr lang="de-DE" altLang="en-US" sz="1600" dirty="0" err="1">
                <a:effectLst>
                  <a:outerShdw blurRad="38100" dist="38100" dir="2700000" algn="tl">
                    <a:srgbClr val="FFFFFF"/>
                  </a:outerShdw>
                </a:effectLst>
                <a:latin typeface="Times" pitchFamily="2" charset="0"/>
              </a:rPr>
              <a:t>low</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pitched</a:t>
            </a:r>
            <a:r>
              <a:rPr lang="de-DE" altLang="en-US" sz="1600" dirty="0">
                <a:effectLst>
                  <a:outerShdw blurRad="38100" dist="38100" dir="2700000" algn="tl">
                    <a:srgbClr val="FFFFFF"/>
                  </a:outerShdw>
                </a:effectLst>
                <a:latin typeface="Times" pitchFamily="2" charset="0"/>
              </a:rPr>
              <a:t> and </a:t>
            </a:r>
            <a:r>
              <a:rPr lang="de-DE" altLang="en-US" sz="1600" dirty="0" err="1">
                <a:effectLst>
                  <a:outerShdw blurRad="38100" dist="38100" dir="2700000" algn="tl">
                    <a:srgbClr val="FFFFFF"/>
                  </a:outerShdw>
                </a:effectLst>
                <a:latin typeface="Times" pitchFamily="2" charset="0"/>
              </a:rPr>
              <a:t>further</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apt</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to</a:t>
            </a:r>
            <a:br>
              <a:rPr lang="de-DE" altLang="en-US" sz="1600" dirty="0">
                <a:effectLst>
                  <a:outerShdw blurRad="38100" dist="38100" dir="2700000" algn="tl">
                    <a:srgbClr val="FFFFFF"/>
                  </a:outerShdw>
                </a:effectLst>
                <a:latin typeface="Times" pitchFamily="2" charset="0"/>
              </a:rPr>
            </a:br>
            <a:r>
              <a:rPr lang="de-DE" altLang="en-US" sz="1600" dirty="0" err="1">
                <a:effectLst>
                  <a:outerShdw blurRad="38100" dist="38100" dir="2700000" algn="tl">
                    <a:srgbClr val="FFFFFF"/>
                  </a:outerShdw>
                </a:effectLst>
                <a:latin typeface="Times" pitchFamily="2" charset="0"/>
              </a:rPr>
              <a:t>be</a:t>
            </a:r>
            <a:r>
              <a:rPr lang="de-DE" altLang="en-US" sz="1600" dirty="0">
                <a:effectLst>
                  <a:outerShdw blurRad="38100" dist="38100" dir="2700000" algn="tl">
                    <a:srgbClr val="FFFFFF"/>
                  </a:outerShdw>
                </a:effectLst>
                <a:latin typeface="Times" pitchFamily="2" charset="0"/>
              </a:rPr>
              <a:t> in minor </a:t>
            </a:r>
            <a:r>
              <a:rPr lang="de-DE" altLang="en-US" sz="1600" dirty="0" err="1">
                <a:effectLst>
                  <a:outerShdw blurRad="38100" dist="38100" dir="2700000" algn="tl">
                    <a:srgbClr val="FFFFFF"/>
                  </a:outerShdw>
                </a:effectLst>
                <a:latin typeface="Times" pitchFamily="2" charset="0"/>
              </a:rPr>
              <a:t>mode</a:t>
            </a:r>
            <a:r>
              <a:rPr lang="de-DE" altLang="en-US" sz="1600" dirty="0">
                <a:effectLst>
                  <a:outerShdw blurRad="38100" dist="38100" dir="2700000" algn="tl">
                    <a:srgbClr val="FFFFFF"/>
                  </a:outerShdw>
                </a:effectLst>
                <a:latin typeface="Times" pitchFamily="2" charset="0"/>
              </a:rPr>
              <a:t> and </a:t>
            </a:r>
            <a:r>
              <a:rPr lang="de-DE" altLang="en-US" sz="1600" dirty="0" err="1">
                <a:effectLst>
                  <a:outerShdw blurRad="38100" dist="38100" dir="2700000" algn="tl">
                    <a:srgbClr val="FFFFFF"/>
                  </a:outerShdw>
                </a:effectLst>
                <a:latin typeface="Times" pitchFamily="2" charset="0"/>
              </a:rPr>
              <a:t>to</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contain</a:t>
            </a:r>
            <a:br>
              <a:rPr lang="de-DE" altLang="en-US" sz="1600" dirty="0">
                <a:effectLst>
                  <a:outerShdw blurRad="38100" dist="38100" dir="2700000" algn="tl">
                    <a:srgbClr val="FFFFFF"/>
                  </a:outerShdw>
                </a:effectLst>
                <a:latin typeface="Times" pitchFamily="2" charset="0"/>
              </a:rPr>
            </a:br>
            <a:r>
              <a:rPr lang="de-DE" altLang="en-US" sz="1600" dirty="0" err="1">
                <a:effectLst>
                  <a:outerShdw blurRad="38100" dist="38100" dir="2700000" algn="tl">
                    <a:srgbClr val="FFFFFF"/>
                  </a:outerShdw>
                </a:effectLst>
                <a:latin typeface="Times" pitchFamily="2" charset="0"/>
              </a:rPr>
              <a:t>dissonance</a:t>
            </a:r>
            <a:r>
              <a:rPr lang="de-DE" altLang="en-US" sz="1600" dirty="0">
                <a:effectLst>
                  <a:outerShdw blurRad="38100" dist="38100" dir="2700000" algn="tl">
                    <a:srgbClr val="FFFFFF"/>
                  </a:outerShdw>
                </a:effectLst>
                <a:latin typeface="Times" pitchFamily="2" charset="0"/>
              </a:rPr>
              <a:t>.</a:t>
            </a:r>
          </a:p>
          <a:p>
            <a:pPr>
              <a:buFontTx/>
              <a:buChar char="•"/>
              <a:defRPr/>
            </a:pPr>
            <a:r>
              <a:rPr lang="de-DE" altLang="en-US" sz="1600"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Calm</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music</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is</a:t>
            </a:r>
            <a:r>
              <a:rPr lang="de-DE" altLang="en-US" sz="1600" dirty="0">
                <a:effectLst>
                  <a:outerShdw blurRad="38100" dist="38100" dir="2700000" algn="tl">
                    <a:srgbClr val="FFFFFF"/>
                  </a:outerShdw>
                </a:effectLst>
                <a:latin typeface="Times" pitchFamily="2" charset="0"/>
              </a:rPr>
              <a:t> slow and soft and </a:t>
            </a:r>
            <a:br>
              <a:rPr lang="de-DE" altLang="en-US" sz="1600" dirty="0">
                <a:effectLst>
                  <a:outerShdw blurRad="38100" dist="38100" dir="2700000" algn="tl">
                    <a:srgbClr val="FFFFFF"/>
                  </a:outerShdw>
                </a:effectLst>
                <a:latin typeface="Times" pitchFamily="2" charset="0"/>
              </a:rPr>
            </a:br>
            <a:r>
              <a:rPr lang="de-DE" altLang="en-US" sz="1600" dirty="0" err="1">
                <a:effectLst>
                  <a:outerShdw blurRad="38100" dist="38100" dir="2700000" algn="tl">
                    <a:srgbClr val="FFFFFF"/>
                  </a:outerShdw>
                </a:effectLst>
                <a:latin typeface="Times" pitchFamily="2" charset="0"/>
              </a:rPr>
              <a:t>apt</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to</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contain</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little</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dissonance</a:t>
            </a:r>
            <a:r>
              <a:rPr lang="de-DE" altLang="en-US" sz="1600" dirty="0">
                <a:effectLst>
                  <a:outerShdw blurRad="38100" dist="38100" dir="2700000" algn="tl">
                    <a:srgbClr val="FFFFFF"/>
                  </a:outerShdw>
                </a:effectLst>
                <a:latin typeface="Times" pitchFamily="2" charset="0"/>
              </a:rPr>
              <a:t>.</a:t>
            </a:r>
          </a:p>
          <a:p>
            <a:pPr>
              <a:buFontTx/>
              <a:buChar char="•"/>
              <a:defRPr/>
            </a:pPr>
            <a:r>
              <a:rPr lang="de-DE" altLang="en-US" sz="1600" dirty="0">
                <a:effectLst>
                  <a:outerShdw blurRad="38100" dist="38100" dir="2700000" algn="tl">
                    <a:srgbClr val="FFFFFF"/>
                  </a:outerShdw>
                </a:effectLst>
                <a:latin typeface="Times" pitchFamily="2" charset="0"/>
              </a:rPr>
              <a:t> </a:t>
            </a:r>
            <a:r>
              <a:rPr lang="de-DE" altLang="en-US" sz="1600" i="1" dirty="0">
                <a:effectLst>
                  <a:outerShdw blurRad="38100" dist="38100" dir="2700000" algn="tl">
                    <a:srgbClr val="FFFFFF"/>
                  </a:outerShdw>
                </a:effectLst>
                <a:latin typeface="Times" pitchFamily="2" charset="0"/>
              </a:rPr>
              <a:t>Happy </a:t>
            </a:r>
            <a:r>
              <a:rPr lang="de-DE" altLang="en-US" sz="1600" i="1" dirty="0" err="1">
                <a:effectLst>
                  <a:outerShdw blurRad="38100" dist="38100" dir="2700000" algn="tl">
                    <a:srgbClr val="FFFFFF"/>
                  </a:outerShdw>
                </a:effectLst>
                <a:latin typeface="Times" pitchFamily="2" charset="0"/>
              </a:rPr>
              <a:t>music</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is</a:t>
            </a:r>
            <a:r>
              <a:rPr lang="de-DE" altLang="en-US" sz="1600" dirty="0">
                <a:effectLst>
                  <a:outerShdw blurRad="38100" dist="38100" dir="2700000" algn="tl">
                    <a:srgbClr val="FFFFFF"/>
                  </a:outerShdw>
                </a:effectLst>
                <a:latin typeface="Times" pitchFamily="2" charset="0"/>
              </a:rPr>
              <a:t> fast, high </a:t>
            </a:r>
            <a:r>
              <a:rPr lang="de-DE" altLang="en-US" sz="1600" dirty="0" err="1">
                <a:effectLst>
                  <a:outerShdw blurRad="38100" dist="38100" dir="2700000" algn="tl">
                    <a:srgbClr val="FFFFFF"/>
                  </a:outerShdw>
                </a:effectLst>
                <a:latin typeface="Times" pitchFamily="2" charset="0"/>
              </a:rPr>
              <a:t>pitched</a:t>
            </a:r>
            <a:br>
              <a:rPr lang="de-DE" altLang="en-US" sz="1600" dirty="0">
                <a:effectLst>
                  <a:outerShdw blurRad="38100" dist="38100" dir="2700000" algn="tl">
                    <a:srgbClr val="FFFFFF"/>
                  </a:outerShdw>
                </a:effectLst>
                <a:latin typeface="Times" pitchFamily="2" charset="0"/>
              </a:rPr>
            </a:br>
            <a:r>
              <a:rPr lang="de-DE" altLang="en-US" sz="1600" dirty="0">
                <a:effectLst>
                  <a:outerShdw blurRad="38100" dist="38100" dir="2700000" algn="tl">
                    <a:srgbClr val="FFFFFF"/>
                  </a:outerShdw>
                </a:effectLst>
                <a:latin typeface="Times" pitchFamily="2" charset="0"/>
              </a:rPr>
              <a:t>and in </a:t>
            </a:r>
            <a:r>
              <a:rPr lang="de-DE" altLang="en-US" sz="1600" dirty="0" err="1">
                <a:effectLst>
                  <a:outerShdw blurRad="38100" dist="38100" dir="2700000" algn="tl">
                    <a:srgbClr val="FFFFFF"/>
                  </a:outerShdw>
                </a:effectLst>
                <a:latin typeface="Times" pitchFamily="2" charset="0"/>
              </a:rPr>
              <a:t>major</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mode</a:t>
            </a:r>
            <a:r>
              <a:rPr lang="de-DE" altLang="en-US" sz="1600" dirty="0">
                <a:effectLst>
                  <a:outerShdw blurRad="38100" dist="38100" dir="2700000" algn="tl">
                    <a:srgbClr val="FFFFFF"/>
                  </a:outerShdw>
                </a:effectLst>
                <a:latin typeface="Times" pitchFamily="2" charset="0"/>
              </a:rPr>
              <a:t> and </a:t>
            </a:r>
            <a:r>
              <a:rPr lang="de-DE" altLang="en-US" sz="1600" dirty="0" err="1">
                <a:effectLst>
                  <a:outerShdw blurRad="38100" dist="38100" dir="2700000" algn="tl">
                    <a:srgbClr val="FFFFFF"/>
                  </a:outerShdw>
                </a:effectLst>
                <a:latin typeface="Times" pitchFamily="2" charset="0"/>
              </a:rPr>
              <a:t>contains</a:t>
            </a:r>
            <a:br>
              <a:rPr lang="de-DE" altLang="en-US" sz="1600" dirty="0">
                <a:effectLst>
                  <a:outerShdw blurRad="38100" dist="38100" dir="2700000" algn="tl">
                    <a:srgbClr val="FFFFFF"/>
                  </a:outerShdw>
                </a:effectLst>
                <a:latin typeface="Times" pitchFamily="2" charset="0"/>
              </a:rPr>
            </a:br>
            <a:r>
              <a:rPr lang="de-DE" altLang="en-US" sz="1600" dirty="0" err="1">
                <a:effectLst>
                  <a:outerShdw blurRad="38100" dist="38100" dir="2700000" algn="tl">
                    <a:srgbClr val="FFFFFF"/>
                  </a:outerShdw>
                </a:effectLst>
                <a:latin typeface="Times" pitchFamily="2" charset="0"/>
              </a:rPr>
              <a:t>little</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dissonance</a:t>
            </a:r>
            <a:r>
              <a:rPr lang="de-DE" altLang="en-US" sz="1600" dirty="0">
                <a:effectLst>
                  <a:outerShdw blurRad="38100" dist="38100" dir="2700000" algn="tl">
                    <a:srgbClr val="FFFFFF"/>
                  </a:outerShdw>
                </a:effectLst>
                <a:latin typeface="Times" pitchFamily="2" charset="0"/>
              </a:rPr>
              <a:t>.</a:t>
            </a:r>
          </a:p>
          <a:p>
            <a:pPr>
              <a:buFontTx/>
              <a:buChar char="•"/>
              <a:defRPr/>
            </a:pPr>
            <a:r>
              <a:rPr lang="de-DE" altLang="en-US" sz="1600"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Exciting</a:t>
            </a:r>
            <a:r>
              <a:rPr lang="de-DE" altLang="en-US" sz="1600" i="1" dirty="0">
                <a:effectLst>
                  <a:outerShdw blurRad="38100" dist="38100" dir="2700000" algn="tl">
                    <a:srgbClr val="FFFFFF"/>
                  </a:outerShdw>
                </a:effectLst>
                <a:latin typeface="Times" pitchFamily="2" charset="0"/>
              </a:rPr>
              <a:t> </a:t>
            </a:r>
            <a:r>
              <a:rPr lang="de-DE" altLang="en-US" sz="1600" i="1" dirty="0" err="1">
                <a:effectLst>
                  <a:outerShdw blurRad="38100" dist="38100" dir="2700000" algn="tl">
                    <a:srgbClr val="FFFFFF"/>
                  </a:outerShdw>
                </a:effectLst>
                <a:latin typeface="Times" pitchFamily="2" charset="0"/>
              </a:rPr>
              <a:t>music</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is</a:t>
            </a:r>
            <a:r>
              <a:rPr lang="de-DE" altLang="en-US" sz="1600" dirty="0">
                <a:effectLst>
                  <a:outerShdw blurRad="38100" dist="38100" dir="2700000" algn="tl">
                    <a:srgbClr val="FFFFFF"/>
                  </a:outerShdw>
                </a:effectLst>
                <a:latin typeface="Times" pitchFamily="2" charset="0"/>
              </a:rPr>
              <a:t> fast and </a:t>
            </a:r>
            <a:r>
              <a:rPr lang="de-DE" altLang="en-US" sz="1600" dirty="0" err="1">
                <a:effectLst>
                  <a:outerShdw blurRad="38100" dist="38100" dir="2700000" algn="tl">
                    <a:srgbClr val="FFFFFF"/>
                  </a:outerShdw>
                </a:effectLst>
                <a:latin typeface="Times" pitchFamily="2" charset="0"/>
              </a:rPr>
              <a:t>loud</a:t>
            </a:r>
            <a:br>
              <a:rPr lang="de-DE" altLang="en-US" sz="1600" dirty="0">
                <a:effectLst>
                  <a:outerShdw blurRad="38100" dist="38100" dir="2700000" algn="tl">
                    <a:srgbClr val="FFFFFF"/>
                  </a:outerShdw>
                </a:effectLst>
                <a:latin typeface="Times" pitchFamily="2" charset="0"/>
              </a:rPr>
            </a:br>
            <a:r>
              <a:rPr lang="de-DE" altLang="en-US" sz="1600" dirty="0">
                <a:effectLst>
                  <a:outerShdw blurRad="38100" dist="38100" dir="2700000" algn="tl">
                    <a:srgbClr val="FFFFFF"/>
                  </a:outerShdw>
                </a:effectLst>
                <a:latin typeface="Times" pitchFamily="2" charset="0"/>
              </a:rPr>
              <a:t>and </a:t>
            </a:r>
            <a:r>
              <a:rPr lang="de-DE" altLang="en-US" sz="1600" dirty="0" err="1">
                <a:effectLst>
                  <a:outerShdw blurRad="38100" dist="38100" dir="2700000" algn="tl">
                    <a:srgbClr val="FFFFFF"/>
                  </a:outerShdw>
                </a:effectLst>
                <a:latin typeface="Times" pitchFamily="2" charset="0"/>
              </a:rPr>
              <a:t>apt</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to</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contain</a:t>
            </a:r>
            <a:r>
              <a:rPr lang="de-DE" altLang="en-US" sz="1600" dirty="0">
                <a:effectLst>
                  <a:outerShdw blurRad="38100" dist="38100" dir="2700000" algn="tl">
                    <a:srgbClr val="FFFFFF"/>
                  </a:outerShdw>
                </a:effectLst>
                <a:latin typeface="Times" pitchFamily="2" charset="0"/>
              </a:rPr>
              <a:t> </a:t>
            </a:r>
            <a:r>
              <a:rPr lang="de-DE" altLang="en-US" sz="1600" dirty="0" err="1">
                <a:effectLst>
                  <a:outerShdw blurRad="38100" dist="38100" dir="2700000" algn="tl">
                    <a:srgbClr val="FFFFFF"/>
                  </a:outerShdw>
                </a:effectLst>
                <a:latin typeface="Times" pitchFamily="2" charset="0"/>
              </a:rPr>
              <a:t>dissonance</a:t>
            </a:r>
            <a:r>
              <a:rPr lang="de-DE" altLang="en-US" sz="1600" dirty="0">
                <a:effectLst>
                  <a:outerShdw blurRad="38100" dist="38100" dir="2700000" algn="tl">
                    <a:srgbClr val="FFFFFF"/>
                  </a:outerShdw>
                </a:effectLst>
                <a:latin typeface="Times" pitchFamily="2" charset="0"/>
              </a:rPr>
              <a:t>. </a:t>
            </a:r>
          </a:p>
          <a:p>
            <a:pPr>
              <a:defRPr/>
            </a:pPr>
            <a:endParaRPr lang="de-DE" altLang="en-US" sz="1600" dirty="0">
              <a:effectLst>
                <a:outerShdw blurRad="38100" dist="38100" dir="2700000" algn="tl">
                  <a:srgbClr val="FFFFFF"/>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0014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0014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nodeType="clickEffect">
                                  <p:stCondLst>
                                    <p:cond delay="0"/>
                                  </p:stCondLst>
                                  <p:childTnLst>
                                    <p:set>
                                      <p:cBhvr>
                                        <p:cTn id="14" dur="1" fill="hold">
                                          <p:stCondLst>
                                            <p:cond delay="499"/>
                                          </p:stCondLst>
                                        </p:cTn>
                                        <p:tgtEl>
                                          <p:spTgt spid="10014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nodeType="clickEffect">
                                  <p:stCondLst>
                                    <p:cond delay="0"/>
                                  </p:stCondLst>
                                  <p:childTnLst>
                                    <p:set>
                                      <p:cBhvr>
                                        <p:cTn id="18" dur="1" fill="hold">
                                          <p:stCondLst>
                                            <p:cond delay="499"/>
                                          </p:stCondLst>
                                        </p:cTn>
                                        <p:tgtEl>
                                          <p:spTgt spid="100147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0014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10014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nodeType="clickEffect">
                                  <p:stCondLst>
                                    <p:cond delay="0"/>
                                  </p:stCondLst>
                                  <p:childTnLst>
                                    <p:set>
                                      <p:cBhvr>
                                        <p:cTn id="30" dur="1" fill="hold">
                                          <p:stCondLst>
                                            <p:cond delay="499"/>
                                          </p:stCondLst>
                                        </p:cTn>
                                        <p:tgtEl>
                                          <p:spTgt spid="10014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entr" presetSubtype="0" fill="hold" nodeType="clickEffect">
                                  <p:stCondLst>
                                    <p:cond delay="0"/>
                                  </p:stCondLst>
                                  <p:childTnLst>
                                    <p:set>
                                      <p:cBhvr>
                                        <p:cTn id="34" dur="1" fill="hold">
                                          <p:stCondLst>
                                            <p:cond delay="499"/>
                                          </p:stCondLst>
                                        </p:cTn>
                                        <p:tgtEl>
                                          <p:spTgt spid="10014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entr" presetSubtype="0" fill="hold" nodeType="clickEffect">
                                  <p:stCondLst>
                                    <p:cond delay="0"/>
                                  </p:stCondLst>
                                  <p:childTnLst>
                                    <p:set>
                                      <p:cBhvr>
                                        <p:cTn id="38" dur="1" fill="hold">
                                          <p:stCondLst>
                                            <p:cond delay="499"/>
                                          </p:stCondLst>
                                        </p:cTn>
                                        <p:tgtEl>
                                          <p:spTgt spid="100147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entr" presetSubtype="0" fill="hold" nodeType="clickEffect">
                                  <p:stCondLst>
                                    <p:cond delay="0"/>
                                  </p:stCondLst>
                                  <p:childTnLst>
                                    <p:set>
                                      <p:cBhvr>
                                        <p:cTn id="42" dur="1" fill="hold">
                                          <p:stCondLst>
                                            <p:cond delay="499"/>
                                          </p:stCondLst>
                                        </p:cTn>
                                        <p:tgtEl>
                                          <p:spTgt spid="10014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1" name="Text Box 3">
            <a:extLst>
              <a:ext uri="{FF2B5EF4-FFF2-40B4-BE49-F238E27FC236}">
                <a16:creationId xmlns:a16="http://schemas.microsoft.com/office/drawing/2014/main" id="{9AEC4ACF-7AA2-9D80-4000-AA3A206FE809}"/>
              </a:ext>
            </a:extLst>
          </p:cNvPr>
          <p:cNvSpPr txBox="1">
            <a:spLocks noChangeArrowheads="1"/>
          </p:cNvSpPr>
          <p:nvPr/>
        </p:nvSpPr>
        <p:spPr bwMode="auto">
          <a:xfrm>
            <a:off x="2795588" y="287338"/>
            <a:ext cx="4451350" cy="581025"/>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„Oh, my darling Clementine“ (A. Gabrielsson 1995)</a:t>
            </a:r>
          </a:p>
          <a:p>
            <a:pPr>
              <a:defRPr/>
            </a:pPr>
            <a:r>
              <a:rPr lang="de-DE" altLang="en-US" sz="1600">
                <a:effectLst>
                  <a:outerShdw blurRad="38100" dist="38100" dir="2700000" algn="tl">
                    <a:srgbClr val="FFFFFF"/>
                  </a:outerShdw>
                </a:effectLst>
                <a:latin typeface="Times" pitchFamily="2" charset="0"/>
              </a:rPr>
              <a:t>Pressure patterns of a sentograph preformance</a:t>
            </a:r>
          </a:p>
        </p:txBody>
      </p:sp>
      <p:grpSp>
        <p:nvGrpSpPr>
          <p:cNvPr id="10242" name="Group 9">
            <a:extLst>
              <a:ext uri="{FF2B5EF4-FFF2-40B4-BE49-F238E27FC236}">
                <a16:creationId xmlns:a16="http://schemas.microsoft.com/office/drawing/2014/main" id="{E3B4B3A2-6C63-82F1-AC18-CD1082555567}"/>
              </a:ext>
            </a:extLst>
          </p:cNvPr>
          <p:cNvGrpSpPr>
            <a:grpSpLocks/>
          </p:cNvGrpSpPr>
          <p:nvPr/>
        </p:nvGrpSpPr>
        <p:grpSpPr bwMode="auto">
          <a:xfrm>
            <a:off x="1852613" y="1516063"/>
            <a:ext cx="6540500" cy="4370387"/>
            <a:chOff x="1167" y="955"/>
            <a:chExt cx="4120" cy="2753"/>
          </a:xfrm>
        </p:grpSpPr>
        <p:pic>
          <p:nvPicPr>
            <p:cNvPr id="1005573" name="Picture 5" descr="sentograph.jpg                                                 00085F94Macintosh HD                   7C261EDB:">
              <a:extLst>
                <a:ext uri="{FF2B5EF4-FFF2-40B4-BE49-F238E27FC236}">
                  <a16:creationId xmlns:a16="http://schemas.microsoft.com/office/drawing/2014/main" id="{DB2C950F-CB76-0CFD-7E84-F60F05873B21}"/>
                </a:ext>
              </a:extLst>
            </p:cNvPr>
            <p:cNvPicPr>
              <a:picLocks noChangeAspect="1" noChangeArrowheads="1"/>
            </p:cNvPicPr>
            <p:nvPr/>
          </p:nvPicPr>
          <p:blipFill>
            <a:blip r:embed="rId2"/>
            <a:srcRect/>
            <a:stretch>
              <a:fillRect/>
            </a:stretch>
          </p:blipFill>
          <p:spPr bwMode="auto">
            <a:xfrm>
              <a:off x="1167" y="955"/>
              <a:ext cx="4120" cy="2753"/>
            </a:xfrm>
            <a:prstGeom prst="rect">
              <a:avLst/>
            </a:prstGeom>
            <a:noFill/>
            <a:effectLst>
              <a:outerShdw blurRad="63500" dist="107763" dir="2700000" algn="ctr" rotWithShape="0">
                <a:srgbClr val="000000">
                  <a:alpha val="74998"/>
                </a:srgbClr>
              </a:outerShdw>
            </a:effectLst>
          </p:spPr>
        </p:pic>
        <p:sp>
          <p:nvSpPr>
            <p:cNvPr id="1005574" name="Text Box 6">
              <a:extLst>
                <a:ext uri="{FF2B5EF4-FFF2-40B4-BE49-F238E27FC236}">
                  <a16:creationId xmlns:a16="http://schemas.microsoft.com/office/drawing/2014/main" id="{FB793558-3AA1-06EA-67CB-5A42F8539AC3}"/>
                </a:ext>
              </a:extLst>
            </p:cNvPr>
            <p:cNvSpPr txBox="1">
              <a:spLocks noChangeArrowheads="1"/>
            </p:cNvSpPr>
            <p:nvPr/>
          </p:nvSpPr>
          <p:spPr bwMode="auto">
            <a:xfrm>
              <a:off x="1167" y="1165"/>
              <a:ext cx="457" cy="212"/>
            </a:xfrm>
            <a:prstGeom prst="rect">
              <a:avLst/>
            </a:prstGeom>
            <a:solidFill>
              <a:srgbClr val="F7F7F7"/>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pitchFamily="4" charset="0"/>
                  <a:ea typeface="+mn-ea"/>
                </a:rPr>
                <a:t>Happy</a:t>
              </a:r>
            </a:p>
          </p:txBody>
        </p:sp>
        <p:sp>
          <p:nvSpPr>
            <p:cNvPr id="1005575" name="Text Box 7">
              <a:extLst>
                <a:ext uri="{FF2B5EF4-FFF2-40B4-BE49-F238E27FC236}">
                  <a16:creationId xmlns:a16="http://schemas.microsoft.com/office/drawing/2014/main" id="{CBE94504-CAED-490E-62C0-EE0B51939829}"/>
                </a:ext>
              </a:extLst>
            </p:cNvPr>
            <p:cNvSpPr txBox="1">
              <a:spLocks noChangeArrowheads="1"/>
            </p:cNvSpPr>
            <p:nvPr/>
          </p:nvSpPr>
          <p:spPr bwMode="auto">
            <a:xfrm>
              <a:off x="1167" y="2413"/>
              <a:ext cx="443" cy="212"/>
            </a:xfrm>
            <a:prstGeom prst="rect">
              <a:avLst/>
            </a:prstGeom>
            <a:solidFill>
              <a:srgbClr val="F7F7F7"/>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pitchFamily="4" charset="0"/>
                  <a:ea typeface="+mn-ea"/>
                </a:rPr>
                <a:t>Angry</a:t>
              </a:r>
            </a:p>
          </p:txBody>
        </p:sp>
        <p:sp>
          <p:nvSpPr>
            <p:cNvPr id="1005576" name="Text Box 8">
              <a:extLst>
                <a:ext uri="{FF2B5EF4-FFF2-40B4-BE49-F238E27FC236}">
                  <a16:creationId xmlns:a16="http://schemas.microsoft.com/office/drawing/2014/main" id="{0EABB212-F4B1-601C-CFB3-DB8C21EE6A86}"/>
                </a:ext>
              </a:extLst>
            </p:cNvPr>
            <p:cNvSpPr txBox="1">
              <a:spLocks noChangeArrowheads="1"/>
            </p:cNvSpPr>
            <p:nvPr/>
          </p:nvSpPr>
          <p:spPr bwMode="auto">
            <a:xfrm>
              <a:off x="1167" y="3371"/>
              <a:ext cx="329" cy="212"/>
            </a:xfrm>
            <a:prstGeom prst="rect">
              <a:avLst/>
            </a:prstGeom>
            <a:solidFill>
              <a:srgbClr val="F7F7F7"/>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pitchFamily="4" charset="0"/>
                  <a:ea typeface="+mn-ea"/>
                </a:rPr>
                <a:t>Soft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426" name="Picture 2" descr="&#13;locrhythm.JPG                                                  000057E3MaMuTh                         B67A0E6E:">
            <a:extLst>
              <a:ext uri="{FF2B5EF4-FFF2-40B4-BE49-F238E27FC236}">
                <a16:creationId xmlns:a16="http://schemas.microsoft.com/office/drawing/2014/main" id="{F160DDAD-2515-2AAB-1505-3C9E25F33AB7}"/>
              </a:ext>
            </a:extLst>
          </p:cNvPr>
          <p:cNvPicPr>
            <a:picLocks noChangeAspect="1" noChangeArrowheads="1"/>
          </p:cNvPicPr>
          <p:nvPr/>
        </p:nvPicPr>
        <p:blipFill>
          <a:blip r:embed="rId3"/>
          <a:srcRect l="27248" t="5525" r="37250" b="47104"/>
          <a:stretch>
            <a:fillRect/>
          </a:stretch>
        </p:blipFill>
        <p:spPr bwMode="auto">
          <a:xfrm>
            <a:off x="2914650" y="604838"/>
            <a:ext cx="6488113" cy="3798887"/>
          </a:xfrm>
          <a:prstGeom prst="rect">
            <a:avLst/>
          </a:prstGeom>
          <a:noFill/>
          <a:effectLst>
            <a:outerShdw blurRad="63500" dist="107763" dir="2700000" algn="ctr" rotWithShape="0">
              <a:srgbClr val="000000">
                <a:alpha val="74998"/>
              </a:srgbClr>
            </a:outerShdw>
          </a:effectLst>
        </p:spPr>
      </p:pic>
      <p:sp>
        <p:nvSpPr>
          <p:cNvPr id="999427" name="Freeform 3">
            <a:extLst>
              <a:ext uri="{FF2B5EF4-FFF2-40B4-BE49-F238E27FC236}">
                <a16:creationId xmlns:a16="http://schemas.microsoft.com/office/drawing/2014/main" id="{8056A90D-DB97-6D21-369E-4AD84923AF1D}"/>
              </a:ext>
            </a:extLst>
          </p:cNvPr>
          <p:cNvSpPr>
            <a:spLocks/>
          </p:cNvSpPr>
          <p:nvPr/>
        </p:nvSpPr>
        <p:spPr bwMode="auto">
          <a:xfrm>
            <a:off x="3346450" y="1228725"/>
            <a:ext cx="5368925" cy="1574800"/>
          </a:xfrm>
          <a:custGeom>
            <a:avLst/>
            <a:gdLst>
              <a:gd name="T0" fmla="*/ 2147483646 w 2496"/>
              <a:gd name="T1" fmla="*/ 2147483646 h 776"/>
              <a:gd name="T2" fmla="*/ 2147483646 w 2496"/>
              <a:gd name="T3" fmla="*/ 2147483646 h 776"/>
              <a:gd name="T4" fmla="*/ 2147483646 w 2496"/>
              <a:gd name="T5" fmla="*/ 2147483646 h 776"/>
              <a:gd name="T6" fmla="*/ 2147483646 w 2496"/>
              <a:gd name="T7" fmla="*/ 2147483646 h 776"/>
              <a:gd name="T8" fmla="*/ 2147483646 w 2496"/>
              <a:gd name="T9" fmla="*/ 2147483646 h 776"/>
              <a:gd name="T10" fmla="*/ 2147483646 w 2496"/>
              <a:gd name="T11" fmla="*/ 2147483646 h 776"/>
              <a:gd name="T12" fmla="*/ 2147483646 w 2496"/>
              <a:gd name="T13" fmla="*/ 2147483646 h 776"/>
              <a:gd name="T14" fmla="*/ 2147483646 w 2496"/>
              <a:gd name="T15" fmla="*/ 2147483646 h 776"/>
              <a:gd name="T16" fmla="*/ 2147483646 w 2496"/>
              <a:gd name="T17" fmla="*/ 2147483646 h 776"/>
              <a:gd name="T18" fmla="*/ 2147483646 w 2496"/>
              <a:gd name="T19" fmla="*/ 2147483646 h 776"/>
              <a:gd name="T20" fmla="*/ 2147483646 w 2496"/>
              <a:gd name="T21" fmla="*/ 0 h 776"/>
              <a:gd name="T22" fmla="*/ 2147483646 w 2496"/>
              <a:gd name="T23" fmla="*/ 2147483646 h 776"/>
              <a:gd name="T24" fmla="*/ 0 w 2496"/>
              <a:gd name="T25" fmla="*/ 2147483646 h 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776"/>
              <a:gd name="T41" fmla="*/ 2496 w 2496"/>
              <a:gd name="T42" fmla="*/ 776 h 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776">
                <a:moveTo>
                  <a:pt x="96" y="256"/>
                </a:moveTo>
                <a:lnTo>
                  <a:pt x="576" y="288"/>
                </a:lnTo>
                <a:lnTo>
                  <a:pt x="1256" y="544"/>
                </a:lnTo>
                <a:lnTo>
                  <a:pt x="1776" y="512"/>
                </a:lnTo>
                <a:lnTo>
                  <a:pt x="2232" y="680"/>
                </a:lnTo>
                <a:lnTo>
                  <a:pt x="2496" y="776"/>
                </a:lnTo>
                <a:lnTo>
                  <a:pt x="2488" y="488"/>
                </a:lnTo>
                <a:lnTo>
                  <a:pt x="2240" y="536"/>
                </a:lnTo>
                <a:lnTo>
                  <a:pt x="1752" y="264"/>
                </a:lnTo>
                <a:lnTo>
                  <a:pt x="1304" y="256"/>
                </a:lnTo>
                <a:lnTo>
                  <a:pt x="632" y="0"/>
                </a:lnTo>
                <a:lnTo>
                  <a:pt x="56" y="16"/>
                </a:lnTo>
                <a:lnTo>
                  <a:pt x="0" y="168"/>
                </a:lnTo>
              </a:path>
            </a:pathLst>
          </a:custGeom>
          <a:solidFill>
            <a:srgbClr val="FF5050">
              <a:alpha val="50195"/>
            </a:srgbClr>
          </a:solidFill>
          <a:ln w="9525">
            <a:solidFill>
              <a:srgbClr val="FF0805"/>
            </a:solidFill>
            <a:round/>
            <a:headEnd/>
            <a:tailEnd/>
          </a:ln>
        </p:spPr>
        <p:txBody>
          <a:bodyPr wrap="none" anchor="ctr"/>
          <a:lstStyle/>
          <a:p>
            <a:endParaRPr lang="en-US"/>
          </a:p>
        </p:txBody>
      </p:sp>
      <p:grpSp>
        <p:nvGrpSpPr>
          <p:cNvPr id="2" name="Group 4">
            <a:extLst>
              <a:ext uri="{FF2B5EF4-FFF2-40B4-BE49-F238E27FC236}">
                <a16:creationId xmlns:a16="http://schemas.microsoft.com/office/drawing/2014/main" id="{2AF5D5A6-1365-8208-3EEC-B520BA3BAE29}"/>
              </a:ext>
            </a:extLst>
          </p:cNvPr>
          <p:cNvGrpSpPr>
            <a:grpSpLocks/>
          </p:cNvGrpSpPr>
          <p:nvPr/>
        </p:nvGrpSpPr>
        <p:grpSpPr bwMode="auto">
          <a:xfrm>
            <a:off x="1530350" y="1558925"/>
            <a:ext cx="7824788" cy="3605213"/>
            <a:chOff x="964" y="982"/>
            <a:chExt cx="4929" cy="2271"/>
          </a:xfrm>
        </p:grpSpPr>
        <p:sp>
          <p:nvSpPr>
            <p:cNvPr id="999429" name="Text Box 5">
              <a:extLst>
                <a:ext uri="{FF2B5EF4-FFF2-40B4-BE49-F238E27FC236}">
                  <a16:creationId xmlns:a16="http://schemas.microsoft.com/office/drawing/2014/main" id="{9C45572E-C559-42CE-30E1-C2C02A1D7133}"/>
                </a:ext>
              </a:extLst>
            </p:cNvPr>
            <p:cNvSpPr txBox="1">
              <a:spLocks noChangeArrowheads="1"/>
            </p:cNvSpPr>
            <p:nvPr/>
          </p:nvSpPr>
          <p:spPr bwMode="auto">
            <a:xfrm>
              <a:off x="3227" y="2962"/>
              <a:ext cx="2666" cy="29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CH" altLang="en-US" sz="2400" dirty="0">
                  <a:solidFill>
                    <a:srgbClr val="FD1D22"/>
                  </a:solidFill>
                  <a:effectLst>
                    <a:outerShdw blurRad="38100" dist="38100" dir="2700000" algn="tl">
                      <a:srgbClr val="000000"/>
                    </a:outerShdw>
                  </a:effectLst>
                  <a:latin typeface="Times" pitchFamily="2" charset="0"/>
                </a:rPr>
                <a:t>1 592 645 620 686 </a:t>
              </a:r>
              <a:r>
                <a:rPr lang="de-CH" altLang="en-US" sz="2400" dirty="0">
                  <a:solidFill>
                    <a:srgbClr val="FF0000"/>
                  </a:solidFill>
                  <a:effectLst>
                    <a:outerShdw blurRad="38100" dist="38100" dir="2700000" algn="tl">
                      <a:srgbClr val="000000"/>
                    </a:outerShdw>
                  </a:effectLst>
                </a:rPr>
                <a:t>~ 1.59 </a:t>
              </a:r>
              <a:r>
                <a:rPr lang="de-CH" altLang="en-US" sz="2400" dirty="0">
                  <a:solidFill>
                    <a:srgbClr val="FF0000"/>
                  </a:solidFill>
                  <a:effectLst>
                    <a:outerShdw blurRad="38100" dist="38100" dir="2700000" algn="tl">
                      <a:srgbClr val="000000"/>
                    </a:outerShdw>
                  </a:effectLst>
                  <a:sym typeface="Symbol" pitchFamily="2" charset="2"/>
                </a:rPr>
                <a:t></a:t>
              </a:r>
              <a:r>
                <a:rPr lang="de-CH" altLang="en-US" sz="2400" dirty="0">
                  <a:solidFill>
                    <a:srgbClr val="FF0000"/>
                  </a:solidFill>
                  <a:effectLst>
                    <a:outerShdw blurRad="38100" dist="38100" dir="2700000" algn="tl">
                      <a:srgbClr val="000000"/>
                    </a:outerShdw>
                  </a:effectLst>
                </a:rPr>
                <a:t>10</a:t>
              </a:r>
              <a:r>
                <a:rPr lang="de-CH" altLang="en-US" sz="2400" baseline="30000" dirty="0">
                  <a:solidFill>
                    <a:srgbClr val="FF0000"/>
                  </a:solidFill>
                  <a:effectLst>
                    <a:outerShdw blurRad="38100" dist="38100" dir="2700000" algn="tl">
                      <a:srgbClr val="000000"/>
                    </a:outerShdw>
                  </a:effectLst>
                </a:rPr>
                <a:t>12</a:t>
              </a:r>
              <a:endParaRPr lang="de-DE" altLang="en-US" sz="2400" baseline="30000" dirty="0">
                <a:solidFill>
                  <a:srgbClr val="FF0000"/>
                </a:solidFill>
                <a:effectLst>
                  <a:outerShdw blurRad="38100" dist="38100" dir="2700000" algn="tl">
                    <a:srgbClr val="000000"/>
                  </a:outerShdw>
                </a:effectLst>
              </a:endParaRPr>
            </a:p>
          </p:txBody>
        </p:sp>
        <p:sp>
          <p:nvSpPr>
            <p:cNvPr id="11273" name="Freeform 6">
              <a:extLst>
                <a:ext uri="{FF2B5EF4-FFF2-40B4-BE49-F238E27FC236}">
                  <a16:creationId xmlns:a16="http://schemas.microsoft.com/office/drawing/2014/main" id="{6D8AADC3-4A59-0257-EAAF-B20B831962E5}"/>
                </a:ext>
              </a:extLst>
            </p:cNvPr>
            <p:cNvSpPr>
              <a:spLocks/>
            </p:cNvSpPr>
            <p:nvPr/>
          </p:nvSpPr>
          <p:spPr bwMode="auto">
            <a:xfrm>
              <a:off x="1344" y="982"/>
              <a:ext cx="1923" cy="2193"/>
            </a:xfrm>
            <a:custGeom>
              <a:avLst/>
              <a:gdLst>
                <a:gd name="T0" fmla="*/ 28 w 9943"/>
                <a:gd name="T1" fmla="*/ 0 h 9925"/>
                <a:gd name="T2" fmla="*/ 7 w 9943"/>
                <a:gd name="T3" fmla="*/ 13 h 9925"/>
                <a:gd name="T4" fmla="*/ 0 w 9943"/>
                <a:gd name="T5" fmla="*/ 44 h 9925"/>
                <a:gd name="T6" fmla="*/ 3 w 9943"/>
                <a:gd name="T7" fmla="*/ 83 h 9925"/>
                <a:gd name="T8" fmla="*/ 19 w 9943"/>
                <a:gd name="T9" fmla="*/ 103 h 9925"/>
                <a:gd name="T10" fmla="*/ 40 w 9943"/>
                <a:gd name="T11" fmla="*/ 107 h 9925"/>
                <a:gd name="T12" fmla="*/ 72 w 9943"/>
                <a:gd name="T13" fmla="*/ 105 h 99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3" h="9925">
                  <a:moveTo>
                    <a:pt x="3915" y="0"/>
                  </a:moveTo>
                  <a:cubicBezTo>
                    <a:pt x="2969" y="281"/>
                    <a:pt x="1620" y="519"/>
                    <a:pt x="972" y="1191"/>
                  </a:cubicBezTo>
                  <a:cubicBezTo>
                    <a:pt x="324" y="1863"/>
                    <a:pt x="108" y="2942"/>
                    <a:pt x="26" y="4030"/>
                  </a:cubicBezTo>
                  <a:cubicBezTo>
                    <a:pt x="-57" y="5117"/>
                    <a:pt x="57" y="6806"/>
                    <a:pt x="481" y="7715"/>
                  </a:cubicBezTo>
                  <a:cubicBezTo>
                    <a:pt x="905" y="8624"/>
                    <a:pt x="1737" y="9132"/>
                    <a:pt x="2580" y="9497"/>
                  </a:cubicBezTo>
                  <a:cubicBezTo>
                    <a:pt x="3423" y="9863"/>
                    <a:pt x="4302" y="9890"/>
                    <a:pt x="5527" y="9921"/>
                  </a:cubicBezTo>
                  <a:cubicBezTo>
                    <a:pt x="6753" y="9952"/>
                    <a:pt x="8345" y="9814"/>
                    <a:pt x="9943" y="9680"/>
                  </a:cubicBezTo>
                </a:path>
              </a:pathLst>
            </a:custGeom>
            <a:noFill/>
            <a:ln w="38100">
              <a:solidFill>
                <a:srgbClr val="FF0805"/>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9431" name="Text Box 7">
              <a:extLst>
                <a:ext uri="{FF2B5EF4-FFF2-40B4-BE49-F238E27FC236}">
                  <a16:creationId xmlns:a16="http://schemas.microsoft.com/office/drawing/2014/main" id="{E640D0B3-2AE7-AD7C-3908-6E913876CFDE}"/>
                </a:ext>
              </a:extLst>
            </p:cNvPr>
            <p:cNvSpPr txBox="1">
              <a:spLocks noChangeArrowheads="1"/>
            </p:cNvSpPr>
            <p:nvPr/>
          </p:nvSpPr>
          <p:spPr bwMode="auto">
            <a:xfrm>
              <a:off x="964" y="982"/>
              <a:ext cx="654" cy="250"/>
            </a:xfrm>
            <a:prstGeom prst="rect">
              <a:avLst/>
            </a:prstGeom>
            <a:noFill/>
            <a:ln w="9525">
              <a:noFill/>
              <a:miter lim="800000"/>
              <a:headEnd/>
              <a:tailEnd/>
            </a:ln>
            <a:effectLst/>
          </p:spPr>
          <p:txBody>
            <a:bodyPr wrap="none">
              <a:spAutoFit/>
            </a:bodyPr>
            <a:lstStyle/>
            <a:p>
              <a:pPr>
                <a:defRPr/>
              </a:pPr>
              <a:r>
                <a:rPr lang="de-DE" sz="2000" dirty="0">
                  <a:effectLst>
                    <a:outerShdw blurRad="38100" dist="38100" dir="2700000" algn="tl">
                      <a:srgbClr val="FFFFFF"/>
                    </a:outerShdw>
                  </a:effectLst>
                  <a:latin typeface="Times" pitchFamily="4" charset="0"/>
                  <a:ea typeface="+mn-ea"/>
                </a:rPr>
                <a:t>13 </a:t>
              </a:r>
              <a:r>
                <a:rPr lang="de-DE" sz="2000" dirty="0" err="1">
                  <a:effectLst>
                    <a:outerShdw blurRad="38100" dist="38100" dir="2700000" algn="tl">
                      <a:srgbClr val="FFFFFF"/>
                    </a:outerShdw>
                  </a:effectLst>
                  <a:latin typeface="Times" pitchFamily="4" charset="0"/>
                  <a:ea typeface="+mn-ea"/>
                </a:rPr>
                <a:t>tones</a:t>
              </a:r>
              <a:endParaRPr lang="de-DE" sz="2000" dirty="0">
                <a:effectLst>
                  <a:outerShdw blurRad="38100" dist="38100" dir="2700000" algn="tl">
                    <a:srgbClr val="FFFFFF"/>
                  </a:outerShdw>
                </a:effectLst>
                <a:latin typeface="Times" pitchFamily="4" charset="0"/>
                <a:ea typeface="+mn-ea"/>
              </a:endParaRPr>
            </a:p>
          </p:txBody>
        </p:sp>
      </p:grpSp>
      <p:grpSp>
        <p:nvGrpSpPr>
          <p:cNvPr id="3" name="Group 8">
            <a:extLst>
              <a:ext uri="{FF2B5EF4-FFF2-40B4-BE49-F238E27FC236}">
                <a16:creationId xmlns:a16="http://schemas.microsoft.com/office/drawing/2014/main" id="{0167C716-22E1-F70C-74B6-3540A383BA62}"/>
              </a:ext>
            </a:extLst>
          </p:cNvPr>
          <p:cNvGrpSpPr>
            <a:grpSpLocks/>
          </p:cNvGrpSpPr>
          <p:nvPr/>
        </p:nvGrpSpPr>
        <p:grpSpPr bwMode="auto">
          <a:xfrm>
            <a:off x="257175" y="4638675"/>
            <a:ext cx="9097963" cy="2105025"/>
            <a:chOff x="162" y="2922"/>
            <a:chExt cx="5731" cy="1326"/>
          </a:xfrm>
        </p:grpSpPr>
        <p:sp>
          <p:nvSpPr>
            <p:cNvPr id="999433" name="Text Box 9">
              <a:extLst>
                <a:ext uri="{FF2B5EF4-FFF2-40B4-BE49-F238E27FC236}">
                  <a16:creationId xmlns:a16="http://schemas.microsoft.com/office/drawing/2014/main" id="{1BBD0CF8-C189-ECD0-B15B-CBDEAD7FD3E7}"/>
                </a:ext>
              </a:extLst>
            </p:cNvPr>
            <p:cNvSpPr txBox="1">
              <a:spLocks noChangeArrowheads="1"/>
            </p:cNvSpPr>
            <p:nvPr/>
          </p:nvSpPr>
          <p:spPr bwMode="auto">
            <a:xfrm>
              <a:off x="529" y="3957"/>
              <a:ext cx="5364" cy="29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CH" altLang="en-US" sz="2400" dirty="0">
                  <a:solidFill>
                    <a:srgbClr val="FF0000"/>
                  </a:solidFill>
                  <a:effectLst>
                    <a:outerShdw blurRad="38100" dist="38100" dir="2700000" algn="tl">
                      <a:srgbClr val="000000"/>
                    </a:outerShdw>
                  </a:effectLst>
                  <a:latin typeface="Times" pitchFamily="2" charset="0"/>
                </a:rPr>
                <a:t>2 230 741 522 540 743 033 415 296 821 609 381 912</a:t>
              </a:r>
              <a:r>
                <a:rPr lang="de-CH" altLang="en-US" sz="2400" baseline="30000" dirty="0">
                  <a:solidFill>
                    <a:srgbClr val="FF0000"/>
                  </a:solidFill>
                  <a:effectLst>
                    <a:outerShdw blurRad="38100" dist="38100" dir="2700000" algn="tl">
                      <a:srgbClr val="000000"/>
                    </a:outerShdw>
                  </a:effectLst>
                  <a:latin typeface="Times" pitchFamily="2" charset="0"/>
                </a:rPr>
                <a:t> </a:t>
              </a:r>
              <a:r>
                <a:rPr lang="de-CH" altLang="en-US" sz="2400" dirty="0">
                  <a:solidFill>
                    <a:srgbClr val="FF0000"/>
                  </a:solidFill>
                  <a:effectLst>
                    <a:outerShdw blurRad="38100" dist="38100" dir="2700000" algn="tl">
                      <a:srgbClr val="000000"/>
                    </a:outerShdw>
                  </a:effectLst>
                </a:rPr>
                <a:t>~ 2.23 </a:t>
              </a:r>
              <a:r>
                <a:rPr lang="de-CH" altLang="en-US" sz="2400" dirty="0">
                  <a:solidFill>
                    <a:srgbClr val="FF0000"/>
                  </a:solidFill>
                  <a:effectLst>
                    <a:outerShdw blurRad="38100" dist="38100" dir="2700000" algn="tl">
                      <a:srgbClr val="000000"/>
                    </a:outerShdw>
                  </a:effectLst>
                  <a:sym typeface="Symbol" pitchFamily="2" charset="2"/>
                </a:rPr>
                <a:t></a:t>
              </a:r>
              <a:r>
                <a:rPr lang="de-CH" altLang="en-US" sz="2400" dirty="0">
                  <a:solidFill>
                    <a:srgbClr val="FF0000"/>
                  </a:solidFill>
                  <a:effectLst>
                    <a:outerShdw blurRad="38100" dist="38100" dir="2700000" algn="tl">
                      <a:srgbClr val="000000"/>
                    </a:outerShdw>
                  </a:effectLst>
                </a:rPr>
                <a:t>10</a:t>
              </a:r>
              <a:r>
                <a:rPr lang="de-CH" altLang="en-US" sz="2400" baseline="30000" dirty="0">
                  <a:solidFill>
                    <a:srgbClr val="FF0000"/>
                  </a:solidFill>
                  <a:effectLst>
                    <a:outerShdw blurRad="38100" dist="38100" dir="2700000" algn="tl">
                      <a:srgbClr val="000000"/>
                    </a:outerShdw>
                  </a:effectLst>
                </a:rPr>
                <a:t>36</a:t>
              </a:r>
              <a:endParaRPr lang="de-DE" altLang="en-US" sz="2400" baseline="30000" dirty="0">
                <a:solidFill>
                  <a:srgbClr val="FF0000"/>
                </a:solidFill>
                <a:effectLst>
                  <a:outerShdw blurRad="38100" dist="38100" dir="2700000" algn="tl">
                    <a:srgbClr val="000000"/>
                  </a:outerShdw>
                </a:effectLst>
              </a:endParaRPr>
            </a:p>
          </p:txBody>
        </p:sp>
        <p:sp>
          <p:nvSpPr>
            <p:cNvPr id="999434" name="AutoShape 10">
              <a:extLst>
                <a:ext uri="{FF2B5EF4-FFF2-40B4-BE49-F238E27FC236}">
                  <a16:creationId xmlns:a16="http://schemas.microsoft.com/office/drawing/2014/main" id="{216A5BE8-59D5-D1E7-41F6-19D05A40CE76}"/>
                </a:ext>
              </a:extLst>
            </p:cNvPr>
            <p:cNvSpPr>
              <a:spLocks noChangeArrowheads="1"/>
            </p:cNvSpPr>
            <p:nvPr/>
          </p:nvSpPr>
          <p:spPr bwMode="auto">
            <a:xfrm>
              <a:off x="162" y="2922"/>
              <a:ext cx="746" cy="678"/>
            </a:xfrm>
            <a:prstGeom prst="wedgeEllipseCallout">
              <a:avLst>
                <a:gd name="adj1" fmla="val 30028"/>
                <a:gd name="adj2" fmla="val 98968"/>
              </a:avLst>
            </a:prstGeom>
            <a:solidFill>
              <a:srgbClr val="FFFF00"/>
            </a:solidFill>
            <a:ln w="9525">
              <a:solidFill>
                <a:srgbClr val="FF0805"/>
              </a:solidFill>
              <a:miter lim="800000"/>
              <a:headEnd/>
              <a:tailEnd/>
            </a:ln>
            <a:effectLst/>
          </p:spPr>
          <p:txBody>
            <a:bodyPr wrap="none" anchor="ctr"/>
            <a:lstStyle/>
            <a:p>
              <a:pPr algn="ctr">
                <a:defRPr/>
              </a:pPr>
              <a:r>
                <a:rPr lang="de-DE" sz="2000">
                  <a:solidFill>
                    <a:srgbClr val="FF0805"/>
                  </a:solidFill>
                  <a:effectLst>
                    <a:outerShdw blurRad="38100" dist="38100" dir="2700000" algn="tl">
                      <a:srgbClr val="000000"/>
                    </a:outerShdw>
                  </a:effectLst>
                  <a:latin typeface="Times" pitchFamily="4" charset="0"/>
                  <a:ea typeface="+mn-ea"/>
                </a:rPr>
                <a:t>72 tones</a:t>
              </a:r>
            </a:p>
          </p:txBody>
        </p:sp>
      </p:grpSp>
      <p:sp>
        <p:nvSpPr>
          <p:cNvPr id="999435" name="Text Box 11">
            <a:extLst>
              <a:ext uri="{FF2B5EF4-FFF2-40B4-BE49-F238E27FC236}">
                <a16:creationId xmlns:a16="http://schemas.microsoft.com/office/drawing/2014/main" id="{ADB36765-5838-6EFE-18CC-FA1F4931754F}"/>
              </a:ext>
            </a:extLst>
          </p:cNvPr>
          <p:cNvSpPr txBox="1">
            <a:spLocks noChangeArrowheads="1"/>
          </p:cNvSpPr>
          <p:nvPr/>
        </p:nvSpPr>
        <p:spPr bwMode="auto">
          <a:xfrm>
            <a:off x="2147888" y="5422900"/>
            <a:ext cx="7197725" cy="46196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CH" altLang="en-US" sz="2400" dirty="0" err="1">
                <a:solidFill>
                  <a:schemeClr val="accent2"/>
                </a:solidFill>
                <a:effectLst>
                  <a:outerShdw blurRad="38100" dist="38100" dir="2700000" algn="tl">
                    <a:srgbClr val="000000"/>
                  </a:outerShdw>
                </a:effectLst>
                <a:latin typeface="Times" pitchFamily="2" charset="0"/>
              </a:rPr>
              <a:t>number</a:t>
            </a:r>
            <a:r>
              <a:rPr lang="de-CH" altLang="en-US" sz="2400" dirty="0">
                <a:solidFill>
                  <a:schemeClr val="accent2"/>
                </a:solidFill>
                <a:effectLst>
                  <a:outerShdw blurRad="38100" dist="38100" dir="2700000" algn="tl">
                    <a:srgbClr val="000000"/>
                  </a:outerShdw>
                </a:effectLst>
                <a:latin typeface="Times" pitchFamily="2" charset="0"/>
              </a:rPr>
              <a:t> </a:t>
            </a:r>
            <a:r>
              <a:rPr lang="de-CH" altLang="en-US" sz="2400" dirty="0" err="1">
                <a:solidFill>
                  <a:schemeClr val="accent2"/>
                </a:solidFill>
                <a:effectLst>
                  <a:outerShdw blurRad="38100" dist="38100" dir="2700000" algn="tl">
                    <a:srgbClr val="000000"/>
                  </a:outerShdw>
                </a:effectLst>
                <a:latin typeface="Times" pitchFamily="2" charset="0"/>
              </a:rPr>
              <a:t>stars</a:t>
            </a:r>
            <a:r>
              <a:rPr lang="de-CH" altLang="en-US" sz="2400" dirty="0">
                <a:solidFill>
                  <a:schemeClr val="accent2"/>
                </a:solidFill>
                <a:effectLst>
                  <a:outerShdw blurRad="38100" dist="38100" dir="2700000" algn="tl">
                    <a:srgbClr val="000000"/>
                  </a:outerShdw>
                </a:effectLst>
                <a:latin typeface="Times" pitchFamily="2" charset="0"/>
              </a:rPr>
              <a:t> in </a:t>
            </a:r>
            <a:r>
              <a:rPr lang="de-CH" altLang="en-US" sz="2400" dirty="0" err="1">
                <a:solidFill>
                  <a:schemeClr val="accent2"/>
                </a:solidFill>
                <a:effectLst>
                  <a:outerShdw blurRad="38100" dist="38100" dir="2700000" algn="tl">
                    <a:srgbClr val="000000"/>
                  </a:outerShdw>
                </a:effectLst>
                <a:latin typeface="Times" pitchFamily="2" charset="0"/>
              </a:rPr>
              <a:t>galaxy</a:t>
            </a:r>
            <a:r>
              <a:rPr lang="de-CH" altLang="en-US" sz="2400" dirty="0">
                <a:solidFill>
                  <a:schemeClr val="accent2"/>
                </a:solidFill>
                <a:effectLst>
                  <a:outerShdw blurRad="38100" dist="38100" dir="2700000" algn="tl">
                    <a:srgbClr val="000000"/>
                  </a:outerShdw>
                </a:effectLst>
                <a:latin typeface="Times" pitchFamily="2" charset="0"/>
              </a:rPr>
              <a:t> = 100 000 000 000  </a:t>
            </a:r>
            <a:r>
              <a:rPr lang="de-CH" altLang="en-US" sz="2400" dirty="0">
                <a:solidFill>
                  <a:schemeClr val="accent2"/>
                </a:solidFill>
                <a:effectLst>
                  <a:outerShdw blurRad="38100" dist="38100" dir="2700000" algn="tl">
                    <a:srgbClr val="000000"/>
                  </a:outerShdw>
                </a:effectLst>
              </a:rPr>
              <a:t>~ 1.00 </a:t>
            </a:r>
            <a:r>
              <a:rPr lang="de-CH" altLang="en-US" sz="2400" dirty="0">
                <a:solidFill>
                  <a:schemeClr val="accent2"/>
                </a:solidFill>
                <a:effectLst>
                  <a:outerShdw blurRad="38100" dist="38100" dir="2700000" algn="tl">
                    <a:srgbClr val="000000"/>
                  </a:outerShdw>
                </a:effectLst>
                <a:sym typeface="Symbol" pitchFamily="2" charset="2"/>
              </a:rPr>
              <a:t></a:t>
            </a:r>
            <a:r>
              <a:rPr lang="de-CH" altLang="en-US" sz="2400" dirty="0">
                <a:solidFill>
                  <a:schemeClr val="accent2"/>
                </a:solidFill>
                <a:effectLst>
                  <a:outerShdw blurRad="38100" dist="38100" dir="2700000" algn="tl">
                    <a:srgbClr val="000000"/>
                  </a:outerShdw>
                </a:effectLst>
              </a:rPr>
              <a:t>10</a:t>
            </a:r>
            <a:r>
              <a:rPr lang="de-CH" altLang="en-US" sz="2400" baseline="30000" dirty="0">
                <a:solidFill>
                  <a:schemeClr val="accent2"/>
                </a:solidFill>
                <a:effectLst>
                  <a:outerShdw blurRad="38100" dist="38100" dir="2700000" algn="tl">
                    <a:srgbClr val="000000"/>
                  </a:outerShdw>
                </a:effectLst>
              </a:rPr>
              <a:t>11</a:t>
            </a:r>
            <a:endParaRPr lang="de-CH" altLang="en-US" sz="2400" baseline="30000" dirty="0">
              <a:solidFill>
                <a:srgbClr val="FF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994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999427"/>
                                        </p:tgtEl>
                                        <p:attrNameLst>
                                          <p:attrName>style.visibility</p:attrName>
                                        </p:attrNameLst>
                                      </p:cBhvr>
                                      <p:to>
                                        <p:strVal val="visible"/>
                                      </p:to>
                                    </p:set>
                                    <p:animEffect transition="in" filter="dissolve">
                                      <p:cBhvr>
                                        <p:cTn id="11" dur="500"/>
                                        <p:tgtEl>
                                          <p:spTgt spid="9994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nodeType="clickEffect">
                                  <p:stCondLst>
                                    <p:cond delay="0"/>
                                  </p:stCondLst>
                                  <p:childTnLst>
                                    <p:set>
                                      <p:cBhvr>
                                        <p:cTn id="23" dur="1" fill="hold">
                                          <p:stCondLst>
                                            <p:cond delay="0"/>
                                          </p:stCondLst>
                                        </p:cTn>
                                        <p:tgtEl>
                                          <p:spTgt spid="999435"/>
                                        </p:tgtEl>
                                        <p:attrNameLst>
                                          <p:attrName>style.visibility</p:attrName>
                                        </p:attrNameLst>
                                      </p:cBhvr>
                                      <p:to>
                                        <p:strVal val="visible"/>
                                      </p:to>
                                    </p:set>
                                    <p:anim calcmode="lin" valueType="num">
                                      <p:cBhvr>
                                        <p:cTn id="24" dur="500" fill="hold"/>
                                        <p:tgtEl>
                                          <p:spTgt spid="999435"/>
                                        </p:tgtEl>
                                        <p:attrNameLst>
                                          <p:attrName>ppt_x</p:attrName>
                                        </p:attrNameLst>
                                      </p:cBhvr>
                                      <p:tavLst>
                                        <p:tav tm="0">
                                          <p:val>
                                            <p:strVal val="#ppt_x-#ppt_w/2"/>
                                          </p:val>
                                        </p:tav>
                                        <p:tav tm="100000">
                                          <p:val>
                                            <p:strVal val="#ppt_x"/>
                                          </p:val>
                                        </p:tav>
                                      </p:tavLst>
                                    </p:anim>
                                    <p:anim calcmode="lin" valueType="num">
                                      <p:cBhvr>
                                        <p:cTn id="25" dur="500" fill="hold"/>
                                        <p:tgtEl>
                                          <p:spTgt spid="999435"/>
                                        </p:tgtEl>
                                        <p:attrNameLst>
                                          <p:attrName>ppt_y</p:attrName>
                                        </p:attrNameLst>
                                      </p:cBhvr>
                                      <p:tavLst>
                                        <p:tav tm="0">
                                          <p:val>
                                            <p:strVal val="#ppt_y"/>
                                          </p:val>
                                        </p:tav>
                                        <p:tav tm="100000">
                                          <p:val>
                                            <p:strVal val="#ppt_y"/>
                                          </p:val>
                                        </p:tav>
                                      </p:tavLst>
                                    </p:anim>
                                    <p:anim calcmode="lin" valueType="num">
                                      <p:cBhvr>
                                        <p:cTn id="26" dur="500" fill="hold"/>
                                        <p:tgtEl>
                                          <p:spTgt spid="999435"/>
                                        </p:tgtEl>
                                        <p:attrNameLst>
                                          <p:attrName>ppt_w</p:attrName>
                                        </p:attrNameLst>
                                      </p:cBhvr>
                                      <p:tavLst>
                                        <p:tav tm="0">
                                          <p:val>
                                            <p:fltVal val="0"/>
                                          </p:val>
                                        </p:tav>
                                        <p:tav tm="100000">
                                          <p:val>
                                            <p:strVal val="#ppt_w"/>
                                          </p:val>
                                        </p:tav>
                                      </p:tavLst>
                                    </p:anim>
                                    <p:anim calcmode="lin" valueType="num">
                                      <p:cBhvr>
                                        <p:cTn id="27" dur="500" fill="hold"/>
                                        <p:tgtEl>
                                          <p:spTgt spid="999435"/>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ppt_x</p:attrName>
                                        </p:attrNameLst>
                                      </p:cBhvr>
                                      <p:tavLst>
                                        <p:tav tm="0">
                                          <p:val>
                                            <p:strVal val="#ppt_x-#ppt_w/2"/>
                                          </p:val>
                                        </p:tav>
                                        <p:tav tm="100000">
                                          <p:val>
                                            <p:strVal val="#ppt_x"/>
                                          </p:val>
                                        </p:tav>
                                      </p:tavLst>
                                    </p:anim>
                                    <p:anim calcmode="lin" valueType="num">
                                      <p:cBhvr>
                                        <p:cTn id="33" dur="500" fill="hold"/>
                                        <p:tgtEl>
                                          <p:spTgt spid="3"/>
                                        </p:tgtEl>
                                        <p:attrNameLst>
                                          <p:attrName>ppt_y</p:attrName>
                                        </p:attrNameLst>
                                      </p:cBhvr>
                                      <p:tavLst>
                                        <p:tav tm="0">
                                          <p:val>
                                            <p:strVal val="#ppt_y"/>
                                          </p:val>
                                        </p:tav>
                                        <p:tav tm="100000">
                                          <p:val>
                                            <p:strVal val="#ppt_y"/>
                                          </p:val>
                                        </p:tav>
                                      </p:tavLst>
                                    </p:anim>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3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Text Box 2">
            <a:extLst>
              <a:ext uri="{FF2B5EF4-FFF2-40B4-BE49-F238E27FC236}">
                <a16:creationId xmlns:a16="http://schemas.microsoft.com/office/drawing/2014/main" id="{5F4EC852-D87A-24A2-C93F-A6922416DB54}"/>
              </a:ext>
            </a:extLst>
          </p:cNvPr>
          <p:cNvSpPr txBox="1">
            <a:spLocks noChangeArrowheads="1"/>
          </p:cNvSpPr>
          <p:nvPr/>
        </p:nvSpPr>
        <p:spPr bwMode="auto">
          <a:xfrm>
            <a:off x="1547813" y="301625"/>
            <a:ext cx="816451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CH" altLang="en-US" sz="1000">
                <a:latin typeface="Times" pitchFamily="4" charset="0"/>
              </a:rPr>
              <a:t>x^144 + x^143 + 5x^142 + 26x^141 + 216x^140 + 2 024x^139 + 27 806x^138 + 417 209x^137 +6 345 735x^136 + 90 590 713x^135 + </a:t>
            </a:r>
          </a:p>
          <a:p>
            <a:r>
              <a:rPr lang="de-CH" altLang="en-US" sz="1000">
                <a:latin typeface="Times" pitchFamily="4" charset="0"/>
              </a:rPr>
              <a:t>1 190 322 956x^134 + 14 303 835 837x^133 +157 430 569 051x^132 + 1 592 645 620 686x^131 + 14 873 235 105 552x^130 +</a:t>
            </a:r>
          </a:p>
          <a:p>
            <a:r>
              <a:rPr lang="de-CH" altLang="en-US" sz="1000">
                <a:latin typeface="Times" pitchFamily="4" charset="0"/>
              </a:rPr>
              <a:t>128 762 751 824 308x^129 + 1 037 532 923 086 353x^128 + 7 809 413 514 931 644x^127 +55 089 365 597 956 206x^126 + </a:t>
            </a:r>
          </a:p>
          <a:p>
            <a:r>
              <a:rPr lang="de-CH" altLang="en-US" sz="1000">
                <a:latin typeface="Times" pitchFamily="4" charset="0"/>
              </a:rPr>
              <a:t>365 290 003 947 963 446x^125 +2 282 919 558 918 081 919x^124 + 13 479 601 808 118798 229x^123 +75 361 590 622 423 713 249x^122 + </a:t>
            </a:r>
          </a:p>
          <a:p>
            <a:r>
              <a:rPr lang="de-CH" altLang="en-US" sz="1000">
                <a:latin typeface="Times" pitchFamily="4" charset="0"/>
              </a:rPr>
              <a:t>399 738 890 367 674230 448x^121 +2 015 334 387 723 540 077 262x^120 + 9 673 558 570 858 327 142 094x^119 +</a:t>
            </a:r>
          </a:p>
          <a:p>
            <a:r>
              <a:rPr lang="de-CH" altLang="en-US" sz="1000">
                <a:latin typeface="Times" pitchFamily="4" charset="0"/>
              </a:rPr>
              <a:t>44 275 002 111 552 677 715 575x^118 + 193 497 799 414 541 699 555 587x^117 +808 543 433 959 017 353 438 195x^116 + </a:t>
            </a:r>
          </a:p>
          <a:p>
            <a:r>
              <a:rPr lang="de-CH" altLang="en-US" sz="1000">
                <a:latin typeface="Times" pitchFamily="4" charset="0"/>
              </a:rPr>
              <a:t>3 234 171 338 137 153 259 094292x^115 +12 397 650 890 304 440 505 241198x^114 + 45 591 347 244 850 943 472027 532x^113 +</a:t>
            </a:r>
          </a:p>
          <a:p>
            <a:r>
              <a:rPr lang="de-CH" altLang="en-US" sz="1000">
                <a:latin typeface="Times" pitchFamily="4" charset="0"/>
              </a:rPr>
              <a:t>160 994 412 344 908 368 725 437 163x^112 + 546 405 205 018 625 434 948486 100x^111 +1 783 852 127 215 514 388 216 575 524x^110 +</a:t>
            </a:r>
          </a:p>
          <a:p>
            <a:r>
              <a:rPr lang="de-CH" altLang="en-US" sz="1000">
                <a:latin typeface="Times" pitchFamily="4" charset="0"/>
              </a:rPr>
              <a:t>5 606 392 061 138 587 678 507 139 578x^109 +16 974 908 597 922 176 404 758662 419x^108 +49 548 380 452 249 950 392 015617 673x^107 +</a:t>
            </a:r>
          </a:p>
          <a:p>
            <a:r>
              <a:rPr lang="de-CH" altLang="en-US" sz="1000">
                <a:latin typeface="Times" pitchFamily="4" charset="0"/>
              </a:rPr>
              <a:t>139 517 805 378 058 810 895 892 716 876x^106 +379 202 235 047 824 659 955 968 634 895x^105 +995 405 857 334 028 240 446 249 995 969x^104 +</a:t>
            </a:r>
          </a:p>
          <a:p>
            <a:r>
              <a:rPr lang="de-CH" altLang="en-US" sz="1000">
                <a:latin typeface="Times" pitchFamily="4" charset="0"/>
              </a:rPr>
              <a:t>2 524 931 913 311 378 421 460 541 875 013x^103 +6 192 094 899 403 308 142 319 324 646 830x^102 +</a:t>
            </a:r>
          </a:p>
          <a:p>
            <a:r>
              <a:rPr lang="de-CH" altLang="en-US" sz="1000">
                <a:latin typeface="Times" pitchFamily="4" charset="0"/>
              </a:rPr>
              <a:t>14 688 225 057 065 816 000 841247 153 422x^101 +33 716 152 882 551 682 431 054950 635 828x^100 +</a:t>
            </a:r>
          </a:p>
          <a:p>
            <a:r>
              <a:rPr lang="de-CH" altLang="en-US" sz="1000">
                <a:latin typeface="Times" pitchFamily="4" charset="0"/>
              </a:rPr>
              <a:t>74 924 784 036 765 597 482 162224 697 378x^99 +161 251 165 409 134 463 248 992 354 275 261x^98 +</a:t>
            </a:r>
          </a:p>
          <a:p>
            <a:r>
              <a:rPr lang="de-CH" altLang="en-US" sz="1000">
                <a:latin typeface="Times" pitchFamily="4" charset="0"/>
              </a:rPr>
              <a:t>336 225 833 888 858 733 322 982 932 904 265x^97 +679 456 372 086 288 422 448 712 466 252 503x^96 +</a:t>
            </a:r>
          </a:p>
          <a:p>
            <a:r>
              <a:rPr lang="de-CH" altLang="en-US" sz="1000">
                <a:latin typeface="Times" pitchFamily="4" charset="0"/>
              </a:rPr>
              <a:t>1 331 179 830 182 151 403 666 404 596 530 852x^95 +2 529 241 676 111 626 447 928 668 220 456 264x^94 +</a:t>
            </a:r>
          </a:p>
          <a:p>
            <a:r>
              <a:rPr lang="de-CH" altLang="en-US" sz="1000">
                <a:latin typeface="Times" pitchFamily="4" charset="0"/>
              </a:rPr>
              <a:t>4 661 739 558 127 027 290 220 867 616 981 880x^93 +8 337 341 899 567 786 249 391 103 289 453 916x^92 +</a:t>
            </a:r>
          </a:p>
          <a:p>
            <a:r>
              <a:rPr lang="de-CH" altLang="en-US" sz="1000">
                <a:latin typeface="Times" pitchFamily="4" charset="0"/>
              </a:rPr>
              <a:t>14 472 367 067 576 451 752 984797 361 008 304x^91 +24 388 618 572 337 747 341 932969 998 362 288x^90 +</a:t>
            </a:r>
          </a:p>
          <a:p>
            <a:r>
              <a:rPr lang="de-CH" altLang="en-US" sz="1000">
                <a:latin typeface="Times" pitchFamily="4" charset="0"/>
              </a:rPr>
              <a:t>39 908 648 567 034 355 259 311114 115 744 392x^89 +63 426 245 036 529 210 051 949169 850 308 102x^88 +</a:t>
            </a:r>
          </a:p>
          <a:p>
            <a:r>
              <a:rPr lang="de-CH" altLang="en-US" sz="1000">
                <a:latin typeface="Times" pitchFamily="4" charset="0"/>
              </a:rPr>
              <a:t>97 921 220 397 909 924 969 018620 386 852 352x^87 +146 881 830 585 458 073 270 850 321 720 445 928x^86 +</a:t>
            </a:r>
          </a:p>
          <a:p>
            <a:r>
              <a:rPr lang="de-CH" altLang="en-US" sz="1000">
                <a:latin typeface="Times" pitchFamily="4" charset="0"/>
              </a:rPr>
              <a:t>214 098 939 483 879 341 610 433 150 629 060 274x^85 +303 306 830 919 747 863 651 620 555 026 700 930x^84 +</a:t>
            </a:r>
          </a:p>
          <a:p>
            <a:r>
              <a:rPr lang="de-CH" altLang="en-US" sz="1000">
                <a:latin typeface="Times" pitchFamily="4" charset="0"/>
              </a:rPr>
              <a:t>417 668 422 888 061 171 460 770 548 484 103 836x^83 +559 136 759 653 084 522 330 064 385 877 590 780x^82 +</a:t>
            </a:r>
          </a:p>
          <a:p>
            <a:r>
              <a:rPr lang="de-CH" altLang="en-US" sz="1000">
                <a:latin typeface="Times" pitchFamily="4" charset="0"/>
              </a:rPr>
              <a:t>727 765 306 194 069 123 565 702 210 626 823 392x^81 +921 077 965 629 957 077 012 552 741 715 036 692x^80 +</a:t>
            </a:r>
          </a:p>
          <a:p>
            <a:r>
              <a:rPr lang="de-CH" altLang="en-US" sz="1000">
                <a:latin typeface="Times" pitchFamily="4" charset="0"/>
              </a:rPr>
              <a:t>1 133 634 419 214 796 834 928 853 170 296 724314x^79 +1 356 926 047 220 511 677 349 073 201 120 481570x^78 +</a:t>
            </a:r>
          </a:p>
          <a:p>
            <a:r>
              <a:rPr lang="de-CH" altLang="en-US" sz="1000">
                <a:latin typeface="Times" pitchFamily="4" charset="0"/>
              </a:rPr>
              <a:t>1 579 704 950 475 555 411 914 967 237 903 930342x^77 +1 788 783 546 844 376 088 722 000 995 922 467990x^76 +</a:t>
            </a:r>
          </a:p>
          <a:p>
            <a:r>
              <a:rPr lang="de-CH" altLang="en-US" sz="1000">
                <a:latin typeface="Times" pitchFamily="4" charset="0"/>
              </a:rPr>
              <a:t>1 970 254 341 437 213 013 502 048 964 983 877090x^75 +2 110 986 794 386 177 596 749 436 553 816 924660x^74 +</a:t>
            </a:r>
          </a:p>
          <a:p>
            <a:r>
              <a:rPr lang="de-CH" altLang="en-US" sz="1000">
                <a:latin typeface="Times" pitchFamily="4" charset="0"/>
              </a:rPr>
              <a:t>2 200 183 419 494 435 885 449 671 402 432 366956x^73 +</a:t>
            </a:r>
            <a:r>
              <a:rPr lang="de-CH" altLang="en-US" sz="1000">
                <a:solidFill>
                  <a:srgbClr val="FF0000"/>
                </a:solidFill>
                <a:latin typeface="Times" pitchFamily="4" charset="0"/>
              </a:rPr>
              <a:t>2 230 741 522 540 743 033 415 296 821 609 381912x^72</a:t>
            </a:r>
            <a:r>
              <a:rPr lang="de-CH" altLang="en-US" sz="1000">
                <a:latin typeface="Times" pitchFamily="4" charset="0"/>
              </a:rPr>
              <a:t> +</a:t>
            </a:r>
          </a:p>
          <a:p>
            <a:r>
              <a:rPr lang="de-CH" altLang="en-US" sz="1000">
                <a:latin typeface="Times" pitchFamily="4" charset="0"/>
              </a:rPr>
              <a:t>….</a:t>
            </a:r>
          </a:p>
          <a:p>
            <a:r>
              <a:rPr lang="de-CH" altLang="en-US" sz="1000">
                <a:latin typeface="Times" pitchFamily="4" charset="0"/>
              </a:rPr>
              <a:t>…</a:t>
            </a:r>
          </a:p>
          <a:p>
            <a:r>
              <a:rPr lang="de-CH" altLang="en-US" sz="2000">
                <a:latin typeface="Times" pitchFamily="4" charset="0"/>
              </a:rPr>
              <a:t>...+ 2024.x</a:t>
            </a:r>
            <a:r>
              <a:rPr lang="de-CH" altLang="en-US" sz="2000" baseline="30000">
                <a:latin typeface="Times" pitchFamily="4" charset="0"/>
              </a:rPr>
              <a:t>5</a:t>
            </a:r>
            <a:r>
              <a:rPr lang="de-CH" altLang="en-US" sz="2000">
                <a:latin typeface="Times" pitchFamily="4" charset="0"/>
              </a:rPr>
              <a:t> + 216.x</a:t>
            </a:r>
            <a:r>
              <a:rPr lang="de-CH" altLang="en-US" sz="2000" baseline="30000">
                <a:latin typeface="Times" pitchFamily="4" charset="0"/>
              </a:rPr>
              <a:t>4</a:t>
            </a:r>
            <a:r>
              <a:rPr lang="de-CH" altLang="en-US" sz="2000">
                <a:latin typeface="Times" pitchFamily="4" charset="0"/>
              </a:rPr>
              <a:t> + 26.x</a:t>
            </a:r>
            <a:r>
              <a:rPr lang="de-CH" altLang="en-US" sz="2000" baseline="30000">
                <a:latin typeface="Times" pitchFamily="4" charset="0"/>
              </a:rPr>
              <a:t>3</a:t>
            </a:r>
            <a:r>
              <a:rPr lang="de-CH" altLang="en-US" sz="2000">
                <a:latin typeface="Times" pitchFamily="4" charset="0"/>
              </a:rPr>
              <a:t> + 5.x</a:t>
            </a:r>
            <a:r>
              <a:rPr lang="de-CH" altLang="en-US" sz="2000" baseline="30000">
                <a:latin typeface="Times" pitchFamily="4" charset="0"/>
              </a:rPr>
              <a:t>2</a:t>
            </a:r>
            <a:r>
              <a:rPr lang="de-CH" altLang="en-US" sz="2000">
                <a:latin typeface="Times" pitchFamily="4" charset="0"/>
              </a:rPr>
              <a:t> + x + 1 = cycle index polynomial</a:t>
            </a:r>
            <a:endParaRPr lang="de-CH" altLang="en-US" sz="2400">
              <a:latin typeface="Times" pitchFamily="4" charset="0"/>
            </a:endParaRPr>
          </a:p>
        </p:txBody>
      </p:sp>
      <p:grpSp>
        <p:nvGrpSpPr>
          <p:cNvPr id="2" name="Group 3">
            <a:extLst>
              <a:ext uri="{FF2B5EF4-FFF2-40B4-BE49-F238E27FC236}">
                <a16:creationId xmlns:a16="http://schemas.microsoft.com/office/drawing/2014/main" id="{7B23F9DF-3D9F-2FC0-68B9-DDB0E854AD51}"/>
              </a:ext>
            </a:extLst>
          </p:cNvPr>
          <p:cNvGrpSpPr>
            <a:grpSpLocks/>
          </p:cNvGrpSpPr>
          <p:nvPr/>
        </p:nvGrpSpPr>
        <p:grpSpPr bwMode="auto">
          <a:xfrm>
            <a:off x="1738313" y="4135438"/>
            <a:ext cx="7189787" cy="1857375"/>
            <a:chOff x="983" y="2590"/>
            <a:chExt cx="4691" cy="1170"/>
          </a:xfrm>
        </p:grpSpPr>
        <p:sp>
          <p:nvSpPr>
            <p:cNvPr id="13315" name="AutoShape 4">
              <a:extLst>
                <a:ext uri="{FF2B5EF4-FFF2-40B4-BE49-F238E27FC236}">
                  <a16:creationId xmlns:a16="http://schemas.microsoft.com/office/drawing/2014/main" id="{C6E97719-14DB-5EC1-FB32-3C78747566BD}"/>
                </a:ext>
              </a:extLst>
            </p:cNvPr>
            <p:cNvSpPr>
              <a:spLocks noChangeArrowheads="1"/>
            </p:cNvSpPr>
            <p:nvPr/>
          </p:nvSpPr>
          <p:spPr bwMode="auto">
            <a:xfrm>
              <a:off x="2902" y="2590"/>
              <a:ext cx="1936" cy="130"/>
            </a:xfrm>
            <a:prstGeom prst="roundRect">
              <a:avLst>
                <a:gd name="adj" fmla="val 16667"/>
              </a:avLst>
            </a:prstGeom>
            <a:noFill/>
            <a:ln w="952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13316" name="Group 5">
              <a:extLst>
                <a:ext uri="{FF2B5EF4-FFF2-40B4-BE49-F238E27FC236}">
                  <a16:creationId xmlns:a16="http://schemas.microsoft.com/office/drawing/2014/main" id="{727E2D4B-7C9E-A5A6-4992-4FAF2CBD9D1F}"/>
                </a:ext>
              </a:extLst>
            </p:cNvPr>
            <p:cNvGrpSpPr>
              <a:grpSpLocks/>
            </p:cNvGrpSpPr>
            <p:nvPr/>
          </p:nvGrpSpPr>
          <p:grpSpPr bwMode="auto">
            <a:xfrm>
              <a:off x="983" y="3052"/>
              <a:ext cx="4691" cy="708"/>
              <a:chOff x="983" y="3052"/>
              <a:chExt cx="4691" cy="708"/>
            </a:xfrm>
          </p:grpSpPr>
          <p:sp>
            <p:nvSpPr>
              <p:cNvPr id="1002502" name="Text Box 6">
                <a:extLst>
                  <a:ext uri="{FF2B5EF4-FFF2-40B4-BE49-F238E27FC236}">
                    <a16:creationId xmlns:a16="http://schemas.microsoft.com/office/drawing/2014/main" id="{B6C4BFE0-B6B0-5F1B-7044-E25B0921AB2D}"/>
                  </a:ext>
                </a:extLst>
              </p:cNvPr>
              <p:cNvSpPr txBox="1">
                <a:spLocks noChangeArrowheads="1"/>
              </p:cNvSpPr>
              <p:nvPr/>
            </p:nvSpPr>
            <p:spPr bwMode="auto">
              <a:xfrm>
                <a:off x="983" y="3508"/>
                <a:ext cx="4691" cy="252"/>
              </a:xfrm>
              <a:prstGeom prst="rect">
                <a:avLst/>
              </a:prstGeom>
              <a:noFill/>
              <a:ln w="9525">
                <a:noFill/>
                <a:miter lim="800000"/>
                <a:headEnd/>
                <a:tailEnd/>
              </a:ln>
              <a:effectLst/>
            </p:spPr>
            <p:txBody>
              <a:bodyPr wrap="none">
                <a:spAutoFit/>
              </a:bodyPr>
              <a:lstStyle>
                <a:lvl1pPr defTabSz="384175">
                  <a:defRPr sz="2800">
                    <a:solidFill>
                      <a:schemeClr val="tx1"/>
                    </a:solidFill>
                    <a:latin typeface="Math1" pitchFamily="2" charset="0"/>
                    <a:ea typeface="ＭＳ Ｐゴシック" panose="020B0600070205080204" pitchFamily="34" charset="-128"/>
                  </a:defRPr>
                </a:lvl1pPr>
                <a:lvl2pPr marL="37931725" indent="-37474525" defTabSz="38417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2000" dirty="0">
                    <a:solidFill>
                      <a:srgbClr val="FF0000"/>
                    </a:solidFill>
                    <a:effectLst>
                      <a:outerShdw blurRad="38100" dist="38100" dir="2700000" algn="tl">
                        <a:srgbClr val="000000"/>
                      </a:outerShdw>
                    </a:effectLst>
                    <a:latin typeface="Times" pitchFamily="2" charset="0"/>
                  </a:rPr>
                  <a:t>2 230 741 522 540 743 033 415 296 821 609 381 912</a:t>
                </a:r>
                <a:r>
                  <a:rPr lang="de-CH" altLang="en-US" sz="2000" baseline="30000" dirty="0">
                    <a:solidFill>
                      <a:srgbClr val="FF0000"/>
                    </a:solidFill>
                    <a:effectLst>
                      <a:outerShdw blurRad="38100" dist="38100" dir="2700000" algn="tl">
                        <a:srgbClr val="000000"/>
                      </a:outerShdw>
                    </a:effectLst>
                    <a:latin typeface="Times" pitchFamily="2" charset="0"/>
                  </a:rPr>
                  <a:t> </a:t>
                </a:r>
                <a:r>
                  <a:rPr lang="de-CH" altLang="en-US" sz="2000" dirty="0">
                    <a:solidFill>
                      <a:srgbClr val="FF0000"/>
                    </a:solidFill>
                    <a:effectLst>
                      <a:outerShdw blurRad="38100" dist="38100" dir="2700000" algn="tl">
                        <a:srgbClr val="000000"/>
                      </a:outerShdw>
                    </a:effectLst>
                  </a:rPr>
                  <a:t>~ 2.23 </a:t>
                </a:r>
                <a:r>
                  <a:rPr lang="de-CH" altLang="en-US" sz="2000" dirty="0">
                    <a:solidFill>
                      <a:srgbClr val="FF0000"/>
                    </a:solidFill>
                    <a:effectLst>
                      <a:outerShdw blurRad="38100" dist="38100" dir="2700000" algn="tl">
                        <a:srgbClr val="000000"/>
                      </a:outerShdw>
                    </a:effectLst>
                    <a:sym typeface="Symbol" pitchFamily="2" charset="2"/>
                  </a:rPr>
                  <a:t></a:t>
                </a:r>
                <a:r>
                  <a:rPr lang="de-CH" altLang="en-US" sz="2000" dirty="0">
                    <a:solidFill>
                      <a:srgbClr val="FF0000"/>
                    </a:solidFill>
                    <a:effectLst>
                      <a:outerShdw blurRad="38100" dist="38100" dir="2700000" algn="tl">
                        <a:srgbClr val="000000"/>
                      </a:outerShdw>
                    </a:effectLst>
                  </a:rPr>
                  <a:t> 10</a:t>
                </a:r>
                <a:r>
                  <a:rPr lang="de-CH" altLang="en-US" sz="2000" baseline="30000" dirty="0">
                    <a:solidFill>
                      <a:srgbClr val="FF0000"/>
                    </a:solidFill>
                    <a:effectLst>
                      <a:outerShdw blurRad="38100" dist="38100" dir="2700000" algn="tl">
                        <a:srgbClr val="000000"/>
                      </a:outerShdw>
                    </a:effectLst>
                  </a:rPr>
                  <a:t>36</a:t>
                </a:r>
              </a:p>
            </p:txBody>
          </p:sp>
          <p:sp>
            <p:nvSpPr>
              <p:cNvPr id="13318" name="AutoShape 7">
                <a:extLst>
                  <a:ext uri="{FF2B5EF4-FFF2-40B4-BE49-F238E27FC236}">
                    <a16:creationId xmlns:a16="http://schemas.microsoft.com/office/drawing/2014/main" id="{3D0D0B61-AA3D-DAA7-11F2-DC7068E48D12}"/>
                  </a:ext>
                </a:extLst>
              </p:cNvPr>
              <p:cNvSpPr>
                <a:spLocks noChangeArrowheads="1"/>
              </p:cNvSpPr>
              <p:nvPr/>
            </p:nvSpPr>
            <p:spPr bwMode="auto">
              <a:xfrm rot="9273268">
                <a:off x="1020" y="3052"/>
                <a:ext cx="1944" cy="137"/>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3378 w 21600"/>
                  <a:gd name="T13" fmla="*/ 5361 h 21600"/>
                  <a:gd name="T14" fmla="*/ 18900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chemeClr val="bg1"/>
                  </a:gs>
                  <a:gs pos="100000">
                    <a:srgbClr val="FF0000"/>
                  </a:gs>
                </a:gsLst>
                <a:lin ang="5400000" scaled="1"/>
              </a:gradFill>
              <a:ln w="9525">
                <a:solidFill>
                  <a:srgbClr val="FF0000"/>
                </a:solidFill>
                <a:miter lim="800000"/>
                <a:headEnd/>
                <a:tailEnd/>
              </a:ln>
            </p:spPr>
            <p:txBody>
              <a:bodyPr wrap="none"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02498"/>
                                        </p:tgtEl>
                                        <p:attrNameLst>
                                          <p:attrName>style.visibility</p:attrName>
                                        </p:attrNameLst>
                                      </p:cBhvr>
                                      <p:to>
                                        <p:strVal val="visible"/>
                                      </p:to>
                                    </p:set>
                                    <p:animEffect transition="in" filter="wipe(up)">
                                      <p:cBhvr>
                                        <p:cTn id="7" dur="500"/>
                                        <p:tgtEl>
                                          <p:spTgt spid="1002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ppt_h/2"/>
                                          </p:val>
                                        </p:tav>
                                        <p:tav tm="100000">
                                          <p:val>
                                            <p:strVal val="#ppt_y"/>
                                          </p:val>
                                        </p:tav>
                                      </p:tavLst>
                                    </p:anim>
                                    <p:anim calcmode="lin" valueType="num">
                                      <p:cBhvr>
                                        <p:cTn id="14" dur="500" fill="hold"/>
                                        <p:tgtEl>
                                          <p:spTgt spid="2"/>
                                        </p:tgtEl>
                                        <p:attrNameLst>
                                          <p:attrName>ppt_w</p:attrName>
                                        </p:attrNameLst>
                                      </p:cBhvr>
                                      <p:tavLst>
                                        <p:tav tm="0">
                                          <p:val>
                                            <p:strVal val="#ppt_w"/>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49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C3E4948-1B77-A4E3-2C34-3278D2FFE332}"/>
              </a:ext>
            </a:extLst>
          </p:cNvPr>
          <p:cNvGrpSpPr>
            <a:grpSpLocks/>
          </p:cNvGrpSpPr>
          <p:nvPr/>
        </p:nvGrpSpPr>
        <p:grpSpPr bwMode="auto">
          <a:xfrm>
            <a:off x="955675" y="385763"/>
            <a:ext cx="3900488" cy="2211387"/>
            <a:chOff x="602" y="243"/>
            <a:chExt cx="2457" cy="1393"/>
          </a:xfrm>
        </p:grpSpPr>
        <p:pic>
          <p:nvPicPr>
            <p:cNvPr id="15367" name="Picture 3" descr="eeg3.pdf                                                       0000565DExtra                          BF316153:">
              <a:extLst>
                <a:ext uri="{FF2B5EF4-FFF2-40B4-BE49-F238E27FC236}">
                  <a16:creationId xmlns:a16="http://schemas.microsoft.com/office/drawing/2014/main" id="{4C520192-8F53-AFB0-5C85-90BEA16FC3BE}"/>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l="1372" t="2733" r="10732" b="77449"/>
            <a:stretch>
              <a:fillRect/>
            </a:stretch>
          </p:blipFill>
          <p:spPr bwMode="auto">
            <a:xfrm>
              <a:off x="602" y="1076"/>
              <a:ext cx="2320" cy="560"/>
            </a:xfrm>
            <a:prstGeom prst="rect">
              <a:avLst/>
            </a:prstGeom>
            <a:noFill/>
            <a:ln>
              <a:noFill/>
            </a:ln>
            <a:effectLst>
              <a:outerShdw dist="107763"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Freeform 4">
              <a:extLst>
                <a:ext uri="{FF2B5EF4-FFF2-40B4-BE49-F238E27FC236}">
                  <a16:creationId xmlns:a16="http://schemas.microsoft.com/office/drawing/2014/main" id="{978E9937-B414-F83C-8225-D8423EB02D4A}"/>
                </a:ext>
              </a:extLst>
            </p:cNvPr>
            <p:cNvSpPr>
              <a:spLocks/>
            </p:cNvSpPr>
            <p:nvPr/>
          </p:nvSpPr>
          <p:spPr bwMode="auto">
            <a:xfrm>
              <a:off x="1766" y="243"/>
              <a:ext cx="1293" cy="832"/>
            </a:xfrm>
            <a:custGeom>
              <a:avLst/>
              <a:gdLst>
                <a:gd name="T0" fmla="*/ 0 w 1293"/>
                <a:gd name="T1" fmla="*/ 832 h 832"/>
                <a:gd name="T2" fmla="*/ 0 w 1293"/>
                <a:gd name="T3" fmla="*/ 0 h 832"/>
                <a:gd name="T4" fmla="*/ 1293 w 1293"/>
                <a:gd name="T5" fmla="*/ 0 h 832"/>
                <a:gd name="T6" fmla="*/ 0 60000 65536"/>
                <a:gd name="T7" fmla="*/ 0 60000 65536"/>
                <a:gd name="T8" fmla="*/ 0 60000 65536"/>
                <a:gd name="T9" fmla="*/ 0 w 1293"/>
                <a:gd name="T10" fmla="*/ 0 h 832"/>
                <a:gd name="T11" fmla="*/ 1293 w 1293"/>
                <a:gd name="T12" fmla="*/ 832 h 832"/>
              </a:gdLst>
              <a:ahLst/>
              <a:cxnLst>
                <a:cxn ang="T6">
                  <a:pos x="T0" y="T1"/>
                </a:cxn>
                <a:cxn ang="T7">
                  <a:pos x="T2" y="T3"/>
                </a:cxn>
                <a:cxn ang="T8">
                  <a:pos x="T4" y="T5"/>
                </a:cxn>
              </a:cxnLst>
              <a:rect l="T9" t="T10" r="T11" b="T12"/>
              <a:pathLst>
                <a:path w="1293" h="832">
                  <a:moveTo>
                    <a:pt x="0" y="832"/>
                  </a:moveTo>
                  <a:lnTo>
                    <a:pt x="0" y="0"/>
                  </a:lnTo>
                  <a:lnTo>
                    <a:pt x="1293"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5">
            <a:extLst>
              <a:ext uri="{FF2B5EF4-FFF2-40B4-BE49-F238E27FC236}">
                <a16:creationId xmlns:a16="http://schemas.microsoft.com/office/drawing/2014/main" id="{6195A61E-329C-CA41-99B8-58D85C2054AA}"/>
              </a:ext>
            </a:extLst>
          </p:cNvPr>
          <p:cNvGrpSpPr>
            <a:grpSpLocks/>
          </p:cNvGrpSpPr>
          <p:nvPr/>
        </p:nvGrpSpPr>
        <p:grpSpPr bwMode="auto">
          <a:xfrm>
            <a:off x="4870450" y="61913"/>
            <a:ext cx="4754563" cy="6672262"/>
            <a:chOff x="3068" y="39"/>
            <a:chExt cx="2995" cy="4203"/>
          </a:xfrm>
        </p:grpSpPr>
        <p:pic>
          <p:nvPicPr>
            <p:cNvPr id="15363" name="Picture 6" descr="eeg1.pdf                                                       0000565DExtra                          BF316153:">
              <a:extLst>
                <a:ext uri="{FF2B5EF4-FFF2-40B4-BE49-F238E27FC236}">
                  <a16:creationId xmlns:a16="http://schemas.microsoft.com/office/drawing/2014/main" id="{1332EE6A-D5B9-C530-3E11-0D4B0CF78676}"/>
                </a:ext>
              </a:extLst>
            </p:cNvPr>
            <p:cNvPicPr>
              <a:picLocks noChangeAspect="1" noChangeArrowheads="1"/>
            </p:cNvPicPr>
            <p:nvPr/>
          </p:nvPicPr>
          <p:blipFill>
            <a:blip r:embed="rId3">
              <a:lum contrast="78000"/>
              <a:extLst>
                <a:ext uri="{28A0092B-C50C-407E-A947-70E740481C1C}">
                  <a14:useLocalDpi xmlns:a14="http://schemas.microsoft.com/office/drawing/2010/main" val="0"/>
                </a:ext>
              </a:extLst>
            </a:blip>
            <a:srcRect/>
            <a:stretch>
              <a:fillRect/>
            </a:stretch>
          </p:blipFill>
          <p:spPr bwMode="auto">
            <a:xfrm>
              <a:off x="3068" y="39"/>
              <a:ext cx="2995" cy="4203"/>
            </a:xfrm>
            <a:prstGeom prst="rect">
              <a:avLst/>
            </a:prstGeom>
            <a:noFill/>
            <a:ln>
              <a:noFill/>
            </a:ln>
            <a:effectLst>
              <a:outerShdw dist="107763"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a:extLst>
                <a:ext uri="{FF2B5EF4-FFF2-40B4-BE49-F238E27FC236}">
                  <a16:creationId xmlns:a16="http://schemas.microsoft.com/office/drawing/2014/main" id="{BA8F44A7-6146-DAC8-6ADD-F82AEB968D3E}"/>
                </a:ext>
              </a:extLst>
            </p:cNvPr>
            <p:cNvSpPr>
              <a:spLocks noChangeArrowheads="1"/>
            </p:cNvSpPr>
            <p:nvPr/>
          </p:nvSpPr>
          <p:spPr bwMode="auto">
            <a:xfrm>
              <a:off x="5019" y="364"/>
              <a:ext cx="145"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65" name="Text Box 8">
              <a:extLst>
                <a:ext uri="{FF2B5EF4-FFF2-40B4-BE49-F238E27FC236}">
                  <a16:creationId xmlns:a16="http://schemas.microsoft.com/office/drawing/2014/main" id="{865E1EF7-5000-3C7E-12A2-B7FCA0426F33}"/>
                </a:ext>
              </a:extLst>
            </p:cNvPr>
            <p:cNvSpPr txBox="1">
              <a:spLocks noChangeArrowheads="1"/>
            </p:cNvSpPr>
            <p:nvPr/>
          </p:nvSpPr>
          <p:spPr bwMode="auto">
            <a:xfrm>
              <a:off x="4966" y="333"/>
              <a:ext cx="2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800">
                  <a:latin typeface="Times" pitchFamily="4" charset="0"/>
                </a:rPr>
                <a:t>Disso</a:t>
              </a:r>
              <a:br>
                <a:rPr lang="de-DE" altLang="en-US" sz="800">
                  <a:latin typeface="Times" pitchFamily="4" charset="0"/>
                </a:rPr>
              </a:br>
              <a:r>
                <a:rPr lang="de-DE" altLang="en-US" sz="800">
                  <a:latin typeface="Times" pitchFamily="4" charset="0"/>
                </a:rPr>
                <a:t>nance</a:t>
              </a:r>
            </a:p>
          </p:txBody>
        </p:sp>
        <p:sp>
          <p:nvSpPr>
            <p:cNvPr id="15366" name="Rectangle 9">
              <a:extLst>
                <a:ext uri="{FF2B5EF4-FFF2-40B4-BE49-F238E27FC236}">
                  <a16:creationId xmlns:a16="http://schemas.microsoft.com/office/drawing/2014/main" id="{74B6C5DE-F47A-E9EB-933F-2EE5A95300A6}"/>
                </a:ext>
              </a:extLst>
            </p:cNvPr>
            <p:cNvSpPr>
              <a:spLocks noChangeArrowheads="1"/>
            </p:cNvSpPr>
            <p:nvPr/>
          </p:nvSpPr>
          <p:spPr bwMode="auto">
            <a:xfrm>
              <a:off x="5000" y="242"/>
              <a:ext cx="212" cy="3976"/>
            </a:xfrm>
            <a:prstGeom prst="rect">
              <a:avLst/>
            </a:prstGeom>
            <a:solidFill>
              <a:srgbClr val="FF020B">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BBC0FF"/>
      </a:lt1>
      <a:dk2>
        <a:srgbClr val="000000"/>
      </a:dk2>
      <a:lt2>
        <a:srgbClr val="808080"/>
      </a:lt2>
      <a:accent1>
        <a:srgbClr val="00CC99"/>
      </a:accent1>
      <a:accent2>
        <a:srgbClr val="3333CC"/>
      </a:accent2>
      <a:accent3>
        <a:srgbClr val="DADC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pitchFamily="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Nastassja:Programme:Publish:Microsoft Office 98:Templates:Blank Presentation</Template>
  <TotalTime>15911</TotalTime>
  <Words>1617</Words>
  <Application>Microsoft Macintosh PowerPoint</Application>
  <PresentationFormat>Custom</PresentationFormat>
  <Paragraphs>117</Paragraphs>
  <Slides>16</Slides>
  <Notes>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Math1</vt:lpstr>
      <vt:lpstr>Symbol</vt:lpstr>
      <vt:lpstr>Times</vt:lpstr>
      <vt:lpstr>Times-Roman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Stefan Göller</dc:creator>
  <cp:lastModifiedBy>Microsoft Office User</cp:lastModifiedBy>
  <cp:revision>2242</cp:revision>
  <cp:lastPrinted>2005-04-14T09:33:31Z</cp:lastPrinted>
  <dcterms:created xsi:type="dcterms:W3CDTF">2000-03-17T07:44:20Z</dcterms:created>
  <dcterms:modified xsi:type="dcterms:W3CDTF">2023-02-17T00:20:36Z</dcterms:modified>
</cp:coreProperties>
</file>