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370" r:id="rId2"/>
    <p:sldId id="378" r:id="rId3"/>
    <p:sldId id="377" r:id="rId4"/>
    <p:sldId id="384" r:id="rId5"/>
    <p:sldId id="385" r:id="rId6"/>
    <p:sldId id="379" r:id="rId7"/>
    <p:sldId id="380" r:id="rId8"/>
    <p:sldId id="381" r:id="rId9"/>
    <p:sldId id="382" r:id="rId10"/>
    <p:sldId id="410" r:id="rId11"/>
    <p:sldId id="409" r:id="rId12"/>
    <p:sldId id="396" r:id="rId13"/>
    <p:sldId id="397" r:id="rId14"/>
    <p:sldId id="399" r:id="rId15"/>
    <p:sldId id="398" r:id="rId16"/>
    <p:sldId id="404" r:id="rId17"/>
    <p:sldId id="405" r:id="rId18"/>
    <p:sldId id="411" r:id="rId19"/>
    <p:sldId id="412" r:id="rId20"/>
    <p:sldId id="386" r:id="rId21"/>
    <p:sldId id="390" r:id="rId22"/>
    <p:sldId id="391" r:id="rId23"/>
    <p:sldId id="392" r:id="rId24"/>
    <p:sldId id="393" r:id="rId25"/>
    <p:sldId id="387" r:id="rId26"/>
    <p:sldId id="394" r:id="rId27"/>
    <p:sldId id="395" r:id="rId28"/>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549">
          <p15:clr>
            <a:srgbClr val="A4A3A4"/>
          </p15:clr>
        </p15:guide>
        <p15:guide id="2" pos="116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6"/>
    <p:restoredTop sz="94662"/>
  </p:normalViewPr>
  <p:slideViewPr>
    <p:cSldViewPr snapToGrid="0">
      <p:cViewPr varScale="1">
        <p:scale>
          <a:sx n="122" d="100"/>
          <a:sy n="122" d="100"/>
        </p:scale>
        <p:origin x="456" y="192"/>
      </p:cViewPr>
      <p:guideLst>
        <p:guide orient="horz" pos="1549"/>
        <p:guide pos="1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CF45D12-24E9-BB62-5C41-862519625D05}"/>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182275" name="Rectangle 3">
            <a:extLst>
              <a:ext uri="{FF2B5EF4-FFF2-40B4-BE49-F238E27FC236}">
                <a16:creationId xmlns:a16="http://schemas.microsoft.com/office/drawing/2014/main" id="{A074A158-CCA2-D581-36E6-522C6B3EAF70}"/>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182276" name="Rectangle 4">
            <a:extLst>
              <a:ext uri="{FF2B5EF4-FFF2-40B4-BE49-F238E27FC236}">
                <a16:creationId xmlns:a16="http://schemas.microsoft.com/office/drawing/2014/main" id="{1A1F13A8-7782-8311-03AE-4545CF64C7AC}"/>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182277" name="Rectangle 5">
            <a:extLst>
              <a:ext uri="{FF2B5EF4-FFF2-40B4-BE49-F238E27FC236}">
                <a16:creationId xmlns:a16="http://schemas.microsoft.com/office/drawing/2014/main" id="{465B847B-2BD0-B2DB-282D-BB9AE570C0AF}"/>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4" charset="0"/>
              </a:defRPr>
            </a:lvl1pPr>
          </a:lstStyle>
          <a:p>
            <a:fld id="{D8AC5294-6579-2841-ABC9-A2F1F559A1CB}" type="slidenum">
              <a:rPr lang="de-CH" altLang="en-US"/>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903C3BD-676B-1F2D-E9BF-014229A350A0}"/>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64515" name="Rectangle 3">
            <a:extLst>
              <a:ext uri="{FF2B5EF4-FFF2-40B4-BE49-F238E27FC236}">
                <a16:creationId xmlns:a16="http://schemas.microsoft.com/office/drawing/2014/main" id="{B2C53950-9D88-3772-ED4A-9F67DF259C15}"/>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2052" name="Rectangle 4">
            <a:extLst>
              <a:ext uri="{FF2B5EF4-FFF2-40B4-BE49-F238E27FC236}">
                <a16:creationId xmlns:a16="http://schemas.microsoft.com/office/drawing/2014/main" id="{376D944A-D747-EBCE-44ED-707EDB9A2914}"/>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BB691AF2-93F5-DF43-6B21-E57B128A4B16}"/>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8F463897-E8FA-1562-7F2E-D685600189BB}"/>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64519" name="Rectangle 7">
            <a:extLst>
              <a:ext uri="{FF2B5EF4-FFF2-40B4-BE49-F238E27FC236}">
                <a16:creationId xmlns:a16="http://schemas.microsoft.com/office/drawing/2014/main" id="{23DCC7E3-0AAB-84AE-D253-85D5AC443C07}"/>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4" charset="0"/>
              </a:defRPr>
            </a:lvl1pPr>
          </a:lstStyle>
          <a:p>
            <a:fld id="{AAD30AA5-B79C-CD47-97EA-CC142FF7B145}" type="slidenum">
              <a:rPr lang="de-CH" altLang="en-US"/>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7DBCF3FA-3FAD-3CFB-4D46-DEBC4D508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FBD30E26-CD55-3340-80E9-B294DDA3004D}" type="slidenum">
              <a:rPr lang="de-CH" altLang="en-US" sz="1200">
                <a:latin typeface="Times" pitchFamily="4" charset="0"/>
              </a:rPr>
              <a:pPr/>
              <a:t>6</a:t>
            </a:fld>
            <a:endParaRPr lang="de-CH" altLang="en-US" sz="1200">
              <a:latin typeface="Times" pitchFamily="4" charset="0"/>
            </a:endParaRPr>
          </a:p>
        </p:txBody>
      </p:sp>
      <p:sp>
        <p:nvSpPr>
          <p:cNvPr id="10242" name="Rectangle 2">
            <a:extLst>
              <a:ext uri="{FF2B5EF4-FFF2-40B4-BE49-F238E27FC236}">
                <a16:creationId xmlns:a16="http://schemas.microsoft.com/office/drawing/2014/main" id="{B70ED811-29E3-CFA7-0ECE-FE52283A2BF1}"/>
              </a:ext>
            </a:extLst>
          </p:cNvPr>
          <p:cNvSpPr>
            <a:spLocks noChangeArrowheads="1" noTextEdit="1"/>
          </p:cNvSpPr>
          <p:nvPr>
            <p:ph type="sldImg"/>
          </p:nvPr>
        </p:nvSpPr>
        <p:spPr>
          <a:solidFill>
            <a:srgbClr val="FFFFFF"/>
          </a:solidFill>
          <a:ln/>
        </p:spPr>
      </p:sp>
      <p:sp>
        <p:nvSpPr>
          <p:cNvPr id="10243" name="Rectangle 3">
            <a:extLst>
              <a:ext uri="{FF2B5EF4-FFF2-40B4-BE49-F238E27FC236}">
                <a16:creationId xmlns:a16="http://schemas.microsoft.com/office/drawing/2014/main" id="{E9BA8803-B1B2-8EAC-8BE4-660F059B59CE}"/>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Times" pitchFamily="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854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43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97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76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4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83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2491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1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499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388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2CBD7349-8088-5487-3544-511E49ED0D76}"/>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2B6720A4-7336-08FB-2684-C407A66FD51E}"/>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ED434A31-CA1B-622A-7616-7887C9260D7F}"/>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15">
            <a:extLst>
              <a:ext uri="{FF2B5EF4-FFF2-40B4-BE49-F238E27FC236}">
                <a16:creationId xmlns:a16="http://schemas.microsoft.com/office/drawing/2014/main" id="{EB53F76D-A9F2-6160-3AC6-A0866E7CE7E0}"/>
              </a:ext>
            </a:extLst>
          </p:cNvPr>
          <p:cNvSpPr txBox="1">
            <a:spLocks noChangeArrowheads="1"/>
          </p:cNvSpPr>
          <p:nvPr userDrawn="1"/>
        </p:nvSpPr>
        <p:spPr bwMode="auto">
          <a:xfrm rot="-5400000">
            <a:off x="-2191544" y="3345657"/>
            <a:ext cx="5167313"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2023): Performance Theory </a:t>
            </a:r>
            <a:br>
              <a:rPr lang="de-DE" altLang="en-US" sz="1200" dirty="0">
                <a:effectLst>
                  <a:outerShdw blurRad="38100" dist="38100" dir="2700000" algn="tl">
                    <a:srgbClr val="FFFFFF"/>
                  </a:outerShdw>
                </a:effectLst>
                <a:latin typeface="Times" pitchFamily="2" charset="0"/>
              </a:rPr>
            </a:b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2"/>
          </a:solidFill>
          <a:latin typeface="Times"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2"/>
          </a:solidFill>
          <a:latin typeface="Times"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2"/>
          </a:solidFill>
          <a:latin typeface="Times"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2"/>
          </a:solidFill>
          <a:latin typeface="Times" charset="0"/>
          <a:ea typeface="ＭＳ Ｐゴシック" pitchFamily="4" charset="-128"/>
          <a:cs typeface="ＭＳ Ｐゴシック" pitchFamily="4"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Users/mazzola/MaMuTh/SchoolOfMusic/courses/spring20/performance/examples/woelfli.aif" TargetMode="External"/><Relationship Id="rId1" Type="http://schemas.microsoft.com/office/2007/relationships/media" Target="file:////Users/mazzola/MaMuTh/SchoolOfMusic/courses/spring20/performance/examples/woelfli.aif"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Users/mazzola/MaMuTh/SchoolOfMusic/courses/spring20/performance/examples/pathetique.mp3" TargetMode="External"/><Relationship Id="rId1" Type="http://schemas.microsoft.com/office/2007/relationships/media" Target="file:////Users/mazzola/MaMuTh/SchoolOfMusic/courses/spring20/performance/examples/pathetique.mp3" TargetMode="External"/><Relationship Id="rId5" Type="http://schemas.openxmlformats.org/officeDocument/2006/relationships/image" Target="../media/image18.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youtube.com/watch?v=HCwYiUtD-LQ&amp;feature=related"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E6B77119-C77E-DE6A-589E-6C93BE25BC79}"/>
              </a:ext>
            </a:extLst>
          </p:cNvPr>
          <p:cNvSpPr txBox="1">
            <a:spLocks noChangeArrowheads="1"/>
          </p:cNvSpPr>
          <p:nvPr/>
        </p:nvSpPr>
        <p:spPr bwMode="auto">
          <a:xfrm>
            <a:off x="2152650" y="1049338"/>
            <a:ext cx="7235825" cy="152558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III	 EXPRESSIVE THEORY</a:t>
            </a:r>
          </a:p>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III.1 	</a:t>
            </a:r>
            <a:r>
              <a:rPr lang="de-DE" altLang="en-US" sz="2400" dirty="0">
                <a:effectLst>
                  <a:outerShdw blurRad="38100" dist="38100" dir="2700000" algn="tl">
                    <a:srgbClr val="FFFFFF"/>
                  </a:outerShdw>
                </a:effectLst>
                <a:latin typeface="Times" pitchFamily="2" charset="0"/>
              </a:rPr>
              <a:t>(Fr Feb 10) 	</a:t>
            </a:r>
            <a:br>
              <a:rPr lang="de-DE" altLang="en-US" sz="2400" dirty="0">
                <a:effectLst>
                  <a:outerShdw blurRad="38100" dist="38100" dir="2700000" algn="tl">
                    <a:srgbClr val="FFFFFF"/>
                  </a:outerShdw>
                </a:effectLst>
                <a:latin typeface="Times" pitchFamily="2" charset="0"/>
              </a:rPr>
            </a:br>
            <a:r>
              <a:rPr lang="de-DE" altLang="en-US" sz="2400" dirty="0">
                <a:effectLst>
                  <a:outerShdw blurRad="38100" dist="38100" dir="2700000" algn="tl">
                    <a:srgbClr val="FFFFFF"/>
                  </a:outerShdw>
                </a:effectLst>
                <a:latin typeface="Times" pitchFamily="2" charset="0"/>
              </a:rPr>
              <a:t>Emotional Expression I</a:t>
            </a: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5" name="Text Box 5">
            <a:extLst>
              <a:ext uri="{FF2B5EF4-FFF2-40B4-BE49-F238E27FC236}">
                <a16:creationId xmlns:a16="http://schemas.microsoft.com/office/drawing/2014/main" id="{9DDA6B88-4346-77F8-5D67-6C898CF23F16}"/>
              </a:ext>
            </a:extLst>
          </p:cNvPr>
          <p:cNvSpPr txBox="1">
            <a:spLocks noChangeArrowheads="1"/>
          </p:cNvSpPr>
          <p:nvPr/>
        </p:nvSpPr>
        <p:spPr bwMode="auto">
          <a:xfrm>
            <a:off x="3068638" y="276225"/>
            <a:ext cx="4887912" cy="400050"/>
          </a:xfrm>
          <a:prstGeom prst="rect">
            <a:avLst/>
          </a:prstGeom>
          <a:noFill/>
          <a:ln w="9525">
            <a:noFill/>
            <a:miter lim="800000"/>
            <a:headEnd/>
            <a:tailEnd/>
          </a:ln>
          <a:effectLst/>
        </p:spPr>
        <p:txBody>
          <a:bodyPr>
            <a:spAutoFit/>
          </a:bodyPr>
          <a:lstStyle/>
          <a:p>
            <a:pPr marL="609600" indent="-609600" algn="ctr">
              <a:spcBef>
                <a:spcPct val="50000"/>
              </a:spcBef>
              <a:buFont typeface="Times" charset="0"/>
              <a:buNone/>
              <a:defRPr/>
            </a:pPr>
            <a:r>
              <a:rPr lang="de-DE" sz="2000">
                <a:effectLst>
                  <a:outerShdw blurRad="38100" dist="38100" dir="2700000" algn="tl">
                    <a:srgbClr val="FFFFFF"/>
                  </a:outerShdw>
                </a:effectLst>
                <a:latin typeface="Times" charset="0"/>
                <a:ea typeface="+mn-ea"/>
              </a:rPr>
              <a:t>A Neurotransmitter Model?</a:t>
            </a:r>
          </a:p>
        </p:txBody>
      </p:sp>
      <p:pic>
        <p:nvPicPr>
          <p:cNvPr id="12" name="Picture 11" descr="ch1-fg2-communication-between-neurons.jpg">
            <a:extLst>
              <a:ext uri="{FF2B5EF4-FFF2-40B4-BE49-F238E27FC236}">
                <a16:creationId xmlns:a16="http://schemas.microsoft.com/office/drawing/2014/main" id="{84046D7A-753B-5044-49BB-255B9021CDEB}"/>
              </a:ext>
            </a:extLst>
          </p:cNvPr>
          <p:cNvPicPr>
            <a:picLocks noChangeAspect="1"/>
          </p:cNvPicPr>
          <p:nvPr/>
        </p:nvPicPr>
        <p:blipFill>
          <a:blip r:embed="rId2"/>
          <a:srcRect/>
          <a:stretch>
            <a:fillRect/>
          </a:stretch>
        </p:blipFill>
        <p:spPr bwMode="auto">
          <a:xfrm>
            <a:off x="476250" y="1165225"/>
            <a:ext cx="3729038" cy="2706688"/>
          </a:xfrm>
          <a:prstGeom prst="rect">
            <a:avLst/>
          </a:prstGeom>
          <a:noFill/>
          <a:ln>
            <a:noFill/>
          </a:ln>
          <a:effectLst>
            <a:outerShdw blurRad="292100" dist="139700" dir="2700000" algn="tl" rotWithShape="0">
              <a:srgbClr val="333333">
                <a:alpha val="64999"/>
              </a:srgbClr>
            </a:outerShdw>
          </a:effectLst>
        </p:spPr>
      </p:pic>
      <p:sp>
        <p:nvSpPr>
          <p:cNvPr id="10" name="Text Box 5">
            <a:extLst>
              <a:ext uri="{FF2B5EF4-FFF2-40B4-BE49-F238E27FC236}">
                <a16:creationId xmlns:a16="http://schemas.microsoft.com/office/drawing/2014/main" id="{D0F238A5-87E5-5F05-87E2-69E18FA57930}"/>
              </a:ext>
            </a:extLst>
          </p:cNvPr>
          <p:cNvSpPr txBox="1">
            <a:spLocks noChangeArrowheads="1"/>
          </p:cNvSpPr>
          <p:nvPr/>
        </p:nvSpPr>
        <p:spPr bwMode="auto">
          <a:xfrm>
            <a:off x="4395788" y="885825"/>
            <a:ext cx="5507037" cy="5478463"/>
          </a:xfrm>
          <a:prstGeom prst="rect">
            <a:avLst/>
          </a:prstGeom>
          <a:noFill/>
          <a:ln w="9525">
            <a:noFill/>
            <a:miter lim="800000"/>
            <a:headEnd/>
            <a:tailEnd/>
          </a:ln>
          <a:effectLst/>
        </p:spPr>
        <p:txBody>
          <a:bodyPr>
            <a:spAutoFit/>
          </a:bodyPr>
          <a:lstStyle/>
          <a:p>
            <a:pPr marL="609600" indent="-609600" algn="ctr">
              <a:spcBef>
                <a:spcPct val="50000"/>
              </a:spcBef>
              <a:buFont typeface="Times" charset="0"/>
              <a:buNone/>
              <a:defRPr/>
            </a:pPr>
            <a:r>
              <a:rPr lang="de-DE" sz="2000">
                <a:effectLst>
                  <a:outerShdw blurRad="38100" dist="38100" dir="2700000" algn="tl">
                    <a:srgbClr val="FFFFFF"/>
                  </a:outerShdw>
                </a:effectLst>
                <a:latin typeface="Times" charset="0"/>
                <a:ea typeface="+mn-ea"/>
              </a:rPr>
              <a:t>Have essentially 9 neurotransmitter types:</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1. </a:t>
            </a:r>
            <a:r>
              <a:rPr lang="de-DE" sz="2000" b="1">
                <a:effectLst>
                  <a:outerShdw blurRad="38100" dist="38100" dir="2700000" algn="tl">
                    <a:srgbClr val="FFFFFF"/>
                  </a:outerShdw>
                </a:effectLst>
                <a:latin typeface="Times" charset="0"/>
                <a:ea typeface="+mn-ea"/>
              </a:rPr>
              <a:t>acetylcholine</a:t>
            </a:r>
            <a:r>
              <a:rPr lang="de-DE" sz="2000">
                <a:effectLst>
                  <a:outerShdw blurRad="38100" dist="38100" dir="2700000" algn="tl">
                    <a:srgbClr val="FFFFFF"/>
                  </a:outerShdw>
                </a:effectLst>
                <a:latin typeface="Times" charset="0"/>
                <a:ea typeface="+mn-ea"/>
              </a:rPr>
              <a:t>		motor control, learning, </a:t>
            </a:r>
            <a:br>
              <a:rPr lang="de-DE" sz="2000">
                <a:effectLst>
                  <a:outerShdw blurRad="38100" dist="38100" dir="2700000" algn="tl">
                    <a:srgbClr val="FFFFFF"/>
                  </a:outerShdw>
                </a:effectLst>
                <a:latin typeface="Times" charset="0"/>
                <a:ea typeface="+mn-ea"/>
              </a:rPr>
            </a:br>
            <a:r>
              <a:rPr lang="de-DE" sz="2000">
                <a:effectLst>
                  <a:outerShdw blurRad="38100" dist="38100" dir="2700000" algn="tl">
                    <a:srgbClr val="FFFFFF"/>
                  </a:outerShdw>
                </a:effectLst>
                <a:latin typeface="Times" charset="0"/>
                <a:ea typeface="+mn-ea"/>
              </a:rPr>
              <a:t>			memory, sleep, dream</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2. </a:t>
            </a:r>
            <a:r>
              <a:rPr lang="de-DE" sz="2000" b="1">
                <a:effectLst>
                  <a:outerShdw blurRad="38100" dist="38100" dir="2700000" algn="tl">
                    <a:srgbClr val="FFFFFF"/>
                  </a:outerShdw>
                </a:effectLst>
                <a:latin typeface="Times" charset="0"/>
                <a:ea typeface="+mn-ea"/>
              </a:rPr>
              <a:t>epinephrine</a:t>
            </a:r>
            <a:r>
              <a:rPr lang="de-DE" sz="2000">
                <a:effectLst>
                  <a:outerShdw blurRad="38100" dist="38100" dir="2700000" algn="tl">
                    <a:srgbClr val="FFFFFF"/>
                  </a:outerShdw>
                </a:effectLst>
                <a:latin typeface="Times" charset="0"/>
                <a:ea typeface="+mn-ea"/>
              </a:rPr>
              <a:t>		energy</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3. </a:t>
            </a:r>
            <a:r>
              <a:rPr lang="de-DE" sz="2000" b="1">
                <a:effectLst>
                  <a:outerShdw blurRad="38100" dist="38100" dir="2700000" algn="tl">
                    <a:srgbClr val="FFFFFF"/>
                  </a:outerShdw>
                </a:effectLst>
                <a:latin typeface="Times" charset="0"/>
                <a:ea typeface="+mn-ea"/>
              </a:rPr>
              <a:t>norepinephrine</a:t>
            </a:r>
            <a:r>
              <a:rPr lang="de-DE" sz="2000">
                <a:effectLst>
                  <a:outerShdw blurRad="38100" dist="38100" dir="2700000" algn="tl">
                    <a:srgbClr val="FFFFFF"/>
                  </a:outerShdw>
                </a:effectLst>
                <a:latin typeface="Times" charset="0"/>
                <a:ea typeface="+mn-ea"/>
              </a:rPr>
              <a:t>	arousal, vigilance</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4. </a:t>
            </a:r>
            <a:r>
              <a:rPr lang="de-DE" sz="2000" b="1">
                <a:effectLst>
                  <a:outerShdw blurRad="38100" dist="38100" dir="2700000" algn="tl">
                    <a:srgbClr val="FFFFFF"/>
                  </a:outerShdw>
                </a:effectLst>
                <a:latin typeface="Times" charset="0"/>
                <a:ea typeface="+mn-ea"/>
              </a:rPr>
              <a:t>serotonine</a:t>
            </a:r>
            <a:r>
              <a:rPr lang="de-DE" sz="2000">
                <a:effectLst>
                  <a:outerShdw blurRad="38100" dist="38100" dir="2700000" algn="tl">
                    <a:srgbClr val="FFFFFF"/>
                  </a:outerShdw>
                </a:effectLst>
                <a:latin typeface="Times" charset="0"/>
                <a:ea typeface="+mn-ea"/>
              </a:rPr>
              <a:t>		impulses, dream</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5. </a:t>
            </a:r>
            <a:r>
              <a:rPr lang="de-DE" sz="2000" b="1">
                <a:effectLst>
                  <a:outerShdw blurRad="38100" dist="38100" dir="2700000" algn="tl">
                    <a:srgbClr val="FFFFFF"/>
                  </a:outerShdw>
                </a:effectLst>
                <a:latin typeface="Times" charset="0"/>
                <a:ea typeface="+mn-ea"/>
              </a:rPr>
              <a:t>dopamine</a:t>
            </a:r>
            <a:r>
              <a:rPr lang="de-DE" sz="2000">
                <a:effectLst>
                  <a:outerShdw blurRad="38100" dist="38100" dir="2700000" algn="tl">
                    <a:srgbClr val="FFFFFF"/>
                  </a:outerShdw>
                </a:effectLst>
                <a:latin typeface="Times" charset="0"/>
                <a:ea typeface="+mn-ea"/>
              </a:rPr>
              <a:t>		reward, motivation, </a:t>
            </a:r>
            <a:br>
              <a:rPr lang="de-DE" sz="2000">
                <a:effectLst>
                  <a:outerShdw blurRad="38100" dist="38100" dir="2700000" algn="tl">
                    <a:srgbClr val="FFFFFF"/>
                  </a:outerShdw>
                </a:effectLst>
                <a:latin typeface="Times" charset="0"/>
                <a:ea typeface="+mn-ea"/>
              </a:rPr>
            </a:br>
            <a:r>
              <a:rPr lang="de-DE" sz="2000">
                <a:effectLst>
                  <a:outerShdw blurRad="38100" dist="38100" dir="2700000" algn="tl">
                    <a:srgbClr val="FFFFFF"/>
                  </a:outerShdw>
                </a:effectLst>
                <a:latin typeface="Times" charset="0"/>
                <a:ea typeface="+mn-ea"/>
              </a:rPr>
              <a:t>			motor control</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6. </a:t>
            </a:r>
            <a:r>
              <a:rPr lang="de-DE" sz="2000" b="1">
                <a:effectLst>
                  <a:outerShdw blurRad="38100" dist="38100" dir="2700000" algn="tl">
                    <a:srgbClr val="FFFFFF"/>
                  </a:outerShdw>
                </a:effectLst>
                <a:latin typeface="Times" charset="0"/>
                <a:ea typeface="+mn-ea"/>
              </a:rPr>
              <a:t>gaba</a:t>
            </a:r>
            <a:r>
              <a:rPr lang="de-DE" sz="2000">
                <a:effectLst>
                  <a:outerShdw blurRad="38100" dist="38100" dir="2700000" algn="tl">
                    <a:srgbClr val="FFFFFF"/>
                  </a:outerShdw>
                </a:effectLst>
                <a:latin typeface="Times" charset="0"/>
                <a:ea typeface="+mn-ea"/>
              </a:rPr>
              <a:t>			inhibit action potential</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7. </a:t>
            </a:r>
            <a:r>
              <a:rPr lang="de-DE" sz="2000" b="1">
                <a:effectLst>
                  <a:outerShdw blurRad="38100" dist="38100" dir="2700000" algn="tl">
                    <a:srgbClr val="FFFFFF"/>
                  </a:outerShdw>
                </a:effectLst>
                <a:latin typeface="Times" charset="0"/>
                <a:ea typeface="+mn-ea"/>
              </a:rPr>
              <a:t>glutamate</a:t>
            </a:r>
            <a:r>
              <a:rPr lang="de-DE" sz="2000">
                <a:effectLst>
                  <a:outerShdw blurRad="38100" dist="38100" dir="2700000" algn="tl">
                    <a:srgbClr val="FFFFFF"/>
                  </a:outerShdw>
                </a:effectLst>
                <a:latin typeface="Times" charset="0"/>
                <a:ea typeface="+mn-ea"/>
              </a:rPr>
              <a:t>		enhance action potential, </a:t>
            </a:r>
            <a:br>
              <a:rPr lang="de-DE" sz="2000">
                <a:effectLst>
                  <a:outerShdw blurRad="38100" dist="38100" dir="2700000" algn="tl">
                    <a:srgbClr val="FFFFFF"/>
                  </a:outerShdw>
                </a:effectLst>
                <a:latin typeface="Times" charset="0"/>
                <a:ea typeface="+mn-ea"/>
              </a:rPr>
            </a:br>
            <a:r>
              <a:rPr lang="de-DE" sz="2000">
                <a:effectLst>
                  <a:outerShdw blurRad="38100" dist="38100" dir="2700000" algn="tl">
                    <a:srgbClr val="FFFFFF"/>
                  </a:outerShdw>
                </a:effectLst>
                <a:latin typeface="Times" charset="0"/>
                <a:ea typeface="+mn-ea"/>
              </a:rPr>
              <a:t>			learning, memory</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8. </a:t>
            </a:r>
            <a:r>
              <a:rPr lang="de-DE" sz="2000" b="1">
                <a:effectLst>
                  <a:outerShdw blurRad="38100" dist="38100" dir="2700000" algn="tl">
                    <a:srgbClr val="FFFFFF"/>
                  </a:outerShdw>
                </a:effectLst>
                <a:latin typeface="Times" charset="0"/>
                <a:ea typeface="+mn-ea"/>
              </a:rPr>
              <a:t>endorphine</a:t>
            </a:r>
            <a:r>
              <a:rPr lang="de-DE" sz="2000">
                <a:effectLst>
                  <a:outerShdw blurRad="38100" dist="38100" dir="2700000" algn="tl">
                    <a:srgbClr val="FFFFFF"/>
                  </a:outerShdw>
                </a:effectLst>
                <a:latin typeface="Times" charset="0"/>
                <a:ea typeface="+mn-ea"/>
              </a:rPr>
              <a:t>		reward, pain reduction</a:t>
            </a:r>
          </a:p>
          <a:p>
            <a:pPr marL="609600" indent="-609600">
              <a:spcBef>
                <a:spcPct val="50000"/>
              </a:spcBef>
              <a:buFont typeface="Times" charset="0"/>
              <a:buNone/>
              <a:defRPr/>
            </a:pPr>
            <a:r>
              <a:rPr lang="de-DE" sz="2000">
                <a:effectLst>
                  <a:outerShdw blurRad="38100" dist="38100" dir="2700000" algn="tl">
                    <a:srgbClr val="FFFFFF"/>
                  </a:outerShdw>
                </a:effectLst>
                <a:latin typeface="Times" charset="0"/>
                <a:ea typeface="+mn-ea"/>
              </a:rPr>
              <a:t>9. </a:t>
            </a:r>
            <a:r>
              <a:rPr lang="de-DE" sz="2000" b="1">
                <a:effectLst>
                  <a:outerShdw blurRad="38100" dist="38100" dir="2700000" algn="tl">
                    <a:srgbClr val="FFFFFF"/>
                  </a:outerShdw>
                </a:effectLst>
                <a:latin typeface="Times" charset="0"/>
                <a:ea typeface="+mn-ea"/>
              </a:rPr>
              <a:t>substance p</a:t>
            </a:r>
            <a:r>
              <a:rPr lang="de-DE" sz="2000">
                <a:effectLst>
                  <a:outerShdw blurRad="38100" dist="38100" dir="2700000" algn="tl">
                    <a:srgbClr val="FFFFFF"/>
                  </a:outerShdw>
                </a:effectLst>
                <a:latin typeface="Times" charset="0"/>
                <a:ea typeface="+mn-ea"/>
              </a:rPr>
              <a:t>		pain perception, mood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77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entr" presetSubtype="0" fill="hold" nodeType="clickEffect">
                                  <p:stCondLst>
                                    <p:cond delay="0"/>
                                  </p:stCondLst>
                                  <p:childTnLst>
                                    <p:set>
                                      <p:cBhvr>
                                        <p:cTn id="1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entr" presetSubtype="0" fill="hold" nodeType="clickEffect">
                                  <p:stCondLst>
                                    <p:cond delay="0"/>
                                  </p:stCondLst>
                                  <p:childTnLst>
                                    <p:set>
                                      <p:cBhvr>
                                        <p:cTn id="20"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entr" presetSubtype="0" fill="hold" nodeType="clickEffect">
                                  <p:stCondLst>
                                    <p:cond delay="0"/>
                                  </p:stCondLst>
                                  <p:childTnLst>
                                    <p:set>
                                      <p:cBhvr>
                                        <p:cTn id="24" dur="1" fill="hold">
                                          <p:stCondLst>
                                            <p:cond delay="499"/>
                                          </p:stCondLst>
                                        </p:cTn>
                                        <p:tgtEl>
                                          <p:spTgt spid="10">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entr" presetSubtype="0" fill="hold" nodeType="clickEffect">
                                  <p:stCondLst>
                                    <p:cond delay="0"/>
                                  </p:stCondLst>
                                  <p:childTnLst>
                                    <p:set>
                                      <p:cBhvr>
                                        <p:cTn id="28" dur="1" fill="hold">
                                          <p:stCondLst>
                                            <p:cond delay="499"/>
                                          </p:stCondLst>
                                        </p:cTn>
                                        <p:tgtEl>
                                          <p:spTgt spid="10">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entr" presetSubtype="0" fill="hold" nodeType="clickEffect">
                                  <p:stCondLst>
                                    <p:cond delay="0"/>
                                  </p:stCondLst>
                                  <p:childTnLst>
                                    <p:set>
                                      <p:cBhvr>
                                        <p:cTn id="32" dur="1" fill="hold">
                                          <p:stCondLst>
                                            <p:cond delay="499"/>
                                          </p:stCondLst>
                                        </p:cTn>
                                        <p:tgtEl>
                                          <p:spTgt spid="10">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entr" presetSubtype="0" fill="hold" nodeType="clickEffect">
                                  <p:stCondLst>
                                    <p:cond delay="0"/>
                                  </p:stCondLst>
                                  <p:childTnLst>
                                    <p:set>
                                      <p:cBhvr>
                                        <p:cTn id="36" dur="1" fill="hold">
                                          <p:stCondLst>
                                            <p:cond delay="499"/>
                                          </p:stCondLst>
                                        </p:cTn>
                                        <p:tgtEl>
                                          <p:spTgt spid="10">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entr" presetSubtype="0" fill="hold" nodeType="clickEffect">
                                  <p:stCondLst>
                                    <p:cond delay="0"/>
                                  </p:stCondLst>
                                  <p:childTnLst>
                                    <p:set>
                                      <p:cBhvr>
                                        <p:cTn id="40" dur="1" fill="hold">
                                          <p:stCondLst>
                                            <p:cond delay="499"/>
                                          </p:stCondLst>
                                        </p:cTn>
                                        <p:tgtEl>
                                          <p:spTgt spid="10">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entr" presetSubtype="0" fill="hold" nodeType="clickEffect">
                                  <p:stCondLst>
                                    <p:cond delay="0"/>
                                  </p:stCondLst>
                                  <p:childTnLst>
                                    <p:set>
                                      <p:cBhvr>
                                        <p:cTn id="44" dur="1" fill="hold">
                                          <p:stCondLst>
                                            <p:cond delay="499"/>
                                          </p:stCondLst>
                                        </p:cTn>
                                        <p:tgtEl>
                                          <p:spTgt spid="10">
                                            <p:txEl>
                                              <p:pRg st="7" end="7"/>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entr" presetSubtype="0" fill="hold" nodeType="clickEffect">
                                  <p:stCondLst>
                                    <p:cond delay="0"/>
                                  </p:stCondLst>
                                  <p:childTnLst>
                                    <p:set>
                                      <p:cBhvr>
                                        <p:cTn id="48" dur="1" fill="hold">
                                          <p:stCondLst>
                                            <p:cond delay="499"/>
                                          </p:stCondLst>
                                        </p:cTn>
                                        <p:tgtEl>
                                          <p:spTgt spid="10">
                                            <p:txEl>
                                              <p:pRg st="8" end="8"/>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entr" presetSubtype="0" fill="hold" nodeType="clickEffect">
                                  <p:stCondLst>
                                    <p:cond delay="0"/>
                                  </p:stCondLst>
                                  <p:childTnLst>
                                    <p:set>
                                      <p:cBhvr>
                                        <p:cTn id="52" dur="1" fill="hold">
                                          <p:stCondLst>
                                            <p:cond delay="499"/>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5" grpId="0" autoUpdateAnimBg="0"/>
      <p:bldP spid="1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a:extLst>
              <a:ext uri="{FF2B5EF4-FFF2-40B4-BE49-F238E27FC236}">
                <a16:creationId xmlns:a16="http://schemas.microsoft.com/office/drawing/2014/main" id="{7ACE0C61-F12D-D080-BE17-0E8E6F8D27F1}"/>
              </a:ext>
            </a:extLst>
          </p:cNvPr>
          <p:cNvGrpSpPr>
            <a:grpSpLocks/>
          </p:cNvGrpSpPr>
          <p:nvPr/>
        </p:nvGrpSpPr>
        <p:grpSpPr bwMode="auto">
          <a:xfrm>
            <a:off x="2717800" y="598488"/>
            <a:ext cx="5727700" cy="5700712"/>
            <a:chOff x="2717317" y="1104380"/>
            <a:chExt cx="5728638" cy="5701515"/>
          </a:xfrm>
        </p:grpSpPr>
        <p:sp>
          <p:nvSpPr>
            <p:cNvPr id="15380" name="Cross 15">
              <a:extLst>
                <a:ext uri="{FF2B5EF4-FFF2-40B4-BE49-F238E27FC236}">
                  <a16:creationId xmlns:a16="http://schemas.microsoft.com/office/drawing/2014/main" id="{FA7C1B3A-B69E-BE4E-9955-6A6AE23F97EA}"/>
                </a:ext>
              </a:extLst>
            </p:cNvPr>
            <p:cNvSpPr>
              <a:spLocks noChangeArrowheads="1"/>
            </p:cNvSpPr>
            <p:nvPr/>
          </p:nvSpPr>
          <p:spPr bwMode="auto">
            <a:xfrm>
              <a:off x="3801264" y="2184632"/>
              <a:ext cx="3561464" cy="3561098"/>
            </a:xfrm>
            <a:prstGeom prst="plus">
              <a:avLst>
                <a:gd name="adj" fmla="val 49468"/>
              </a:avLst>
            </a:prstGeom>
            <a:solidFill>
              <a:srgbClr val="3333CC"/>
            </a:solidFill>
            <a:ln w="9525">
              <a:solidFill>
                <a:schemeClr val="tx1"/>
              </a:solidFill>
              <a:round/>
              <a:headEnd/>
              <a:tailEnd/>
            </a:ln>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7" name="Half Frame 16">
              <a:extLst>
                <a:ext uri="{FF2B5EF4-FFF2-40B4-BE49-F238E27FC236}">
                  <a16:creationId xmlns:a16="http://schemas.microsoft.com/office/drawing/2014/main" id="{FC1DEB79-48DF-3652-A1F1-547DD6D884F9}"/>
                </a:ext>
              </a:extLst>
            </p:cNvPr>
            <p:cNvSpPr/>
            <p:nvPr/>
          </p:nvSpPr>
          <p:spPr bwMode="auto">
            <a:xfrm rot="8199445">
              <a:off x="2717317" y="3500254"/>
              <a:ext cx="905023" cy="901827"/>
            </a:xfrm>
            <a:prstGeom prst="halfFrame">
              <a:avLst>
                <a:gd name="adj1" fmla="val 4139"/>
                <a:gd name="adj2" fmla="val 4136"/>
              </a:avLst>
            </a:prstGeom>
            <a:solidFill>
              <a:srgbClr val="3333CC"/>
            </a:soli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a typeface="+mn-ea"/>
              </a:endParaRPr>
            </a:p>
          </p:txBody>
        </p:sp>
        <p:sp>
          <p:nvSpPr>
            <p:cNvPr id="18" name="Half Frame 17">
              <a:extLst>
                <a:ext uri="{FF2B5EF4-FFF2-40B4-BE49-F238E27FC236}">
                  <a16:creationId xmlns:a16="http://schemas.microsoft.com/office/drawing/2014/main" id="{2341EBF6-E299-59A3-71C3-85273CEF1D94}"/>
                </a:ext>
              </a:extLst>
            </p:cNvPr>
            <p:cNvSpPr/>
            <p:nvPr/>
          </p:nvSpPr>
          <p:spPr bwMode="auto">
            <a:xfrm rot="13400555" flipH="1">
              <a:off x="7540932" y="3501843"/>
              <a:ext cx="905023" cy="901827"/>
            </a:xfrm>
            <a:prstGeom prst="halfFrame">
              <a:avLst>
                <a:gd name="adj1" fmla="val 4139"/>
                <a:gd name="adj2" fmla="val 4136"/>
              </a:avLst>
            </a:prstGeom>
            <a:solidFill>
              <a:srgbClr val="3333CC"/>
            </a:soli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a typeface="+mn-ea"/>
              </a:endParaRPr>
            </a:p>
          </p:txBody>
        </p:sp>
        <p:sp>
          <p:nvSpPr>
            <p:cNvPr id="19" name="Half Frame 18">
              <a:extLst>
                <a:ext uri="{FF2B5EF4-FFF2-40B4-BE49-F238E27FC236}">
                  <a16:creationId xmlns:a16="http://schemas.microsoft.com/office/drawing/2014/main" id="{75E32CFB-E73A-5039-2075-3407566B8B5C}"/>
                </a:ext>
              </a:extLst>
            </p:cNvPr>
            <p:cNvSpPr/>
            <p:nvPr/>
          </p:nvSpPr>
          <p:spPr bwMode="auto">
            <a:xfrm rot="8000555" flipH="1">
              <a:off x="5108494" y="1105958"/>
              <a:ext cx="905002" cy="901848"/>
            </a:xfrm>
            <a:prstGeom prst="halfFrame">
              <a:avLst>
                <a:gd name="adj1" fmla="val 4139"/>
                <a:gd name="adj2" fmla="val 4136"/>
              </a:avLst>
            </a:prstGeom>
            <a:solidFill>
              <a:srgbClr val="3333CC"/>
            </a:soli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a typeface="+mn-ea"/>
              </a:endParaRPr>
            </a:p>
          </p:txBody>
        </p:sp>
        <p:sp>
          <p:nvSpPr>
            <p:cNvPr id="20" name="Half Frame 19">
              <a:extLst>
                <a:ext uri="{FF2B5EF4-FFF2-40B4-BE49-F238E27FC236}">
                  <a16:creationId xmlns:a16="http://schemas.microsoft.com/office/drawing/2014/main" id="{BFC2B9D4-4EAD-E62A-98AF-939208F8DF34}"/>
                </a:ext>
              </a:extLst>
            </p:cNvPr>
            <p:cNvSpPr/>
            <p:nvPr/>
          </p:nvSpPr>
          <p:spPr bwMode="auto">
            <a:xfrm rot="13599445" flipH="1" flipV="1">
              <a:off x="5119608" y="5902470"/>
              <a:ext cx="905002" cy="901848"/>
            </a:xfrm>
            <a:prstGeom prst="halfFrame">
              <a:avLst>
                <a:gd name="adj1" fmla="val 4139"/>
                <a:gd name="adj2" fmla="val 4136"/>
              </a:avLst>
            </a:prstGeom>
            <a:solidFill>
              <a:srgbClr val="3333CC"/>
            </a:soli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a typeface="+mn-ea"/>
              </a:endParaRPr>
            </a:p>
          </p:txBody>
        </p:sp>
        <p:sp>
          <p:nvSpPr>
            <p:cNvPr id="15385" name="Rectangle 20">
              <a:extLst>
                <a:ext uri="{FF2B5EF4-FFF2-40B4-BE49-F238E27FC236}">
                  <a16:creationId xmlns:a16="http://schemas.microsoft.com/office/drawing/2014/main" id="{629592D3-5EDF-BF29-0220-AE688F0010F6}"/>
                </a:ext>
              </a:extLst>
            </p:cNvPr>
            <p:cNvSpPr>
              <a:spLocks noChangeArrowheads="1"/>
            </p:cNvSpPr>
            <p:nvPr/>
          </p:nvSpPr>
          <p:spPr bwMode="auto">
            <a:xfrm>
              <a:off x="5160127" y="3561098"/>
              <a:ext cx="843738" cy="808129"/>
            </a:xfrm>
            <a:prstGeom prst="rect">
              <a:avLst/>
            </a:prstGeom>
            <a:solidFill>
              <a:schemeClr val="bg1">
                <a:alpha val="9097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3" name="Group 40">
            <a:extLst>
              <a:ext uri="{FF2B5EF4-FFF2-40B4-BE49-F238E27FC236}">
                <a16:creationId xmlns:a16="http://schemas.microsoft.com/office/drawing/2014/main" id="{C2B73C7E-5F2F-FCF1-3594-5335B6509C3C}"/>
              </a:ext>
            </a:extLst>
          </p:cNvPr>
          <p:cNvGrpSpPr>
            <a:grpSpLocks/>
          </p:cNvGrpSpPr>
          <p:nvPr/>
        </p:nvGrpSpPr>
        <p:grpSpPr bwMode="auto">
          <a:xfrm>
            <a:off x="3429000" y="1414463"/>
            <a:ext cx="4494213" cy="3986212"/>
            <a:chOff x="3429658" y="1414838"/>
            <a:chExt cx="4494023" cy="3985936"/>
          </a:xfrm>
        </p:grpSpPr>
        <p:sp>
          <p:nvSpPr>
            <p:cNvPr id="23" name="Rectangle 22">
              <a:extLst>
                <a:ext uri="{FF2B5EF4-FFF2-40B4-BE49-F238E27FC236}">
                  <a16:creationId xmlns:a16="http://schemas.microsoft.com/office/drawing/2014/main" id="{11C7204E-BA43-583D-9050-4AF62BD72D99}"/>
                </a:ext>
              </a:extLst>
            </p:cNvPr>
            <p:cNvSpPr/>
            <p:nvPr/>
          </p:nvSpPr>
          <p:spPr bwMode="auto">
            <a:xfrm>
              <a:off x="3429658" y="3214938"/>
              <a:ext cx="620687" cy="400022"/>
            </a:xfrm>
            <a:prstGeom prst="rect">
              <a:avLst/>
            </a:prstGeom>
            <a:solidFill>
              <a:schemeClr val="bg1">
                <a:alpha val="91000"/>
              </a:schemeClr>
            </a:solidFill>
            <a:ln w="9525" cap="flat" cmpd="sng" algn="ctr">
              <a:noFill/>
              <a:prstDash val="solid"/>
              <a:round/>
              <a:headEnd type="none" w="med" len="med"/>
              <a:tailEnd type="none" w="med" len="med"/>
            </a:ln>
            <a:effectLst/>
          </p:spPr>
          <p:txBody>
            <a:bodyPr/>
            <a:lstStyle/>
            <a:p>
              <a:pPr>
                <a:defRPr/>
              </a:pPr>
              <a:r>
                <a:rPr lang="en-US" sz="2000">
                  <a:solidFill>
                    <a:srgbClr val="FF0000"/>
                  </a:solidFill>
                  <a:effectLst>
                    <a:outerShdw blurRad="50800" dist="38100" dir="2700000">
                      <a:srgbClr val="000000">
                        <a:alpha val="43000"/>
                      </a:srgbClr>
                    </a:outerShdw>
                  </a:effectLst>
                  <a:latin typeface="+mj-lt"/>
                  <a:ea typeface="+mn-ea"/>
                </a:rPr>
                <a:t>pain</a:t>
              </a:r>
            </a:p>
          </p:txBody>
        </p:sp>
        <p:sp>
          <p:nvSpPr>
            <p:cNvPr id="24" name="Rectangle 23">
              <a:extLst>
                <a:ext uri="{FF2B5EF4-FFF2-40B4-BE49-F238E27FC236}">
                  <a16:creationId xmlns:a16="http://schemas.microsoft.com/office/drawing/2014/main" id="{97B97757-B1DA-6F3F-8D15-137FE4D23E20}"/>
                </a:ext>
              </a:extLst>
            </p:cNvPr>
            <p:cNvSpPr/>
            <p:nvPr/>
          </p:nvSpPr>
          <p:spPr bwMode="auto">
            <a:xfrm>
              <a:off x="5198058" y="5000752"/>
              <a:ext cx="920711" cy="400022"/>
            </a:xfrm>
            <a:prstGeom prst="rect">
              <a:avLst/>
            </a:prstGeom>
            <a:solidFill>
              <a:schemeClr val="bg1">
                <a:alpha val="91000"/>
              </a:schemeClr>
            </a:solidFill>
            <a:ln w="9525" cap="flat" cmpd="sng" algn="ctr">
              <a:noFill/>
              <a:prstDash val="solid"/>
              <a:round/>
              <a:headEnd type="none" w="med" len="med"/>
              <a:tailEnd type="none" w="med" len="med"/>
            </a:ln>
            <a:effectLst/>
          </p:spPr>
          <p:txBody>
            <a:bodyPr/>
            <a:lstStyle/>
            <a:p>
              <a:pPr>
                <a:defRPr/>
              </a:pPr>
              <a:r>
                <a:rPr lang="en-US" sz="2000">
                  <a:solidFill>
                    <a:srgbClr val="FF0000"/>
                  </a:solidFill>
                  <a:effectLst>
                    <a:outerShdw blurRad="50800" dist="38100" dir="2700000">
                      <a:srgbClr val="000000">
                        <a:alpha val="43000"/>
                      </a:srgbClr>
                    </a:outerShdw>
                  </a:effectLst>
                  <a:latin typeface="+mj-lt"/>
                  <a:ea typeface="+mn-ea"/>
                </a:rPr>
                <a:t>energy</a:t>
              </a:r>
            </a:p>
          </p:txBody>
        </p:sp>
        <p:sp>
          <p:nvSpPr>
            <p:cNvPr id="25" name="Rectangle 24">
              <a:extLst>
                <a:ext uri="{FF2B5EF4-FFF2-40B4-BE49-F238E27FC236}">
                  <a16:creationId xmlns:a16="http://schemas.microsoft.com/office/drawing/2014/main" id="{A3E449A5-32A6-D05E-D8DD-1F75DA3763CF}"/>
                </a:ext>
              </a:extLst>
            </p:cNvPr>
            <p:cNvSpPr/>
            <p:nvPr/>
          </p:nvSpPr>
          <p:spPr bwMode="auto">
            <a:xfrm>
              <a:off x="5083763" y="1414838"/>
              <a:ext cx="1088979" cy="400022"/>
            </a:xfrm>
            <a:prstGeom prst="rect">
              <a:avLst/>
            </a:prstGeom>
            <a:solidFill>
              <a:schemeClr val="bg1">
                <a:alpha val="91000"/>
              </a:schemeClr>
            </a:solidFill>
            <a:ln w="9525" cap="flat" cmpd="sng" algn="ctr">
              <a:noFill/>
              <a:prstDash val="solid"/>
              <a:round/>
              <a:headEnd type="none" w="med" len="med"/>
              <a:tailEnd type="none" w="med" len="med"/>
            </a:ln>
            <a:effectLst/>
          </p:spPr>
          <p:txBody>
            <a:bodyPr/>
            <a:lstStyle/>
            <a:p>
              <a:pPr>
                <a:defRPr/>
              </a:pPr>
              <a:r>
                <a:rPr lang="en-US" sz="2000">
                  <a:solidFill>
                    <a:srgbClr val="FF0000"/>
                  </a:solidFill>
                  <a:effectLst>
                    <a:outerShdw blurRad="50800" dist="38100" dir="2700000">
                      <a:srgbClr val="000000">
                        <a:alpha val="43000"/>
                      </a:srgbClr>
                    </a:outerShdw>
                  </a:effectLst>
                  <a:latin typeface="+mj-lt"/>
                  <a:ea typeface="+mn-ea"/>
                </a:rPr>
                <a:t>memory</a:t>
              </a:r>
            </a:p>
          </p:txBody>
        </p:sp>
        <p:sp>
          <p:nvSpPr>
            <p:cNvPr id="26" name="Rectangle 25">
              <a:extLst>
                <a:ext uri="{FF2B5EF4-FFF2-40B4-BE49-F238E27FC236}">
                  <a16:creationId xmlns:a16="http://schemas.microsoft.com/office/drawing/2014/main" id="{23012EE8-6AAE-452C-BD4E-2A49D5A2499E}"/>
                </a:ext>
              </a:extLst>
            </p:cNvPr>
            <p:cNvSpPr/>
            <p:nvPr/>
          </p:nvSpPr>
          <p:spPr bwMode="auto">
            <a:xfrm>
              <a:off x="6836289" y="3192715"/>
              <a:ext cx="1087392" cy="400022"/>
            </a:xfrm>
            <a:prstGeom prst="rect">
              <a:avLst/>
            </a:prstGeom>
            <a:solidFill>
              <a:schemeClr val="bg1">
                <a:alpha val="91000"/>
              </a:schemeClr>
            </a:solidFill>
            <a:ln w="9525" cap="flat" cmpd="sng" algn="ctr">
              <a:noFill/>
              <a:prstDash val="solid"/>
              <a:round/>
              <a:headEnd type="none" w="med" len="med"/>
              <a:tailEnd type="none" w="med" len="med"/>
            </a:ln>
            <a:effectLst/>
          </p:spPr>
          <p:txBody>
            <a:bodyPr/>
            <a:lstStyle/>
            <a:p>
              <a:pPr>
                <a:defRPr/>
              </a:pPr>
              <a:r>
                <a:rPr lang="en-US" sz="2000">
                  <a:solidFill>
                    <a:srgbClr val="FF0000"/>
                  </a:solidFill>
                  <a:effectLst>
                    <a:outerShdw blurRad="50800" dist="38100" dir="2700000">
                      <a:srgbClr val="000000">
                        <a:alpha val="43000"/>
                      </a:srgbClr>
                    </a:outerShdw>
                  </a:effectLst>
                  <a:latin typeface="+mj-lt"/>
                  <a:ea typeface="+mn-ea"/>
                </a:rPr>
                <a:t>pleasure</a:t>
              </a:r>
            </a:p>
          </p:txBody>
        </p:sp>
      </p:grpSp>
      <p:sp>
        <p:nvSpPr>
          <p:cNvPr id="27" name="TextBox 26">
            <a:extLst>
              <a:ext uri="{FF2B5EF4-FFF2-40B4-BE49-F238E27FC236}">
                <a16:creationId xmlns:a16="http://schemas.microsoft.com/office/drawing/2014/main" id="{86063D3B-FACD-6E62-AE7C-BE13281F8DF1}"/>
              </a:ext>
            </a:extLst>
          </p:cNvPr>
          <p:cNvSpPr txBox="1"/>
          <p:nvPr/>
        </p:nvSpPr>
        <p:spPr>
          <a:xfrm>
            <a:off x="5213350" y="3179763"/>
            <a:ext cx="817563" cy="460375"/>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b="1">
                <a:effectLst>
                  <a:outerShdw blurRad="38100" dist="38100" dir="2700000" algn="tl">
                    <a:srgbClr val="FFFFFF"/>
                  </a:outerShdw>
                </a:effectLst>
                <a:latin typeface="Times" pitchFamily="2" charset="0"/>
              </a:rPr>
              <a:t>gaba</a:t>
            </a:r>
            <a:endParaRPr lang="en-US" altLang="en-US" sz="2400">
              <a:latin typeface="Times" pitchFamily="2" charset="0"/>
            </a:endParaRPr>
          </a:p>
        </p:txBody>
      </p:sp>
      <p:grpSp>
        <p:nvGrpSpPr>
          <p:cNvPr id="4" name="Group 37">
            <a:extLst>
              <a:ext uri="{FF2B5EF4-FFF2-40B4-BE49-F238E27FC236}">
                <a16:creationId xmlns:a16="http://schemas.microsoft.com/office/drawing/2014/main" id="{8AAB9F90-5B95-4603-87ED-F28E10AA8B20}"/>
              </a:ext>
            </a:extLst>
          </p:cNvPr>
          <p:cNvGrpSpPr>
            <a:grpSpLocks/>
          </p:cNvGrpSpPr>
          <p:nvPr/>
        </p:nvGrpSpPr>
        <p:grpSpPr bwMode="auto">
          <a:xfrm>
            <a:off x="1457325" y="2398713"/>
            <a:ext cx="1790700" cy="2014537"/>
            <a:chOff x="1457768" y="2399146"/>
            <a:chExt cx="1790734" cy="2014757"/>
          </a:xfrm>
        </p:grpSpPr>
        <p:sp>
          <p:nvSpPr>
            <p:cNvPr id="28" name="TextBox 27">
              <a:extLst>
                <a:ext uri="{FF2B5EF4-FFF2-40B4-BE49-F238E27FC236}">
                  <a16:creationId xmlns:a16="http://schemas.microsoft.com/office/drawing/2014/main" id="{A9F2EB24-F064-D519-1F1B-E548E9B3A067}"/>
                </a:ext>
              </a:extLst>
            </p:cNvPr>
            <p:cNvSpPr txBox="1"/>
            <p:nvPr/>
          </p:nvSpPr>
          <p:spPr>
            <a:xfrm>
              <a:off x="1475231" y="2399146"/>
              <a:ext cx="1773271" cy="708102"/>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2000" b="1">
                  <a:effectLst>
                    <a:outerShdw blurRad="38100" dist="38100" dir="2700000" algn="tl">
                      <a:srgbClr val="FFFFFF"/>
                    </a:outerShdw>
                  </a:effectLst>
                  <a:latin typeface="Times" pitchFamily="2" charset="0"/>
                </a:rPr>
                <a:t>substance p</a:t>
              </a:r>
            </a:p>
            <a:p>
              <a:pPr algn="r">
                <a:defRPr/>
              </a:pPr>
              <a:r>
                <a:rPr lang="de-DE" altLang="en-US" sz="2000">
                  <a:effectLst>
                    <a:outerShdw blurRad="38100" dist="38100" dir="2700000" algn="tl">
                      <a:srgbClr val="FFFFFF"/>
                    </a:outerShdw>
                  </a:effectLst>
                  <a:latin typeface="Times" pitchFamily="2" charset="0"/>
                </a:rPr>
                <a:t>pain perception</a:t>
              </a:r>
              <a:endParaRPr lang="en-US" altLang="en-US" sz="2000">
                <a:latin typeface="Times" pitchFamily="2" charset="0"/>
              </a:endParaRPr>
            </a:p>
          </p:txBody>
        </p:sp>
        <p:sp>
          <p:nvSpPr>
            <p:cNvPr id="30" name="TextBox 29">
              <a:extLst>
                <a:ext uri="{FF2B5EF4-FFF2-40B4-BE49-F238E27FC236}">
                  <a16:creationId xmlns:a16="http://schemas.microsoft.com/office/drawing/2014/main" id="{CC78F2BF-BDEF-ED5D-91E1-0390D2B4CFFD}"/>
                </a:ext>
              </a:extLst>
            </p:cNvPr>
            <p:cNvSpPr txBox="1"/>
            <p:nvPr/>
          </p:nvSpPr>
          <p:spPr>
            <a:xfrm>
              <a:off x="1457768" y="3705801"/>
              <a:ext cx="1658969" cy="708102"/>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2000" b="1">
                  <a:effectLst>
                    <a:outerShdw blurRad="38100" dist="38100" dir="2700000" algn="tl">
                      <a:srgbClr val="FFFFFF"/>
                    </a:outerShdw>
                  </a:effectLst>
                  <a:latin typeface="Times" pitchFamily="2" charset="0"/>
                </a:rPr>
                <a:t>endorphines</a:t>
              </a:r>
            </a:p>
            <a:p>
              <a:pPr algn="r">
                <a:defRPr/>
              </a:pPr>
              <a:r>
                <a:rPr lang="de-DE" altLang="en-US" sz="2000">
                  <a:effectLst>
                    <a:outerShdw blurRad="38100" dist="38100" dir="2700000" algn="tl">
                      <a:srgbClr val="FFFFFF"/>
                    </a:outerShdw>
                  </a:effectLst>
                  <a:latin typeface="Times" pitchFamily="2" charset="0"/>
                </a:rPr>
                <a:t>pain reduction</a:t>
              </a:r>
              <a:endParaRPr lang="en-US" altLang="en-US" sz="2000">
                <a:latin typeface="Times" pitchFamily="2" charset="0"/>
              </a:endParaRPr>
            </a:p>
          </p:txBody>
        </p:sp>
      </p:grpSp>
      <p:grpSp>
        <p:nvGrpSpPr>
          <p:cNvPr id="5" name="Group 38">
            <a:extLst>
              <a:ext uri="{FF2B5EF4-FFF2-40B4-BE49-F238E27FC236}">
                <a16:creationId xmlns:a16="http://schemas.microsoft.com/office/drawing/2014/main" id="{90AD20AA-97C7-43DC-FF3D-05DBBE258803}"/>
              </a:ext>
            </a:extLst>
          </p:cNvPr>
          <p:cNvGrpSpPr>
            <a:grpSpLocks/>
          </p:cNvGrpSpPr>
          <p:nvPr/>
        </p:nvGrpSpPr>
        <p:grpSpPr bwMode="auto">
          <a:xfrm>
            <a:off x="8013700" y="2398713"/>
            <a:ext cx="1938338" cy="2014537"/>
            <a:chOff x="8013904" y="2399146"/>
            <a:chExt cx="1938157" cy="2014757"/>
          </a:xfrm>
        </p:grpSpPr>
        <p:sp>
          <p:nvSpPr>
            <p:cNvPr id="31" name="TextBox 30">
              <a:extLst>
                <a:ext uri="{FF2B5EF4-FFF2-40B4-BE49-F238E27FC236}">
                  <a16:creationId xmlns:a16="http://schemas.microsoft.com/office/drawing/2014/main" id="{DCE14BB6-E491-900F-4FB7-57A6455DE8BB}"/>
                </a:ext>
              </a:extLst>
            </p:cNvPr>
            <p:cNvSpPr txBox="1"/>
            <p:nvPr/>
          </p:nvSpPr>
          <p:spPr>
            <a:xfrm>
              <a:off x="8013904" y="2399146"/>
              <a:ext cx="1295279" cy="708102"/>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b="1">
                  <a:effectLst>
                    <a:outerShdw blurRad="38100" dist="38100" dir="2700000" algn="tl">
                      <a:srgbClr val="FFFFFF"/>
                    </a:outerShdw>
                  </a:effectLst>
                  <a:latin typeface="Times" pitchFamily="2" charset="0"/>
                </a:rPr>
                <a:t>dopamine</a:t>
              </a:r>
            </a:p>
            <a:p>
              <a:pPr>
                <a:defRPr/>
              </a:pPr>
              <a:r>
                <a:rPr lang="de-DE" altLang="en-US" sz="2000">
                  <a:effectLst>
                    <a:outerShdw blurRad="38100" dist="38100" dir="2700000" algn="tl">
                      <a:srgbClr val="FFFFFF"/>
                    </a:outerShdw>
                  </a:effectLst>
                  <a:latin typeface="Times" pitchFamily="2" charset="0"/>
                </a:rPr>
                <a:t>motivation</a:t>
              </a:r>
              <a:endParaRPr lang="en-US" altLang="en-US" sz="2000">
                <a:latin typeface="Times" pitchFamily="2" charset="0"/>
              </a:endParaRPr>
            </a:p>
          </p:txBody>
        </p:sp>
        <p:sp>
          <p:nvSpPr>
            <p:cNvPr id="32" name="TextBox 31">
              <a:extLst>
                <a:ext uri="{FF2B5EF4-FFF2-40B4-BE49-F238E27FC236}">
                  <a16:creationId xmlns:a16="http://schemas.microsoft.com/office/drawing/2014/main" id="{A4FCB258-CF5F-AAAE-48B3-96E0B945C166}"/>
                </a:ext>
              </a:extLst>
            </p:cNvPr>
            <p:cNvSpPr txBox="1"/>
            <p:nvPr/>
          </p:nvSpPr>
          <p:spPr>
            <a:xfrm>
              <a:off x="8086922" y="3705801"/>
              <a:ext cx="1865139" cy="708102"/>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b="1">
                  <a:effectLst>
                    <a:outerShdw blurRad="38100" dist="38100" dir="2700000" algn="tl">
                      <a:srgbClr val="FFFFFF"/>
                    </a:outerShdw>
                  </a:effectLst>
                  <a:latin typeface="Times" pitchFamily="2" charset="0"/>
                </a:rPr>
                <a:t>serotonine</a:t>
              </a:r>
            </a:p>
            <a:p>
              <a:pPr>
                <a:defRPr/>
              </a:pPr>
              <a:r>
                <a:rPr lang="de-DE" altLang="en-US" sz="2000">
                  <a:effectLst>
                    <a:outerShdw blurRad="38100" dist="38100" dir="2700000" algn="tl">
                      <a:srgbClr val="FFFFFF"/>
                    </a:outerShdw>
                  </a:effectLst>
                  <a:latin typeface="Times" pitchFamily="2" charset="0"/>
                </a:rPr>
                <a:t>impulses, dream</a:t>
              </a:r>
              <a:endParaRPr lang="en-US" altLang="en-US" sz="2000">
                <a:latin typeface="Times" pitchFamily="2" charset="0"/>
              </a:endParaRPr>
            </a:p>
          </p:txBody>
        </p:sp>
      </p:grpSp>
      <p:grpSp>
        <p:nvGrpSpPr>
          <p:cNvPr id="6" name="Group 36">
            <a:extLst>
              <a:ext uri="{FF2B5EF4-FFF2-40B4-BE49-F238E27FC236}">
                <a16:creationId xmlns:a16="http://schemas.microsoft.com/office/drawing/2014/main" id="{B019C4DF-4EFB-D5AE-115C-2899D1BC301C}"/>
              </a:ext>
            </a:extLst>
          </p:cNvPr>
          <p:cNvGrpSpPr>
            <a:grpSpLocks/>
          </p:cNvGrpSpPr>
          <p:nvPr/>
        </p:nvGrpSpPr>
        <p:grpSpPr bwMode="auto">
          <a:xfrm>
            <a:off x="2132013" y="22225"/>
            <a:ext cx="6715125" cy="1016000"/>
            <a:chOff x="2131550" y="22019"/>
            <a:chExt cx="6715461" cy="1015663"/>
          </a:xfrm>
        </p:grpSpPr>
        <p:sp>
          <p:nvSpPr>
            <p:cNvPr id="33" name="TextBox 32">
              <a:extLst>
                <a:ext uri="{FF2B5EF4-FFF2-40B4-BE49-F238E27FC236}">
                  <a16:creationId xmlns:a16="http://schemas.microsoft.com/office/drawing/2014/main" id="{D8165642-1B5D-30D0-C6DE-5702582FC4EB}"/>
                </a:ext>
              </a:extLst>
            </p:cNvPr>
            <p:cNvSpPr txBox="1"/>
            <p:nvPr/>
          </p:nvSpPr>
          <p:spPr>
            <a:xfrm>
              <a:off x="6105261" y="22019"/>
              <a:ext cx="2741750" cy="1015663"/>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b="1">
                  <a:effectLst>
                    <a:outerShdw blurRad="38100" dist="38100" dir="2700000" algn="tl">
                      <a:srgbClr val="FFFFFF"/>
                    </a:outerShdw>
                  </a:effectLst>
                  <a:latin typeface="Times" pitchFamily="2" charset="0"/>
                </a:rPr>
                <a:t>glutamate</a:t>
              </a:r>
            </a:p>
            <a:p>
              <a:pPr>
                <a:defRPr/>
              </a:pPr>
              <a:r>
                <a:rPr lang="de-DE" altLang="en-US" sz="2000">
                  <a:effectLst>
                    <a:outerShdw blurRad="38100" dist="38100" dir="2700000" algn="tl">
                      <a:srgbClr val="FFFFFF"/>
                    </a:outerShdw>
                  </a:effectLst>
                  <a:latin typeface="Times" pitchFamily="2" charset="0"/>
                </a:rPr>
                <a:t>enhance action potential, </a:t>
              </a: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learning, memory</a:t>
              </a:r>
              <a:endParaRPr lang="en-US" altLang="en-US" sz="2000">
                <a:latin typeface="Times" pitchFamily="2" charset="0"/>
              </a:endParaRPr>
            </a:p>
          </p:txBody>
        </p:sp>
        <p:sp>
          <p:nvSpPr>
            <p:cNvPr id="34" name="TextBox 33">
              <a:extLst>
                <a:ext uri="{FF2B5EF4-FFF2-40B4-BE49-F238E27FC236}">
                  <a16:creationId xmlns:a16="http://schemas.microsoft.com/office/drawing/2014/main" id="{41E47A05-BAA7-15F0-54B2-004463C26F2F}"/>
                </a:ext>
              </a:extLst>
            </p:cNvPr>
            <p:cNvSpPr txBox="1"/>
            <p:nvPr/>
          </p:nvSpPr>
          <p:spPr>
            <a:xfrm>
              <a:off x="2131550" y="22019"/>
              <a:ext cx="2924321" cy="1015663"/>
            </a:xfrm>
            <a:prstGeom prst="rect">
              <a:avLst/>
            </a:prstGeom>
            <a:noFill/>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2000" b="1">
                  <a:effectLst>
                    <a:outerShdw blurRad="38100" dist="38100" dir="2700000" algn="tl">
                      <a:srgbClr val="FFFFFF"/>
                    </a:outerShdw>
                  </a:effectLst>
                  <a:latin typeface="Times" pitchFamily="2" charset="0"/>
                </a:rPr>
                <a:t>acetylcholine</a:t>
              </a:r>
              <a:br>
                <a:rPr lang="de-DE" altLang="en-US" sz="2000" b="1">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motor control, learning, </a:t>
              </a: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	memory, sleep, dream</a:t>
              </a:r>
              <a:endParaRPr lang="en-US" altLang="en-US" sz="2000">
                <a:latin typeface="Times" pitchFamily="2" charset="0"/>
              </a:endParaRPr>
            </a:p>
          </p:txBody>
        </p:sp>
      </p:grpSp>
      <p:grpSp>
        <p:nvGrpSpPr>
          <p:cNvPr id="7" name="Group 39">
            <a:extLst>
              <a:ext uri="{FF2B5EF4-FFF2-40B4-BE49-F238E27FC236}">
                <a16:creationId xmlns:a16="http://schemas.microsoft.com/office/drawing/2014/main" id="{189E126D-2950-1CCA-0C83-A75065E9AC0B}"/>
              </a:ext>
            </a:extLst>
          </p:cNvPr>
          <p:cNvGrpSpPr>
            <a:grpSpLocks/>
          </p:cNvGrpSpPr>
          <p:nvPr/>
        </p:nvGrpSpPr>
        <p:grpSpPr bwMode="auto">
          <a:xfrm>
            <a:off x="3319463" y="5842000"/>
            <a:ext cx="4843462" cy="708025"/>
            <a:chOff x="3320250" y="5842337"/>
            <a:chExt cx="4843231" cy="707886"/>
          </a:xfrm>
        </p:grpSpPr>
        <p:sp>
          <p:nvSpPr>
            <p:cNvPr id="35" name="TextBox 34">
              <a:extLst>
                <a:ext uri="{FF2B5EF4-FFF2-40B4-BE49-F238E27FC236}">
                  <a16:creationId xmlns:a16="http://schemas.microsoft.com/office/drawing/2014/main" id="{06002E17-DF95-2EA2-C00C-DCEA731C6A5E}"/>
                </a:ext>
              </a:extLst>
            </p:cNvPr>
            <p:cNvSpPr txBox="1"/>
            <p:nvPr/>
          </p:nvSpPr>
          <p:spPr>
            <a:xfrm>
              <a:off x="3320250" y="5842337"/>
              <a:ext cx="1735054" cy="707886"/>
            </a:xfrm>
            <a:prstGeom prst="rect">
              <a:avLst/>
            </a:prstGeom>
            <a:noFill/>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2000" b="1">
                  <a:effectLst>
                    <a:outerShdw blurRad="38100" dist="38100" dir="2700000" algn="tl">
                      <a:srgbClr val="FFFFFF"/>
                    </a:outerShdw>
                  </a:effectLst>
                  <a:latin typeface="Times" pitchFamily="2" charset="0"/>
                </a:rPr>
                <a:t>epinephrine</a:t>
              </a:r>
              <a:br>
                <a:rPr lang="de-DE" altLang="en-US" sz="2000" b="1">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energy</a:t>
              </a:r>
              <a:endParaRPr lang="en-US" altLang="en-US" sz="2000">
                <a:latin typeface="Times" pitchFamily="2" charset="0"/>
              </a:endParaRPr>
            </a:p>
          </p:txBody>
        </p:sp>
        <p:sp>
          <p:nvSpPr>
            <p:cNvPr id="36" name="TextBox 35">
              <a:extLst>
                <a:ext uri="{FF2B5EF4-FFF2-40B4-BE49-F238E27FC236}">
                  <a16:creationId xmlns:a16="http://schemas.microsoft.com/office/drawing/2014/main" id="{6E5F54FA-7295-8A0E-7D0E-813289EC6E75}"/>
                </a:ext>
              </a:extLst>
            </p:cNvPr>
            <p:cNvSpPr txBox="1"/>
            <p:nvPr/>
          </p:nvSpPr>
          <p:spPr>
            <a:xfrm>
              <a:off x="6106179" y="5842337"/>
              <a:ext cx="2057302" cy="707886"/>
            </a:xfrm>
            <a:prstGeom prst="rect">
              <a:avLst/>
            </a:prstGeom>
            <a:noFill/>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b="1">
                  <a:effectLst>
                    <a:outerShdw blurRad="38100" dist="38100" dir="2700000" algn="tl">
                      <a:srgbClr val="FFFFFF"/>
                    </a:outerShdw>
                  </a:effectLst>
                  <a:latin typeface="Times" pitchFamily="2" charset="0"/>
                </a:rPr>
                <a:t>norepinephrine</a:t>
              </a:r>
            </a:p>
            <a:p>
              <a:pPr>
                <a:defRPr/>
              </a:pPr>
              <a:r>
                <a:rPr lang="de-DE" altLang="en-US" sz="2000">
                  <a:effectLst>
                    <a:outerShdw blurRad="38100" dist="38100" dir="2700000" algn="tl">
                      <a:srgbClr val="FFFFFF"/>
                    </a:outerShdw>
                  </a:effectLst>
                  <a:latin typeface="Times" pitchFamily="2" charset="0"/>
                </a:rPr>
                <a:t>arousal, vigilance</a:t>
              </a:r>
              <a:endParaRPr lang="en-US" altLang="en-US" sz="20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ppt_h/2"/>
                                          </p:val>
                                        </p:tav>
                                        <p:tav tm="100000">
                                          <p:val>
                                            <p:strVal val="#ppt_y"/>
                                          </p:val>
                                        </p:tav>
                                      </p:tavLst>
                                    </p:anim>
                                    <p:anim calcmode="lin" valueType="num">
                                      <p:cBhvr>
                                        <p:cTn id="24" dur="500" fill="hold"/>
                                        <p:tgtEl>
                                          <p:spTgt spid="6"/>
                                        </p:tgtEl>
                                        <p:attrNameLst>
                                          <p:attrName>ppt_w</p:attrName>
                                        </p:attrNameLst>
                                      </p:cBhvr>
                                      <p:tavLst>
                                        <p:tav tm="0">
                                          <p:val>
                                            <p:strVal val="#ppt_w"/>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ppt_w/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ppt_h/2"/>
                                          </p:val>
                                        </p:tav>
                                        <p:tav tm="100000">
                                          <p:val>
                                            <p:strVal val="#ppt_y"/>
                                          </p:val>
                                        </p:tav>
                                      </p:tavLst>
                                    </p:anim>
                                    <p:anim calcmode="lin" valueType="num">
                                      <p:cBhvr>
                                        <p:cTn id="40" dur="500" fill="hold"/>
                                        <p:tgtEl>
                                          <p:spTgt spid="7"/>
                                        </p:tgtEl>
                                        <p:attrNameLst>
                                          <p:attrName>ppt_w</p:attrName>
                                        </p:attrNameLst>
                                      </p:cBhvr>
                                      <p:tavLst>
                                        <p:tav tm="0">
                                          <p:val>
                                            <p:strVal val="#ppt_w"/>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2"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ppt_x</p:attrName>
                                        </p:attrNameLst>
                                      </p:cBhvr>
                                      <p:tavLst>
                                        <p:tav tm="0">
                                          <p:val>
                                            <p:strVal val="#ppt_x+#ppt_w/2"/>
                                          </p:val>
                                        </p:tav>
                                        <p:tav tm="100000">
                                          <p:val>
                                            <p:strVal val="#ppt_x"/>
                                          </p:val>
                                        </p:tav>
                                      </p:tavLst>
                                    </p:anim>
                                    <p:anim calcmode="lin" valueType="num">
                                      <p:cBhvr>
                                        <p:cTn id="47" dur="500" fill="hold"/>
                                        <p:tgtEl>
                                          <p:spTgt spid="4"/>
                                        </p:tgtEl>
                                        <p:attrNameLst>
                                          <p:attrName>ppt_y</p:attrName>
                                        </p:attrNameLst>
                                      </p:cBhvr>
                                      <p:tavLst>
                                        <p:tav tm="0">
                                          <p:val>
                                            <p:strVal val="#ppt_y"/>
                                          </p:val>
                                        </p:tav>
                                        <p:tav tm="100000">
                                          <p:val>
                                            <p:strVal val="#ppt_y"/>
                                          </p:val>
                                        </p:tav>
                                      </p:tavLst>
                                    </p:anim>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01BF272-FF40-FA53-54E6-6C90E4E405D0}"/>
              </a:ext>
            </a:extLst>
          </p:cNvPr>
          <p:cNvGrpSpPr>
            <a:grpSpLocks/>
          </p:cNvGrpSpPr>
          <p:nvPr/>
        </p:nvGrpSpPr>
        <p:grpSpPr bwMode="auto">
          <a:xfrm>
            <a:off x="1052513" y="1562100"/>
            <a:ext cx="3844925" cy="3573463"/>
            <a:chOff x="663" y="984"/>
            <a:chExt cx="2422" cy="2251"/>
          </a:xfrm>
        </p:grpSpPr>
        <p:sp>
          <p:nvSpPr>
            <p:cNvPr id="1000451" name="Rectangle 3">
              <a:extLst>
                <a:ext uri="{FF2B5EF4-FFF2-40B4-BE49-F238E27FC236}">
                  <a16:creationId xmlns:a16="http://schemas.microsoft.com/office/drawing/2014/main" id="{2E1A5AAE-8CE0-327D-C713-906E10719E9D}"/>
                </a:ext>
              </a:extLst>
            </p:cNvPr>
            <p:cNvSpPr>
              <a:spLocks noChangeArrowheads="1"/>
            </p:cNvSpPr>
            <p:nvPr/>
          </p:nvSpPr>
          <p:spPr bwMode="auto">
            <a:xfrm>
              <a:off x="663" y="1072"/>
              <a:ext cx="2422" cy="354"/>
            </a:xfrm>
            <a:prstGeom prst="rect">
              <a:avLst/>
            </a:prstGeom>
            <a:solidFill>
              <a:srgbClr val="FFFFFF"/>
            </a:soli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pic>
          <p:nvPicPr>
            <p:cNvPr id="1000452" name="Picture 4" descr="male_female_chords.tiff                                        001E6A88Macintosh HD                   B746CC0A:">
              <a:extLst>
                <a:ext uri="{FF2B5EF4-FFF2-40B4-BE49-F238E27FC236}">
                  <a16:creationId xmlns:a16="http://schemas.microsoft.com/office/drawing/2014/main" id="{478E444D-37B9-DF62-101D-3A6BC7C1D975}"/>
                </a:ext>
              </a:extLst>
            </p:cNvPr>
            <p:cNvPicPr>
              <a:picLocks noChangeAspect="1" noChangeArrowheads="1"/>
            </p:cNvPicPr>
            <p:nvPr/>
          </p:nvPicPr>
          <p:blipFill>
            <a:blip r:embed="rId2"/>
            <a:srcRect/>
            <a:stretch>
              <a:fillRect/>
            </a:stretch>
          </p:blipFill>
          <p:spPr bwMode="auto">
            <a:xfrm>
              <a:off x="663" y="1426"/>
              <a:ext cx="2422" cy="1809"/>
            </a:xfrm>
            <a:prstGeom prst="rect">
              <a:avLst/>
            </a:prstGeom>
            <a:noFill/>
            <a:effectLst>
              <a:outerShdw blurRad="63500" dist="107763" dir="2700000" algn="ctr" rotWithShape="0">
                <a:srgbClr val="000000">
                  <a:alpha val="74998"/>
                </a:srgbClr>
              </a:outerShdw>
            </a:effectLst>
          </p:spPr>
        </p:pic>
        <p:sp>
          <p:nvSpPr>
            <p:cNvPr id="1000453" name="Text Box 5">
              <a:extLst>
                <a:ext uri="{FF2B5EF4-FFF2-40B4-BE49-F238E27FC236}">
                  <a16:creationId xmlns:a16="http://schemas.microsoft.com/office/drawing/2014/main" id="{F9534984-2B5C-2107-CF4C-2FCC1881FDCF}"/>
                </a:ext>
              </a:extLst>
            </p:cNvPr>
            <p:cNvSpPr txBox="1">
              <a:spLocks noChangeArrowheads="1"/>
            </p:cNvSpPr>
            <p:nvPr/>
          </p:nvSpPr>
          <p:spPr bwMode="auto">
            <a:xfrm>
              <a:off x="1223" y="984"/>
              <a:ext cx="1336" cy="330"/>
            </a:xfrm>
            <a:prstGeom prst="rect">
              <a:avLst/>
            </a:prstGeom>
            <a:noFill/>
            <a:ln w="9525">
              <a:noFill/>
              <a:miter lim="800000"/>
              <a:headEnd/>
              <a:tailEnd/>
            </a:ln>
            <a:effectLst/>
          </p:spPr>
          <p:txBody>
            <a:bodyPr>
              <a:spAutoFit/>
            </a:bodyPr>
            <a:lstStyle/>
            <a:p>
              <a:pPr>
                <a:defRPr/>
              </a:pPr>
              <a:r>
                <a:rPr lang="de-DE" sz="2400" dirty="0">
                  <a:effectLst>
                    <a:outerShdw blurRad="38100" dist="38100" dir="2700000" algn="tl">
                      <a:srgbClr val="FFFFFF"/>
                    </a:outerShdw>
                  </a:effectLst>
                  <a:latin typeface="Times" charset="0"/>
                  <a:ea typeface="+mn-ea"/>
                </a:rPr>
                <a:t>M.M. </a:t>
              </a:r>
              <a:r>
                <a:rPr lang="de-DE" dirty="0">
                  <a:effectLst>
                    <a:outerShdw blurRad="38100" dist="38100" dir="2700000" algn="tl">
                      <a:srgbClr val="FFFFFF"/>
                    </a:outerShdw>
                  </a:effectLst>
                  <a:latin typeface="Sonata" charset="0"/>
                  <a:ea typeface="+mn-ea"/>
                </a:rPr>
                <a:t>♩</a:t>
              </a:r>
              <a:r>
                <a:rPr lang="de-DE" sz="2400" dirty="0">
                  <a:effectLst>
                    <a:outerShdw blurRad="38100" dist="38100" dir="2700000" algn="tl">
                      <a:srgbClr val="FFFFFF"/>
                    </a:outerShdw>
                  </a:effectLst>
                  <a:latin typeface="Sonata" charset="0"/>
                  <a:ea typeface="+mn-ea"/>
                </a:rPr>
                <a:t>  </a:t>
              </a:r>
              <a:r>
                <a:rPr lang="de-DE" sz="2400" dirty="0">
                  <a:effectLst>
                    <a:outerShdw blurRad="38100" dist="38100" dir="2700000" algn="tl">
                      <a:srgbClr val="FFFFFF"/>
                    </a:outerShdw>
                  </a:effectLst>
                  <a:latin typeface="Times" charset="0"/>
                  <a:ea typeface="+mn-ea"/>
                </a:rPr>
                <a:t> = 100</a:t>
              </a:r>
            </a:p>
          </p:txBody>
        </p:sp>
      </p:grpSp>
      <p:sp>
        <p:nvSpPr>
          <p:cNvPr id="1000454" name="Text Box 6">
            <a:extLst>
              <a:ext uri="{FF2B5EF4-FFF2-40B4-BE49-F238E27FC236}">
                <a16:creationId xmlns:a16="http://schemas.microsoft.com/office/drawing/2014/main" id="{25E239E4-5754-0EFE-E39B-CBAAF4D7702A}"/>
              </a:ext>
            </a:extLst>
          </p:cNvPr>
          <p:cNvSpPr txBox="1">
            <a:spLocks noChangeArrowheads="1"/>
          </p:cNvSpPr>
          <p:nvPr/>
        </p:nvSpPr>
        <p:spPr bwMode="auto">
          <a:xfrm>
            <a:off x="1373188" y="128588"/>
            <a:ext cx="8369300" cy="1311275"/>
          </a:xfrm>
          <a:prstGeom prst="rect">
            <a:avLst/>
          </a:prstGeom>
          <a:noFill/>
          <a:ln w="9525">
            <a:noFill/>
            <a:miter lim="800000"/>
            <a:headEnd/>
            <a:tailEnd/>
          </a:ln>
          <a:effectLst/>
        </p:spPr>
        <p:txBody>
          <a:bodyPr>
            <a:spAutoFit/>
          </a:bodyPr>
          <a:lstStyle/>
          <a:p>
            <a:pPr>
              <a:defRPr/>
            </a:pPr>
            <a:r>
              <a:rPr lang="de-DE" sz="2000" dirty="0">
                <a:effectLst>
                  <a:outerShdw blurRad="38100" dist="38100" dir="2700000" algn="tl">
                    <a:srgbClr val="FFFFFF"/>
                  </a:outerShdw>
                </a:effectLst>
                <a:latin typeface="Times" charset="0"/>
                <a:ea typeface="+mn-ea"/>
              </a:rPr>
              <a:t>Stefan </a:t>
            </a:r>
            <a:r>
              <a:rPr lang="de-DE" sz="2000" dirty="0" err="1">
                <a:effectLst>
                  <a:outerShdw blurRad="38100" dist="38100" dir="2700000" algn="tl">
                    <a:srgbClr val="FFFFFF"/>
                  </a:outerShdw>
                </a:effectLst>
                <a:latin typeface="Times" charset="0"/>
                <a:ea typeface="+mn-ea"/>
              </a:rPr>
              <a:t>Koelsch</a:t>
            </a:r>
            <a:r>
              <a:rPr lang="de-DE" sz="2000" dirty="0">
                <a:effectLst>
                  <a:outerShdw blurRad="38100" dist="38100" dir="2700000" algn="tl">
                    <a:srgbClr val="FFFFFF"/>
                  </a:outerShdw>
                </a:effectLst>
                <a:latin typeface="Times" charset="0"/>
                <a:ea typeface="+mn-ea"/>
              </a:rPr>
              <a:t> et al. (Leipzig 2003): </a:t>
            </a:r>
            <a:br>
              <a:rPr lang="de-DE" sz="2000" dirty="0">
                <a:effectLst>
                  <a:outerShdw blurRad="38100" dist="38100" dir="2700000" algn="tl">
                    <a:srgbClr val="FFFFFF"/>
                  </a:outerShdw>
                </a:effectLst>
                <a:latin typeface="Times" charset="0"/>
                <a:ea typeface="+mn-ea"/>
              </a:rPr>
            </a:br>
            <a:r>
              <a:rPr lang="de-DE" sz="2000" i="1" dirty="0">
                <a:effectLst>
                  <a:outerShdw blurRad="38100" dist="38100" dir="2700000" algn="tl">
                    <a:srgbClr val="FFFFFF"/>
                  </a:outerShdw>
                </a:effectLst>
                <a:latin typeface="Times" charset="0"/>
                <a:ea typeface="+mn-ea"/>
              </a:rPr>
              <a:t>Electric Brain Responses </a:t>
            </a:r>
            <a:r>
              <a:rPr lang="de-DE" sz="2000" i="1" dirty="0" err="1">
                <a:effectLst>
                  <a:outerShdw blurRad="38100" dist="38100" dir="2700000" algn="tl">
                    <a:srgbClr val="FFFFFF"/>
                  </a:outerShdw>
                </a:effectLst>
                <a:latin typeface="Times" charset="0"/>
                <a:ea typeface="+mn-ea"/>
              </a:rPr>
              <a:t>Reveal</a:t>
            </a:r>
            <a:r>
              <a:rPr lang="de-DE" sz="2000" i="1" dirty="0">
                <a:effectLst>
                  <a:outerShdw blurRad="38100" dist="38100" dir="2700000" algn="tl">
                    <a:srgbClr val="FFFFFF"/>
                  </a:outerShdw>
                </a:effectLst>
                <a:latin typeface="Times" charset="0"/>
                <a:ea typeface="+mn-ea"/>
              </a:rPr>
              <a:t> Gender </a:t>
            </a:r>
            <a:r>
              <a:rPr lang="de-DE" sz="2000" i="1" dirty="0" err="1">
                <a:effectLst>
                  <a:outerShdw blurRad="38100" dist="38100" dir="2700000" algn="tl">
                    <a:srgbClr val="FFFFFF"/>
                  </a:outerShdw>
                </a:effectLst>
                <a:latin typeface="Times" charset="0"/>
                <a:ea typeface="+mn-ea"/>
              </a:rPr>
              <a:t>Differences</a:t>
            </a:r>
            <a:r>
              <a:rPr lang="de-DE" sz="2000" i="1" dirty="0">
                <a:effectLst>
                  <a:outerShdw blurRad="38100" dist="38100" dir="2700000" algn="tl">
                    <a:srgbClr val="FFFFFF"/>
                  </a:outerShdw>
                </a:effectLst>
                <a:latin typeface="Times" charset="0"/>
                <a:ea typeface="+mn-ea"/>
              </a:rPr>
              <a:t> in Music Processing</a:t>
            </a:r>
            <a:endParaRPr lang="de-DE" sz="2000" dirty="0">
              <a:effectLst>
                <a:outerShdw blurRad="38100" dist="38100" dir="2700000" algn="tl">
                  <a:srgbClr val="FFFFFF"/>
                </a:outerShdw>
              </a:effectLst>
              <a:latin typeface="Times" charset="0"/>
              <a:ea typeface="+mn-ea"/>
            </a:endParaRPr>
          </a:p>
          <a:p>
            <a:pPr>
              <a:defRPr/>
            </a:pPr>
            <a:br>
              <a:rPr lang="de-DE" sz="2000" dirty="0">
                <a:effectLst>
                  <a:outerShdw blurRad="38100" dist="38100" dir="2700000" algn="tl">
                    <a:srgbClr val="FFFFFF"/>
                  </a:outerShdw>
                </a:effectLst>
                <a:latin typeface="Times" charset="0"/>
                <a:ea typeface="+mn-ea"/>
              </a:rPr>
            </a:br>
            <a:r>
              <a:rPr lang="de-DE" sz="2000" b="1" dirty="0">
                <a:effectLst>
                  <a:outerShdw blurRad="38100" dist="38100" dir="2700000" algn="tl">
                    <a:srgbClr val="FFFFFF"/>
                  </a:outerShdw>
                </a:effectLst>
                <a:latin typeface="Times" charset="0"/>
                <a:ea typeface="+mn-ea"/>
              </a:rPr>
              <a:t>E</a:t>
            </a:r>
            <a:r>
              <a:rPr lang="de-DE" sz="2000" dirty="0">
                <a:effectLst>
                  <a:outerShdw blurRad="38100" dist="38100" dir="2700000" algn="tl">
                    <a:srgbClr val="FFFFFF"/>
                  </a:outerShdw>
                </a:effectLst>
                <a:latin typeface="Times" charset="0"/>
                <a:ea typeface="+mn-ea"/>
              </a:rPr>
              <a:t>vent </a:t>
            </a:r>
            <a:r>
              <a:rPr lang="de-DE" sz="2000" b="1" dirty="0" err="1">
                <a:effectLst>
                  <a:outerShdw blurRad="38100" dist="38100" dir="2700000" algn="tl">
                    <a:srgbClr val="FFFFFF"/>
                  </a:outerShdw>
                </a:effectLst>
                <a:latin typeface="Times" charset="0"/>
                <a:ea typeface="+mn-ea"/>
              </a:rPr>
              <a:t>R</a:t>
            </a:r>
            <a:r>
              <a:rPr lang="de-DE" sz="2000" dirty="0" err="1">
                <a:effectLst>
                  <a:outerShdw blurRad="38100" dist="38100" dir="2700000" algn="tl">
                    <a:srgbClr val="FFFFFF"/>
                  </a:outerShdw>
                </a:effectLst>
                <a:latin typeface="Times" charset="0"/>
                <a:ea typeface="+mn-ea"/>
              </a:rPr>
              <a:t>elated</a:t>
            </a:r>
            <a:r>
              <a:rPr lang="de-DE" sz="2000" dirty="0">
                <a:effectLst>
                  <a:outerShdw blurRad="38100" dist="38100" dir="2700000" algn="tl">
                    <a:srgbClr val="FFFFFF"/>
                  </a:outerShdw>
                </a:effectLst>
                <a:latin typeface="Times" charset="0"/>
                <a:ea typeface="+mn-ea"/>
              </a:rPr>
              <a:t> </a:t>
            </a:r>
            <a:r>
              <a:rPr lang="de-DE" sz="2000" dirty="0" err="1">
                <a:effectLst>
                  <a:outerShdw blurRad="38100" dist="38100" dir="2700000" algn="tl">
                    <a:srgbClr val="FFFFFF"/>
                  </a:outerShdw>
                </a:effectLst>
                <a:latin typeface="Times" charset="0"/>
                <a:ea typeface="+mn-ea"/>
              </a:rPr>
              <a:t>brain</a:t>
            </a:r>
            <a:r>
              <a:rPr lang="de-DE" sz="2000" dirty="0">
                <a:effectLst>
                  <a:outerShdw blurRad="38100" dist="38100" dir="2700000" algn="tl">
                    <a:srgbClr val="FFFFFF"/>
                  </a:outerShdw>
                </a:effectLst>
                <a:latin typeface="Times" charset="0"/>
                <a:ea typeface="+mn-ea"/>
              </a:rPr>
              <a:t> </a:t>
            </a:r>
            <a:r>
              <a:rPr lang="de-DE" sz="2000" b="1" dirty="0">
                <a:effectLst>
                  <a:outerShdw blurRad="38100" dist="38100" dir="2700000" algn="tl">
                    <a:srgbClr val="FFFFFF"/>
                  </a:outerShdw>
                </a:effectLst>
                <a:latin typeface="Times" charset="0"/>
                <a:ea typeface="+mn-ea"/>
              </a:rPr>
              <a:t>P</a:t>
            </a:r>
            <a:r>
              <a:rPr lang="de-DE" sz="2000" dirty="0">
                <a:effectLst>
                  <a:outerShdw blurRad="38100" dist="38100" dir="2700000" algn="tl">
                    <a:srgbClr val="FFFFFF"/>
                  </a:outerShdw>
                </a:effectLst>
                <a:latin typeface="Times" charset="0"/>
                <a:ea typeface="+mn-ea"/>
              </a:rPr>
              <a:t>otentials (ERP)</a:t>
            </a:r>
          </a:p>
        </p:txBody>
      </p:sp>
      <p:grpSp>
        <p:nvGrpSpPr>
          <p:cNvPr id="3" name="Group 7">
            <a:extLst>
              <a:ext uri="{FF2B5EF4-FFF2-40B4-BE49-F238E27FC236}">
                <a16:creationId xmlns:a16="http://schemas.microsoft.com/office/drawing/2014/main" id="{B6C0C5FD-D231-2C5B-83C8-FECC0909667F}"/>
              </a:ext>
            </a:extLst>
          </p:cNvPr>
          <p:cNvGrpSpPr>
            <a:grpSpLocks/>
          </p:cNvGrpSpPr>
          <p:nvPr/>
        </p:nvGrpSpPr>
        <p:grpSpPr bwMode="auto">
          <a:xfrm>
            <a:off x="2466975" y="4270375"/>
            <a:ext cx="2470150" cy="2465388"/>
            <a:chOff x="1554" y="2408"/>
            <a:chExt cx="1556" cy="1553"/>
          </a:xfrm>
        </p:grpSpPr>
        <p:grpSp>
          <p:nvGrpSpPr>
            <p:cNvPr id="16404" name="Group 8">
              <a:extLst>
                <a:ext uri="{FF2B5EF4-FFF2-40B4-BE49-F238E27FC236}">
                  <a16:creationId xmlns:a16="http://schemas.microsoft.com/office/drawing/2014/main" id="{7D9AF36E-41A2-C89A-965D-C77C97D1D656}"/>
                </a:ext>
              </a:extLst>
            </p:cNvPr>
            <p:cNvGrpSpPr>
              <a:grpSpLocks/>
            </p:cNvGrpSpPr>
            <p:nvPr/>
          </p:nvGrpSpPr>
          <p:grpSpPr bwMode="auto">
            <a:xfrm>
              <a:off x="1554" y="2408"/>
              <a:ext cx="1556" cy="1409"/>
              <a:chOff x="1554" y="2408"/>
              <a:chExt cx="1556" cy="1409"/>
            </a:xfrm>
          </p:grpSpPr>
          <p:grpSp>
            <p:nvGrpSpPr>
              <p:cNvPr id="16406" name="Group 9">
                <a:extLst>
                  <a:ext uri="{FF2B5EF4-FFF2-40B4-BE49-F238E27FC236}">
                    <a16:creationId xmlns:a16="http://schemas.microsoft.com/office/drawing/2014/main" id="{688FC7BD-D49D-C153-8D1A-A4F451FB5DF9}"/>
                  </a:ext>
                </a:extLst>
              </p:cNvPr>
              <p:cNvGrpSpPr>
                <a:grpSpLocks/>
              </p:cNvGrpSpPr>
              <p:nvPr/>
            </p:nvGrpSpPr>
            <p:grpSpPr bwMode="auto">
              <a:xfrm>
                <a:off x="1554" y="2408"/>
                <a:ext cx="1187" cy="514"/>
                <a:chOff x="1554" y="2205"/>
                <a:chExt cx="1187" cy="514"/>
              </a:xfrm>
            </p:grpSpPr>
            <p:sp>
              <p:nvSpPr>
                <p:cNvPr id="16408" name="AutoShape 10">
                  <a:extLst>
                    <a:ext uri="{FF2B5EF4-FFF2-40B4-BE49-F238E27FC236}">
                      <a16:creationId xmlns:a16="http://schemas.microsoft.com/office/drawing/2014/main" id="{DD9C0E57-1191-E24C-4ACA-634C8A3094D7}"/>
                    </a:ext>
                  </a:extLst>
                </p:cNvPr>
                <p:cNvSpPr>
                  <a:spLocks noChangeArrowheads="1"/>
                </p:cNvSpPr>
                <p:nvPr/>
              </p:nvSpPr>
              <p:spPr bwMode="auto">
                <a:xfrm>
                  <a:off x="1554" y="2224"/>
                  <a:ext cx="264" cy="495"/>
                </a:xfrm>
                <a:prstGeom prst="roundRect">
                  <a:avLst>
                    <a:gd name="adj" fmla="val 16667"/>
                  </a:avLst>
                </a:prstGeom>
                <a:noFill/>
                <a:ln w="38100">
                  <a:solidFill>
                    <a:srgbClr val="FF080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endParaRPr lang="de-DE" altLang="en-US" sz="2400">
                    <a:solidFill>
                      <a:srgbClr val="FF0805"/>
                    </a:solidFill>
                    <a:latin typeface="Times" pitchFamily="4" charset="0"/>
                  </a:endParaRPr>
                </a:p>
              </p:txBody>
            </p:sp>
            <p:sp>
              <p:nvSpPr>
                <p:cNvPr id="16409" name="AutoShape 11">
                  <a:extLst>
                    <a:ext uri="{FF2B5EF4-FFF2-40B4-BE49-F238E27FC236}">
                      <a16:creationId xmlns:a16="http://schemas.microsoft.com/office/drawing/2014/main" id="{C347B701-E7C2-8A84-B1EC-87ECDE9D7ED9}"/>
                    </a:ext>
                  </a:extLst>
                </p:cNvPr>
                <p:cNvSpPr>
                  <a:spLocks noChangeArrowheads="1"/>
                </p:cNvSpPr>
                <p:nvPr/>
              </p:nvSpPr>
              <p:spPr bwMode="auto">
                <a:xfrm>
                  <a:off x="2477" y="2205"/>
                  <a:ext cx="264" cy="495"/>
                </a:xfrm>
                <a:prstGeom prst="roundRect">
                  <a:avLst>
                    <a:gd name="adj" fmla="val 16667"/>
                  </a:avLst>
                </a:prstGeom>
                <a:noFill/>
                <a:ln w="38100">
                  <a:solidFill>
                    <a:srgbClr val="FF080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endParaRPr lang="de-DE" altLang="en-US" sz="2400">
                    <a:solidFill>
                      <a:srgbClr val="FF0805"/>
                    </a:solidFill>
                    <a:latin typeface="Times" pitchFamily="4" charset="0"/>
                  </a:endParaRPr>
                </a:p>
              </p:txBody>
            </p:sp>
          </p:grpSp>
          <p:sp>
            <p:nvSpPr>
              <p:cNvPr id="16407" name="Freeform 12">
                <a:extLst>
                  <a:ext uri="{FF2B5EF4-FFF2-40B4-BE49-F238E27FC236}">
                    <a16:creationId xmlns:a16="http://schemas.microsoft.com/office/drawing/2014/main" id="{EC79639F-D0B7-8D5C-E818-C5A1675BD836}"/>
                  </a:ext>
                </a:extLst>
              </p:cNvPr>
              <p:cNvSpPr>
                <a:spLocks/>
              </p:cNvSpPr>
              <p:nvPr/>
            </p:nvSpPr>
            <p:spPr bwMode="auto">
              <a:xfrm flipH="1">
                <a:off x="2727" y="2617"/>
                <a:ext cx="383" cy="1200"/>
              </a:xfrm>
              <a:custGeom>
                <a:avLst/>
                <a:gdLst>
                  <a:gd name="T0" fmla="*/ 64 w 696"/>
                  <a:gd name="T1" fmla="*/ 0 h 1478"/>
                  <a:gd name="T2" fmla="*/ 28 w 696"/>
                  <a:gd name="T3" fmla="*/ 80 h 1478"/>
                  <a:gd name="T4" fmla="*/ 6 w 696"/>
                  <a:gd name="T5" fmla="*/ 259 h 1478"/>
                  <a:gd name="T6" fmla="*/ 1 w 696"/>
                  <a:gd name="T7" fmla="*/ 442 h 1478"/>
                  <a:gd name="T8" fmla="*/ 12 w 696"/>
                  <a:gd name="T9" fmla="*/ 565 h 1478"/>
                  <a:gd name="T10" fmla="*/ 39 w 696"/>
                  <a:gd name="T11" fmla="*/ 642 h 1478"/>
                  <a:gd name="T12" fmla="*/ 0 60000 65536"/>
                  <a:gd name="T13" fmla="*/ 0 60000 65536"/>
                  <a:gd name="T14" fmla="*/ 0 60000 65536"/>
                  <a:gd name="T15" fmla="*/ 0 60000 65536"/>
                  <a:gd name="T16" fmla="*/ 0 60000 65536"/>
                  <a:gd name="T17" fmla="*/ 0 60000 65536"/>
                  <a:gd name="T18" fmla="*/ 0 w 696"/>
                  <a:gd name="T19" fmla="*/ 0 h 1478"/>
                  <a:gd name="T20" fmla="*/ 696 w 696"/>
                  <a:gd name="T21" fmla="*/ 1478 h 1478"/>
                </a:gdLst>
                <a:ahLst/>
                <a:cxnLst>
                  <a:cxn ang="T12">
                    <a:pos x="T0" y="T1"/>
                  </a:cxn>
                  <a:cxn ang="T13">
                    <a:pos x="T2" y="T3"/>
                  </a:cxn>
                  <a:cxn ang="T14">
                    <a:pos x="T4" y="T5"/>
                  </a:cxn>
                  <a:cxn ang="T15">
                    <a:pos x="T6" y="T7"/>
                  </a:cxn>
                  <a:cxn ang="T16">
                    <a:pos x="T8" y="T9"/>
                  </a:cxn>
                  <a:cxn ang="T17">
                    <a:pos x="T10" y="T11"/>
                  </a:cxn>
                </a:cxnLst>
                <a:rect l="T18" t="T19" r="T20" b="T21"/>
                <a:pathLst>
                  <a:path w="696" h="1478">
                    <a:moveTo>
                      <a:pt x="696" y="0"/>
                    </a:moveTo>
                    <a:cubicBezTo>
                      <a:pt x="548" y="42"/>
                      <a:pt x="401" y="84"/>
                      <a:pt x="296" y="183"/>
                    </a:cubicBezTo>
                    <a:cubicBezTo>
                      <a:pt x="191" y="282"/>
                      <a:pt x="112" y="457"/>
                      <a:pt x="65" y="596"/>
                    </a:cubicBezTo>
                    <a:cubicBezTo>
                      <a:pt x="18" y="735"/>
                      <a:pt x="0" y="900"/>
                      <a:pt x="11" y="1017"/>
                    </a:cubicBezTo>
                    <a:cubicBezTo>
                      <a:pt x="22" y="1134"/>
                      <a:pt x="64" y="1224"/>
                      <a:pt x="133" y="1301"/>
                    </a:cubicBezTo>
                    <a:cubicBezTo>
                      <a:pt x="202" y="1378"/>
                      <a:pt x="313" y="1428"/>
                      <a:pt x="424" y="1478"/>
                    </a:cubicBezTo>
                  </a:path>
                </a:pathLst>
              </a:custGeom>
              <a:noFill/>
              <a:ln w="38100">
                <a:solidFill>
                  <a:srgbClr val="FF0805"/>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00461" name="Text Box 13">
              <a:extLst>
                <a:ext uri="{FF2B5EF4-FFF2-40B4-BE49-F238E27FC236}">
                  <a16:creationId xmlns:a16="http://schemas.microsoft.com/office/drawing/2014/main" id="{9B87E713-B9BD-A3ED-2BDE-499A834A4B5C}"/>
                </a:ext>
              </a:extLst>
            </p:cNvPr>
            <p:cNvSpPr txBox="1">
              <a:spLocks noChangeArrowheads="1"/>
            </p:cNvSpPr>
            <p:nvPr/>
          </p:nvSpPr>
          <p:spPr bwMode="auto">
            <a:xfrm>
              <a:off x="2153" y="3673"/>
              <a:ext cx="627"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charset="0"/>
                  <a:ea typeface="+mn-ea"/>
                </a:rPr>
                <a:t>cluster</a:t>
              </a:r>
            </a:p>
          </p:txBody>
        </p:sp>
      </p:grpSp>
      <p:grpSp>
        <p:nvGrpSpPr>
          <p:cNvPr id="6" name="Group 14">
            <a:extLst>
              <a:ext uri="{FF2B5EF4-FFF2-40B4-BE49-F238E27FC236}">
                <a16:creationId xmlns:a16="http://schemas.microsoft.com/office/drawing/2014/main" id="{AD7391E9-380C-54CB-C3B4-6F44879F8C8C}"/>
              </a:ext>
            </a:extLst>
          </p:cNvPr>
          <p:cNvGrpSpPr>
            <a:grpSpLocks/>
          </p:cNvGrpSpPr>
          <p:nvPr/>
        </p:nvGrpSpPr>
        <p:grpSpPr bwMode="auto">
          <a:xfrm>
            <a:off x="1403350" y="3308350"/>
            <a:ext cx="2870200" cy="2789238"/>
            <a:chOff x="884" y="1599"/>
            <a:chExt cx="1808" cy="1757"/>
          </a:xfrm>
        </p:grpSpPr>
        <p:grpSp>
          <p:nvGrpSpPr>
            <p:cNvPr id="16398" name="Group 15">
              <a:extLst>
                <a:ext uri="{FF2B5EF4-FFF2-40B4-BE49-F238E27FC236}">
                  <a16:creationId xmlns:a16="http://schemas.microsoft.com/office/drawing/2014/main" id="{6ED93FB9-DA80-9A62-6E82-CAF31F29631B}"/>
                </a:ext>
              </a:extLst>
            </p:cNvPr>
            <p:cNvGrpSpPr>
              <a:grpSpLocks/>
            </p:cNvGrpSpPr>
            <p:nvPr/>
          </p:nvGrpSpPr>
          <p:grpSpPr bwMode="auto">
            <a:xfrm>
              <a:off x="884" y="1599"/>
              <a:ext cx="1808" cy="1601"/>
              <a:chOff x="884" y="1599"/>
              <a:chExt cx="1808" cy="1601"/>
            </a:xfrm>
          </p:grpSpPr>
          <p:grpSp>
            <p:nvGrpSpPr>
              <p:cNvPr id="16400" name="Group 16">
                <a:extLst>
                  <a:ext uri="{FF2B5EF4-FFF2-40B4-BE49-F238E27FC236}">
                    <a16:creationId xmlns:a16="http://schemas.microsoft.com/office/drawing/2014/main" id="{9B8D3FBD-F8D0-FF83-8B8C-14D6B4A2EFEC}"/>
                  </a:ext>
                </a:extLst>
              </p:cNvPr>
              <p:cNvGrpSpPr>
                <a:grpSpLocks/>
              </p:cNvGrpSpPr>
              <p:nvPr/>
            </p:nvGrpSpPr>
            <p:grpSpPr bwMode="auto">
              <a:xfrm>
                <a:off x="1593" y="1599"/>
                <a:ext cx="1099" cy="571"/>
                <a:chOff x="1593" y="1599"/>
                <a:chExt cx="1099" cy="571"/>
              </a:xfrm>
            </p:grpSpPr>
            <p:sp>
              <p:nvSpPr>
                <p:cNvPr id="16402" name="AutoShape 17">
                  <a:extLst>
                    <a:ext uri="{FF2B5EF4-FFF2-40B4-BE49-F238E27FC236}">
                      <a16:creationId xmlns:a16="http://schemas.microsoft.com/office/drawing/2014/main" id="{D057C9F3-E4B2-6052-FE06-B427326DF085}"/>
                    </a:ext>
                  </a:extLst>
                </p:cNvPr>
                <p:cNvSpPr>
                  <a:spLocks noChangeArrowheads="1"/>
                </p:cNvSpPr>
                <p:nvPr/>
              </p:nvSpPr>
              <p:spPr bwMode="auto">
                <a:xfrm>
                  <a:off x="1593" y="1599"/>
                  <a:ext cx="223" cy="550"/>
                </a:xfrm>
                <a:prstGeom prst="roundRect">
                  <a:avLst>
                    <a:gd name="adj" fmla="val 16667"/>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endParaRPr lang="de-DE" altLang="en-US" sz="2400">
                    <a:solidFill>
                      <a:srgbClr val="FF0805"/>
                    </a:solidFill>
                    <a:latin typeface="Times" pitchFamily="4" charset="0"/>
                  </a:endParaRPr>
                </a:p>
              </p:txBody>
            </p:sp>
            <p:sp>
              <p:nvSpPr>
                <p:cNvPr id="16403" name="AutoShape 18">
                  <a:extLst>
                    <a:ext uri="{FF2B5EF4-FFF2-40B4-BE49-F238E27FC236}">
                      <a16:creationId xmlns:a16="http://schemas.microsoft.com/office/drawing/2014/main" id="{178750B1-7519-931C-9BD4-BB85C1AE3892}"/>
                    </a:ext>
                  </a:extLst>
                </p:cNvPr>
                <p:cNvSpPr>
                  <a:spLocks noChangeArrowheads="1"/>
                </p:cNvSpPr>
                <p:nvPr/>
              </p:nvSpPr>
              <p:spPr bwMode="auto">
                <a:xfrm>
                  <a:off x="2496" y="1620"/>
                  <a:ext cx="196" cy="550"/>
                </a:xfrm>
                <a:prstGeom prst="roundRect">
                  <a:avLst>
                    <a:gd name="adj" fmla="val 16667"/>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endParaRPr lang="de-DE" altLang="en-US" sz="2400">
                    <a:solidFill>
                      <a:srgbClr val="FF0805"/>
                    </a:solidFill>
                    <a:latin typeface="Times" pitchFamily="4" charset="0"/>
                  </a:endParaRPr>
                </a:p>
              </p:txBody>
            </p:sp>
          </p:grpSp>
          <p:sp>
            <p:nvSpPr>
              <p:cNvPr id="16401" name="Freeform 19">
                <a:extLst>
                  <a:ext uri="{FF2B5EF4-FFF2-40B4-BE49-F238E27FC236}">
                    <a16:creationId xmlns:a16="http://schemas.microsoft.com/office/drawing/2014/main" id="{BFA184E1-39F7-3F44-EAF6-3B48E61A206A}"/>
                  </a:ext>
                </a:extLst>
              </p:cNvPr>
              <p:cNvSpPr>
                <a:spLocks/>
              </p:cNvSpPr>
              <p:nvPr/>
            </p:nvSpPr>
            <p:spPr bwMode="auto">
              <a:xfrm>
                <a:off x="884" y="1722"/>
                <a:ext cx="696" cy="1478"/>
              </a:xfrm>
              <a:custGeom>
                <a:avLst/>
                <a:gdLst>
                  <a:gd name="T0" fmla="*/ 696 w 696"/>
                  <a:gd name="T1" fmla="*/ 0 h 1478"/>
                  <a:gd name="T2" fmla="*/ 296 w 696"/>
                  <a:gd name="T3" fmla="*/ 183 h 1478"/>
                  <a:gd name="T4" fmla="*/ 65 w 696"/>
                  <a:gd name="T5" fmla="*/ 596 h 1478"/>
                  <a:gd name="T6" fmla="*/ 11 w 696"/>
                  <a:gd name="T7" fmla="*/ 1017 h 1478"/>
                  <a:gd name="T8" fmla="*/ 133 w 696"/>
                  <a:gd name="T9" fmla="*/ 1301 h 1478"/>
                  <a:gd name="T10" fmla="*/ 424 w 696"/>
                  <a:gd name="T11" fmla="*/ 1478 h 1478"/>
                  <a:gd name="T12" fmla="*/ 0 60000 65536"/>
                  <a:gd name="T13" fmla="*/ 0 60000 65536"/>
                  <a:gd name="T14" fmla="*/ 0 60000 65536"/>
                  <a:gd name="T15" fmla="*/ 0 60000 65536"/>
                  <a:gd name="T16" fmla="*/ 0 60000 65536"/>
                  <a:gd name="T17" fmla="*/ 0 60000 65536"/>
                  <a:gd name="T18" fmla="*/ 0 w 696"/>
                  <a:gd name="T19" fmla="*/ 0 h 1478"/>
                  <a:gd name="T20" fmla="*/ 696 w 696"/>
                  <a:gd name="T21" fmla="*/ 1478 h 1478"/>
                </a:gdLst>
                <a:ahLst/>
                <a:cxnLst>
                  <a:cxn ang="T12">
                    <a:pos x="T0" y="T1"/>
                  </a:cxn>
                  <a:cxn ang="T13">
                    <a:pos x="T2" y="T3"/>
                  </a:cxn>
                  <a:cxn ang="T14">
                    <a:pos x="T4" y="T5"/>
                  </a:cxn>
                  <a:cxn ang="T15">
                    <a:pos x="T6" y="T7"/>
                  </a:cxn>
                  <a:cxn ang="T16">
                    <a:pos x="T8" y="T9"/>
                  </a:cxn>
                  <a:cxn ang="T17">
                    <a:pos x="T10" y="T11"/>
                  </a:cxn>
                </a:cxnLst>
                <a:rect l="T18" t="T19" r="T20" b="T21"/>
                <a:pathLst>
                  <a:path w="696" h="1478">
                    <a:moveTo>
                      <a:pt x="696" y="0"/>
                    </a:moveTo>
                    <a:cubicBezTo>
                      <a:pt x="548" y="42"/>
                      <a:pt x="401" y="84"/>
                      <a:pt x="296" y="183"/>
                    </a:cubicBezTo>
                    <a:cubicBezTo>
                      <a:pt x="191" y="282"/>
                      <a:pt x="112" y="457"/>
                      <a:pt x="65" y="596"/>
                    </a:cubicBezTo>
                    <a:cubicBezTo>
                      <a:pt x="18" y="735"/>
                      <a:pt x="0" y="900"/>
                      <a:pt x="11" y="1017"/>
                    </a:cubicBezTo>
                    <a:cubicBezTo>
                      <a:pt x="22" y="1134"/>
                      <a:pt x="64" y="1224"/>
                      <a:pt x="133" y="1301"/>
                    </a:cubicBezTo>
                    <a:cubicBezTo>
                      <a:pt x="202" y="1378"/>
                      <a:pt x="313" y="1428"/>
                      <a:pt x="424" y="1478"/>
                    </a:cubicBezTo>
                  </a:path>
                </a:pathLst>
              </a:custGeom>
              <a:noFill/>
              <a:ln w="381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00468" name="Text Box 20">
              <a:extLst>
                <a:ext uri="{FF2B5EF4-FFF2-40B4-BE49-F238E27FC236}">
                  <a16:creationId xmlns:a16="http://schemas.microsoft.com/office/drawing/2014/main" id="{C6CE4A49-703A-EEC1-3EF6-AD058248BBE0}"/>
                </a:ext>
              </a:extLst>
            </p:cNvPr>
            <p:cNvSpPr txBox="1">
              <a:spLocks noChangeArrowheads="1"/>
            </p:cNvSpPr>
            <p:nvPr/>
          </p:nvSpPr>
          <p:spPr bwMode="auto">
            <a:xfrm>
              <a:off x="1334" y="3068"/>
              <a:ext cx="914"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charset="0"/>
                  <a:ea typeface="+mn-ea"/>
                </a:rPr>
                <a:t>neapolitan</a:t>
              </a:r>
            </a:p>
          </p:txBody>
        </p:sp>
      </p:grpSp>
      <p:grpSp>
        <p:nvGrpSpPr>
          <p:cNvPr id="9" name="Group 21">
            <a:extLst>
              <a:ext uri="{FF2B5EF4-FFF2-40B4-BE49-F238E27FC236}">
                <a16:creationId xmlns:a16="http://schemas.microsoft.com/office/drawing/2014/main" id="{A547C7A4-61EC-814A-B3A9-B9657B521A09}"/>
              </a:ext>
            </a:extLst>
          </p:cNvPr>
          <p:cNvGrpSpPr>
            <a:grpSpLocks/>
          </p:cNvGrpSpPr>
          <p:nvPr/>
        </p:nvGrpSpPr>
        <p:grpSpPr bwMode="auto">
          <a:xfrm>
            <a:off x="5403852" y="1712913"/>
            <a:ext cx="4498976" cy="5145087"/>
            <a:chOff x="3372" y="1068"/>
            <a:chExt cx="2834" cy="3241"/>
          </a:xfrm>
        </p:grpSpPr>
        <p:pic>
          <p:nvPicPr>
            <p:cNvPr id="1000470" name="Picture 22" descr="male_female_harmonies.tiff                                     001E6A88Macintosh HD                   B746CC0A:">
              <a:extLst>
                <a:ext uri="{FF2B5EF4-FFF2-40B4-BE49-F238E27FC236}">
                  <a16:creationId xmlns:a16="http://schemas.microsoft.com/office/drawing/2014/main" id="{8F02C5E9-0857-D3E5-E410-D3B2045CDE95}"/>
                </a:ext>
              </a:extLst>
            </p:cNvPr>
            <p:cNvPicPr>
              <a:picLocks noChangeAspect="1" noChangeArrowheads="1"/>
            </p:cNvPicPr>
            <p:nvPr/>
          </p:nvPicPr>
          <p:blipFill>
            <a:blip r:embed="rId3"/>
            <a:srcRect/>
            <a:stretch>
              <a:fillRect/>
            </a:stretch>
          </p:blipFill>
          <p:spPr bwMode="auto">
            <a:xfrm>
              <a:off x="3372" y="1068"/>
              <a:ext cx="2746" cy="1792"/>
            </a:xfrm>
            <a:prstGeom prst="rect">
              <a:avLst/>
            </a:prstGeom>
            <a:noFill/>
            <a:effectLst>
              <a:outerShdw blurRad="63500" dist="107763" dir="2700000" algn="ctr" rotWithShape="0">
                <a:srgbClr val="000000">
                  <a:alpha val="74998"/>
                </a:srgbClr>
              </a:outerShdw>
            </a:effectLst>
          </p:spPr>
        </p:pic>
        <p:sp>
          <p:nvSpPr>
            <p:cNvPr id="1000471" name="Rectangle 23">
              <a:extLst>
                <a:ext uri="{FF2B5EF4-FFF2-40B4-BE49-F238E27FC236}">
                  <a16:creationId xmlns:a16="http://schemas.microsoft.com/office/drawing/2014/main" id="{0AD15625-8265-77DE-24EB-1DD909115E3D}"/>
                </a:ext>
              </a:extLst>
            </p:cNvPr>
            <p:cNvSpPr>
              <a:spLocks noChangeArrowheads="1"/>
            </p:cNvSpPr>
            <p:nvPr/>
          </p:nvSpPr>
          <p:spPr bwMode="auto">
            <a:xfrm>
              <a:off x="3372" y="2860"/>
              <a:ext cx="2746" cy="1029"/>
            </a:xfrm>
            <a:prstGeom prst="rect">
              <a:avLst/>
            </a:prstGeom>
            <a:solidFill>
              <a:srgbClr val="FFFFFF"/>
            </a:soli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grpSp>
          <p:nvGrpSpPr>
            <p:cNvPr id="16392" name="Group 24">
              <a:extLst>
                <a:ext uri="{FF2B5EF4-FFF2-40B4-BE49-F238E27FC236}">
                  <a16:creationId xmlns:a16="http://schemas.microsoft.com/office/drawing/2014/main" id="{530634A7-8798-28A5-746B-82D97AFC0A39}"/>
                </a:ext>
              </a:extLst>
            </p:cNvPr>
            <p:cNvGrpSpPr>
              <a:grpSpLocks/>
            </p:cNvGrpSpPr>
            <p:nvPr/>
          </p:nvGrpSpPr>
          <p:grpSpPr bwMode="auto">
            <a:xfrm>
              <a:off x="5079" y="2937"/>
              <a:ext cx="852" cy="808"/>
              <a:chOff x="4957" y="3170"/>
              <a:chExt cx="852" cy="808"/>
            </a:xfrm>
          </p:grpSpPr>
          <p:sp>
            <p:nvSpPr>
              <p:cNvPr id="16396" name="Freeform 25">
                <a:extLst>
                  <a:ext uri="{FF2B5EF4-FFF2-40B4-BE49-F238E27FC236}">
                    <a16:creationId xmlns:a16="http://schemas.microsoft.com/office/drawing/2014/main" id="{781F7A65-8DB5-887C-B418-17CB6F7384DD}"/>
                  </a:ext>
                </a:extLst>
              </p:cNvPr>
              <p:cNvSpPr>
                <a:spLocks/>
              </p:cNvSpPr>
              <p:nvPr/>
            </p:nvSpPr>
            <p:spPr bwMode="auto">
              <a:xfrm>
                <a:off x="5426" y="3170"/>
                <a:ext cx="383" cy="385"/>
              </a:xfrm>
              <a:custGeom>
                <a:avLst/>
                <a:gdLst>
                  <a:gd name="T0" fmla="*/ 328 w 383"/>
                  <a:gd name="T1" fmla="*/ 0 h 385"/>
                  <a:gd name="T2" fmla="*/ 277 w 383"/>
                  <a:gd name="T3" fmla="*/ 6 h 385"/>
                  <a:gd name="T4" fmla="*/ 227 w 383"/>
                  <a:gd name="T5" fmla="*/ 20 h 385"/>
                  <a:gd name="T6" fmla="*/ 180 w 383"/>
                  <a:gd name="T7" fmla="*/ 38 h 385"/>
                  <a:gd name="T8" fmla="*/ 136 w 383"/>
                  <a:gd name="T9" fmla="*/ 58 h 385"/>
                  <a:gd name="T10" fmla="*/ 101 w 383"/>
                  <a:gd name="T11" fmla="*/ 77 h 385"/>
                  <a:gd name="T12" fmla="*/ 74 w 383"/>
                  <a:gd name="T13" fmla="*/ 92 h 385"/>
                  <a:gd name="T14" fmla="*/ 60 w 383"/>
                  <a:gd name="T15" fmla="*/ 101 h 385"/>
                  <a:gd name="T16" fmla="*/ 280 w 383"/>
                  <a:gd name="T17" fmla="*/ 81 h 385"/>
                  <a:gd name="T18" fmla="*/ 239 w 383"/>
                  <a:gd name="T19" fmla="*/ 120 h 385"/>
                  <a:gd name="T20" fmla="*/ 205 w 383"/>
                  <a:gd name="T21" fmla="*/ 151 h 385"/>
                  <a:gd name="T22" fmla="*/ 177 w 383"/>
                  <a:gd name="T23" fmla="*/ 176 h 385"/>
                  <a:gd name="T24" fmla="*/ 150 w 383"/>
                  <a:gd name="T25" fmla="*/ 197 h 385"/>
                  <a:gd name="T26" fmla="*/ 122 w 383"/>
                  <a:gd name="T27" fmla="*/ 217 h 385"/>
                  <a:gd name="T28" fmla="*/ 90 w 383"/>
                  <a:gd name="T29" fmla="*/ 236 h 385"/>
                  <a:gd name="T30" fmla="*/ 50 w 383"/>
                  <a:gd name="T31" fmla="*/ 259 h 385"/>
                  <a:gd name="T32" fmla="*/ 0 w 383"/>
                  <a:gd name="T33" fmla="*/ 285 h 385"/>
                  <a:gd name="T34" fmla="*/ 11 w 383"/>
                  <a:gd name="T35" fmla="*/ 309 h 385"/>
                  <a:gd name="T36" fmla="*/ 28 w 383"/>
                  <a:gd name="T37" fmla="*/ 330 h 385"/>
                  <a:gd name="T38" fmla="*/ 42 w 383"/>
                  <a:gd name="T39" fmla="*/ 354 h 385"/>
                  <a:gd name="T40" fmla="*/ 47 w 383"/>
                  <a:gd name="T41" fmla="*/ 385 h 385"/>
                  <a:gd name="T42" fmla="*/ 90 w 383"/>
                  <a:gd name="T43" fmla="*/ 349 h 385"/>
                  <a:gd name="T44" fmla="*/ 124 w 383"/>
                  <a:gd name="T45" fmla="*/ 317 h 385"/>
                  <a:gd name="T46" fmla="*/ 151 w 383"/>
                  <a:gd name="T47" fmla="*/ 286 h 385"/>
                  <a:gd name="T48" fmla="*/ 174 w 383"/>
                  <a:gd name="T49" fmla="*/ 255 h 385"/>
                  <a:gd name="T50" fmla="*/ 195 w 383"/>
                  <a:gd name="T51" fmla="*/ 221 h 385"/>
                  <a:gd name="T52" fmla="*/ 219 w 383"/>
                  <a:gd name="T53" fmla="*/ 183 h 385"/>
                  <a:gd name="T54" fmla="*/ 246 w 383"/>
                  <a:gd name="T55" fmla="*/ 139 h 385"/>
                  <a:gd name="T56" fmla="*/ 282 w 383"/>
                  <a:gd name="T57" fmla="*/ 87 h 385"/>
                  <a:gd name="T58" fmla="*/ 291 w 383"/>
                  <a:gd name="T59" fmla="*/ 323 h 385"/>
                  <a:gd name="T60" fmla="*/ 303 w 383"/>
                  <a:gd name="T61" fmla="*/ 297 h 385"/>
                  <a:gd name="T62" fmla="*/ 324 w 383"/>
                  <a:gd name="T63" fmla="*/ 252 h 385"/>
                  <a:gd name="T64" fmla="*/ 346 w 383"/>
                  <a:gd name="T65" fmla="*/ 196 h 385"/>
                  <a:gd name="T66" fmla="*/ 367 w 383"/>
                  <a:gd name="T67" fmla="*/ 137 h 385"/>
                  <a:gd name="T68" fmla="*/ 381 w 383"/>
                  <a:gd name="T69" fmla="*/ 80 h 385"/>
                  <a:gd name="T70" fmla="*/ 382 w 383"/>
                  <a:gd name="T71" fmla="*/ 33 h 385"/>
                  <a:gd name="T72" fmla="*/ 367 w 383"/>
                  <a:gd name="T73" fmla="*/ 5 h 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3"/>
                  <a:gd name="T112" fmla="*/ 0 h 385"/>
                  <a:gd name="T113" fmla="*/ 383 w 383"/>
                  <a:gd name="T114" fmla="*/ 385 h 3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3" h="385">
                    <a:moveTo>
                      <a:pt x="352" y="1"/>
                    </a:moveTo>
                    <a:lnTo>
                      <a:pt x="328" y="0"/>
                    </a:lnTo>
                    <a:lnTo>
                      <a:pt x="303" y="2"/>
                    </a:lnTo>
                    <a:lnTo>
                      <a:pt x="277" y="6"/>
                    </a:lnTo>
                    <a:lnTo>
                      <a:pt x="253" y="12"/>
                    </a:lnTo>
                    <a:lnTo>
                      <a:pt x="227" y="20"/>
                    </a:lnTo>
                    <a:lnTo>
                      <a:pt x="203" y="28"/>
                    </a:lnTo>
                    <a:lnTo>
                      <a:pt x="180" y="38"/>
                    </a:lnTo>
                    <a:lnTo>
                      <a:pt x="158" y="48"/>
                    </a:lnTo>
                    <a:lnTo>
                      <a:pt x="136" y="58"/>
                    </a:lnTo>
                    <a:lnTo>
                      <a:pt x="117" y="67"/>
                    </a:lnTo>
                    <a:lnTo>
                      <a:pt x="101" y="77"/>
                    </a:lnTo>
                    <a:lnTo>
                      <a:pt x="86" y="85"/>
                    </a:lnTo>
                    <a:lnTo>
                      <a:pt x="74" y="92"/>
                    </a:lnTo>
                    <a:lnTo>
                      <a:pt x="66" y="97"/>
                    </a:lnTo>
                    <a:lnTo>
                      <a:pt x="60" y="101"/>
                    </a:lnTo>
                    <a:lnTo>
                      <a:pt x="58" y="102"/>
                    </a:lnTo>
                    <a:lnTo>
                      <a:pt x="280" y="81"/>
                    </a:lnTo>
                    <a:lnTo>
                      <a:pt x="258" y="101"/>
                    </a:lnTo>
                    <a:lnTo>
                      <a:pt x="239" y="120"/>
                    </a:lnTo>
                    <a:lnTo>
                      <a:pt x="221" y="136"/>
                    </a:lnTo>
                    <a:lnTo>
                      <a:pt x="205" y="151"/>
                    </a:lnTo>
                    <a:lnTo>
                      <a:pt x="191" y="164"/>
                    </a:lnTo>
                    <a:lnTo>
                      <a:pt x="177" y="176"/>
                    </a:lnTo>
                    <a:lnTo>
                      <a:pt x="163" y="187"/>
                    </a:lnTo>
                    <a:lnTo>
                      <a:pt x="150" y="197"/>
                    </a:lnTo>
                    <a:lnTo>
                      <a:pt x="136" y="207"/>
                    </a:lnTo>
                    <a:lnTo>
                      <a:pt x="122" y="217"/>
                    </a:lnTo>
                    <a:lnTo>
                      <a:pt x="106" y="226"/>
                    </a:lnTo>
                    <a:lnTo>
                      <a:pt x="90" y="236"/>
                    </a:lnTo>
                    <a:lnTo>
                      <a:pt x="71" y="247"/>
                    </a:lnTo>
                    <a:lnTo>
                      <a:pt x="50" y="259"/>
                    </a:lnTo>
                    <a:lnTo>
                      <a:pt x="26" y="271"/>
                    </a:lnTo>
                    <a:lnTo>
                      <a:pt x="0" y="285"/>
                    </a:lnTo>
                    <a:lnTo>
                      <a:pt x="5" y="298"/>
                    </a:lnTo>
                    <a:lnTo>
                      <a:pt x="11" y="309"/>
                    </a:lnTo>
                    <a:lnTo>
                      <a:pt x="19" y="320"/>
                    </a:lnTo>
                    <a:lnTo>
                      <a:pt x="28" y="330"/>
                    </a:lnTo>
                    <a:lnTo>
                      <a:pt x="35" y="342"/>
                    </a:lnTo>
                    <a:lnTo>
                      <a:pt x="42" y="354"/>
                    </a:lnTo>
                    <a:lnTo>
                      <a:pt x="46" y="368"/>
                    </a:lnTo>
                    <a:lnTo>
                      <a:pt x="47" y="385"/>
                    </a:lnTo>
                    <a:lnTo>
                      <a:pt x="70" y="366"/>
                    </a:lnTo>
                    <a:lnTo>
                      <a:pt x="90" y="349"/>
                    </a:lnTo>
                    <a:lnTo>
                      <a:pt x="108" y="333"/>
                    </a:lnTo>
                    <a:lnTo>
                      <a:pt x="124" y="317"/>
                    </a:lnTo>
                    <a:lnTo>
                      <a:pt x="138" y="302"/>
                    </a:lnTo>
                    <a:lnTo>
                      <a:pt x="151" y="286"/>
                    </a:lnTo>
                    <a:lnTo>
                      <a:pt x="163" y="271"/>
                    </a:lnTo>
                    <a:lnTo>
                      <a:pt x="174" y="255"/>
                    </a:lnTo>
                    <a:lnTo>
                      <a:pt x="184" y="239"/>
                    </a:lnTo>
                    <a:lnTo>
                      <a:pt x="195" y="221"/>
                    </a:lnTo>
                    <a:lnTo>
                      <a:pt x="207" y="203"/>
                    </a:lnTo>
                    <a:lnTo>
                      <a:pt x="219" y="183"/>
                    </a:lnTo>
                    <a:lnTo>
                      <a:pt x="232" y="162"/>
                    </a:lnTo>
                    <a:lnTo>
                      <a:pt x="246" y="139"/>
                    </a:lnTo>
                    <a:lnTo>
                      <a:pt x="263" y="114"/>
                    </a:lnTo>
                    <a:lnTo>
                      <a:pt x="282" y="87"/>
                    </a:lnTo>
                    <a:lnTo>
                      <a:pt x="289" y="327"/>
                    </a:lnTo>
                    <a:lnTo>
                      <a:pt x="291" y="323"/>
                    </a:lnTo>
                    <a:lnTo>
                      <a:pt x="296" y="313"/>
                    </a:lnTo>
                    <a:lnTo>
                      <a:pt x="303" y="297"/>
                    </a:lnTo>
                    <a:lnTo>
                      <a:pt x="313" y="277"/>
                    </a:lnTo>
                    <a:lnTo>
                      <a:pt x="324" y="252"/>
                    </a:lnTo>
                    <a:lnTo>
                      <a:pt x="334" y="225"/>
                    </a:lnTo>
                    <a:lnTo>
                      <a:pt x="346" y="196"/>
                    </a:lnTo>
                    <a:lnTo>
                      <a:pt x="357" y="167"/>
                    </a:lnTo>
                    <a:lnTo>
                      <a:pt x="367" y="137"/>
                    </a:lnTo>
                    <a:lnTo>
                      <a:pt x="375" y="107"/>
                    </a:lnTo>
                    <a:lnTo>
                      <a:pt x="381" y="80"/>
                    </a:lnTo>
                    <a:lnTo>
                      <a:pt x="383" y="55"/>
                    </a:lnTo>
                    <a:lnTo>
                      <a:pt x="382" y="33"/>
                    </a:lnTo>
                    <a:lnTo>
                      <a:pt x="377" y="17"/>
                    </a:lnTo>
                    <a:lnTo>
                      <a:pt x="367" y="5"/>
                    </a:lnTo>
                    <a:lnTo>
                      <a:pt x="35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 name="Freeform 26">
                <a:extLst>
                  <a:ext uri="{FF2B5EF4-FFF2-40B4-BE49-F238E27FC236}">
                    <a16:creationId xmlns:a16="http://schemas.microsoft.com/office/drawing/2014/main" id="{F8ECC730-05A4-B66E-C048-DDC33B152091}"/>
                  </a:ext>
                </a:extLst>
              </p:cNvPr>
              <p:cNvSpPr>
                <a:spLocks/>
              </p:cNvSpPr>
              <p:nvPr/>
            </p:nvSpPr>
            <p:spPr bwMode="auto">
              <a:xfrm>
                <a:off x="4957" y="3353"/>
                <a:ext cx="624" cy="625"/>
              </a:xfrm>
              <a:custGeom>
                <a:avLst/>
                <a:gdLst>
                  <a:gd name="T0" fmla="*/ 77 w 624"/>
                  <a:gd name="T1" fmla="*/ 176 h 625"/>
                  <a:gd name="T2" fmla="*/ 93 w 624"/>
                  <a:gd name="T3" fmla="*/ 150 h 625"/>
                  <a:gd name="T4" fmla="*/ 73 w 624"/>
                  <a:gd name="T5" fmla="*/ 172 h 625"/>
                  <a:gd name="T6" fmla="*/ 47 w 624"/>
                  <a:gd name="T7" fmla="*/ 216 h 625"/>
                  <a:gd name="T8" fmla="*/ 19 w 624"/>
                  <a:gd name="T9" fmla="*/ 310 h 625"/>
                  <a:gd name="T10" fmla="*/ 27 w 624"/>
                  <a:gd name="T11" fmla="*/ 420 h 625"/>
                  <a:gd name="T12" fmla="*/ 75 w 624"/>
                  <a:gd name="T13" fmla="*/ 516 h 625"/>
                  <a:gd name="T14" fmla="*/ 159 w 624"/>
                  <a:gd name="T15" fmla="*/ 589 h 625"/>
                  <a:gd name="T16" fmla="*/ 212 w 624"/>
                  <a:gd name="T17" fmla="*/ 611 h 625"/>
                  <a:gd name="T18" fmla="*/ 267 w 624"/>
                  <a:gd name="T19" fmla="*/ 622 h 625"/>
                  <a:gd name="T20" fmla="*/ 334 w 624"/>
                  <a:gd name="T21" fmla="*/ 624 h 625"/>
                  <a:gd name="T22" fmla="*/ 404 w 624"/>
                  <a:gd name="T23" fmla="*/ 611 h 625"/>
                  <a:gd name="T24" fmla="*/ 500 w 624"/>
                  <a:gd name="T25" fmla="*/ 556 h 625"/>
                  <a:gd name="T26" fmla="*/ 579 w 624"/>
                  <a:gd name="T27" fmla="*/ 463 h 625"/>
                  <a:gd name="T28" fmla="*/ 620 w 624"/>
                  <a:gd name="T29" fmla="*/ 349 h 625"/>
                  <a:gd name="T30" fmla="*/ 615 w 624"/>
                  <a:gd name="T31" fmla="*/ 228 h 625"/>
                  <a:gd name="T32" fmla="*/ 585 w 624"/>
                  <a:gd name="T33" fmla="*/ 155 h 625"/>
                  <a:gd name="T34" fmla="*/ 548 w 624"/>
                  <a:gd name="T35" fmla="*/ 106 h 625"/>
                  <a:gd name="T36" fmla="*/ 502 w 624"/>
                  <a:gd name="T37" fmla="*/ 64 h 625"/>
                  <a:gd name="T38" fmla="*/ 448 w 624"/>
                  <a:gd name="T39" fmla="*/ 32 h 625"/>
                  <a:gd name="T40" fmla="*/ 389 w 624"/>
                  <a:gd name="T41" fmla="*/ 11 h 625"/>
                  <a:gd name="T42" fmla="*/ 327 w 624"/>
                  <a:gd name="T43" fmla="*/ 1 h 625"/>
                  <a:gd name="T44" fmla="*/ 264 w 624"/>
                  <a:gd name="T45" fmla="*/ 2 h 625"/>
                  <a:gd name="T46" fmla="*/ 201 w 624"/>
                  <a:gd name="T47" fmla="*/ 15 h 625"/>
                  <a:gd name="T48" fmla="*/ 138 w 624"/>
                  <a:gd name="T49" fmla="*/ 43 h 625"/>
                  <a:gd name="T50" fmla="*/ 82 w 624"/>
                  <a:gd name="T51" fmla="*/ 85 h 625"/>
                  <a:gd name="T52" fmla="*/ 38 w 624"/>
                  <a:gd name="T53" fmla="*/ 137 h 625"/>
                  <a:gd name="T54" fmla="*/ 6 w 624"/>
                  <a:gd name="T55" fmla="*/ 196 h 625"/>
                  <a:gd name="T56" fmla="*/ 20 w 624"/>
                  <a:gd name="T57" fmla="*/ 177 h 625"/>
                  <a:gd name="T58" fmla="*/ 54 w 624"/>
                  <a:gd name="T59" fmla="*/ 135 h 625"/>
                  <a:gd name="T60" fmla="*/ 96 w 624"/>
                  <a:gd name="T61" fmla="*/ 100 h 625"/>
                  <a:gd name="T62" fmla="*/ 146 w 624"/>
                  <a:gd name="T63" fmla="*/ 72 h 625"/>
                  <a:gd name="T64" fmla="*/ 244 w 624"/>
                  <a:gd name="T65" fmla="*/ 49 h 625"/>
                  <a:gd name="T66" fmla="*/ 354 w 624"/>
                  <a:gd name="T67" fmla="*/ 64 h 625"/>
                  <a:gd name="T68" fmla="*/ 451 w 624"/>
                  <a:gd name="T69" fmla="*/ 119 h 625"/>
                  <a:gd name="T70" fmla="*/ 520 w 624"/>
                  <a:gd name="T71" fmla="*/ 209 h 625"/>
                  <a:gd name="T72" fmla="*/ 539 w 624"/>
                  <a:gd name="T73" fmla="*/ 264 h 625"/>
                  <a:gd name="T74" fmla="*/ 545 w 624"/>
                  <a:gd name="T75" fmla="*/ 322 h 625"/>
                  <a:gd name="T76" fmla="*/ 533 w 624"/>
                  <a:gd name="T77" fmla="*/ 395 h 625"/>
                  <a:gd name="T78" fmla="*/ 493 w 624"/>
                  <a:gd name="T79" fmla="*/ 470 h 625"/>
                  <a:gd name="T80" fmla="*/ 422 w 624"/>
                  <a:gd name="T81" fmla="*/ 529 h 625"/>
                  <a:gd name="T82" fmla="*/ 347 w 624"/>
                  <a:gd name="T83" fmla="*/ 557 h 625"/>
                  <a:gd name="T84" fmla="*/ 275 w 624"/>
                  <a:gd name="T85" fmla="*/ 561 h 625"/>
                  <a:gd name="T86" fmla="*/ 216 w 624"/>
                  <a:gd name="T87" fmla="*/ 548 h 625"/>
                  <a:gd name="T88" fmla="*/ 136 w 624"/>
                  <a:gd name="T89" fmla="*/ 501 h 625"/>
                  <a:gd name="T90" fmla="*/ 73 w 624"/>
                  <a:gd name="T91" fmla="*/ 422 h 625"/>
                  <a:gd name="T92" fmla="*/ 46 w 624"/>
                  <a:gd name="T93" fmla="*/ 325 h 625"/>
                  <a:gd name="T94" fmla="*/ 57 w 624"/>
                  <a:gd name="T95" fmla="*/ 223 h 6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4"/>
                  <a:gd name="T145" fmla="*/ 0 h 625"/>
                  <a:gd name="T146" fmla="*/ 624 w 624"/>
                  <a:gd name="T147" fmla="*/ 625 h 6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4" h="625">
                    <a:moveTo>
                      <a:pt x="66" y="197"/>
                    </a:moveTo>
                    <a:lnTo>
                      <a:pt x="70" y="190"/>
                    </a:lnTo>
                    <a:lnTo>
                      <a:pt x="73" y="183"/>
                    </a:lnTo>
                    <a:lnTo>
                      <a:pt x="77" y="176"/>
                    </a:lnTo>
                    <a:lnTo>
                      <a:pt x="81" y="170"/>
                    </a:lnTo>
                    <a:lnTo>
                      <a:pt x="85" y="163"/>
                    </a:lnTo>
                    <a:lnTo>
                      <a:pt x="89" y="156"/>
                    </a:lnTo>
                    <a:lnTo>
                      <a:pt x="93" y="150"/>
                    </a:lnTo>
                    <a:lnTo>
                      <a:pt x="98" y="144"/>
                    </a:lnTo>
                    <a:lnTo>
                      <a:pt x="89" y="153"/>
                    </a:lnTo>
                    <a:lnTo>
                      <a:pt x="81" y="163"/>
                    </a:lnTo>
                    <a:lnTo>
                      <a:pt x="73" y="172"/>
                    </a:lnTo>
                    <a:lnTo>
                      <a:pt x="66" y="183"/>
                    </a:lnTo>
                    <a:lnTo>
                      <a:pt x="60" y="193"/>
                    </a:lnTo>
                    <a:lnTo>
                      <a:pt x="53" y="204"/>
                    </a:lnTo>
                    <a:lnTo>
                      <a:pt x="47" y="216"/>
                    </a:lnTo>
                    <a:lnTo>
                      <a:pt x="42" y="228"/>
                    </a:lnTo>
                    <a:lnTo>
                      <a:pt x="31" y="255"/>
                    </a:lnTo>
                    <a:lnTo>
                      <a:pt x="24" y="282"/>
                    </a:lnTo>
                    <a:lnTo>
                      <a:pt x="19" y="310"/>
                    </a:lnTo>
                    <a:lnTo>
                      <a:pt x="17" y="338"/>
                    </a:lnTo>
                    <a:lnTo>
                      <a:pt x="18" y="366"/>
                    </a:lnTo>
                    <a:lnTo>
                      <a:pt x="22" y="393"/>
                    </a:lnTo>
                    <a:lnTo>
                      <a:pt x="27" y="420"/>
                    </a:lnTo>
                    <a:lnTo>
                      <a:pt x="35" y="445"/>
                    </a:lnTo>
                    <a:lnTo>
                      <a:pt x="46" y="470"/>
                    </a:lnTo>
                    <a:lnTo>
                      <a:pt x="60" y="494"/>
                    </a:lnTo>
                    <a:lnTo>
                      <a:pt x="75" y="516"/>
                    </a:lnTo>
                    <a:lnTo>
                      <a:pt x="92" y="537"/>
                    </a:lnTo>
                    <a:lnTo>
                      <a:pt x="112" y="556"/>
                    </a:lnTo>
                    <a:lnTo>
                      <a:pt x="134" y="573"/>
                    </a:lnTo>
                    <a:lnTo>
                      <a:pt x="159" y="589"/>
                    </a:lnTo>
                    <a:lnTo>
                      <a:pt x="184" y="602"/>
                    </a:lnTo>
                    <a:lnTo>
                      <a:pt x="192" y="604"/>
                    </a:lnTo>
                    <a:lnTo>
                      <a:pt x="201" y="608"/>
                    </a:lnTo>
                    <a:lnTo>
                      <a:pt x="212" y="611"/>
                    </a:lnTo>
                    <a:lnTo>
                      <a:pt x="224" y="614"/>
                    </a:lnTo>
                    <a:lnTo>
                      <a:pt x="237" y="617"/>
                    </a:lnTo>
                    <a:lnTo>
                      <a:pt x="251" y="619"/>
                    </a:lnTo>
                    <a:lnTo>
                      <a:pt x="267" y="622"/>
                    </a:lnTo>
                    <a:lnTo>
                      <a:pt x="283" y="623"/>
                    </a:lnTo>
                    <a:lnTo>
                      <a:pt x="299" y="625"/>
                    </a:lnTo>
                    <a:lnTo>
                      <a:pt x="316" y="625"/>
                    </a:lnTo>
                    <a:lnTo>
                      <a:pt x="334" y="624"/>
                    </a:lnTo>
                    <a:lnTo>
                      <a:pt x="351" y="622"/>
                    </a:lnTo>
                    <a:lnTo>
                      <a:pt x="369" y="620"/>
                    </a:lnTo>
                    <a:lnTo>
                      <a:pt x="387" y="616"/>
                    </a:lnTo>
                    <a:lnTo>
                      <a:pt x="404" y="611"/>
                    </a:lnTo>
                    <a:lnTo>
                      <a:pt x="421" y="604"/>
                    </a:lnTo>
                    <a:lnTo>
                      <a:pt x="449" y="591"/>
                    </a:lnTo>
                    <a:lnTo>
                      <a:pt x="475" y="574"/>
                    </a:lnTo>
                    <a:lnTo>
                      <a:pt x="500" y="556"/>
                    </a:lnTo>
                    <a:lnTo>
                      <a:pt x="523" y="535"/>
                    </a:lnTo>
                    <a:lnTo>
                      <a:pt x="544" y="513"/>
                    </a:lnTo>
                    <a:lnTo>
                      <a:pt x="563" y="489"/>
                    </a:lnTo>
                    <a:lnTo>
                      <a:pt x="579" y="463"/>
                    </a:lnTo>
                    <a:lnTo>
                      <a:pt x="593" y="436"/>
                    </a:lnTo>
                    <a:lnTo>
                      <a:pt x="605" y="408"/>
                    </a:lnTo>
                    <a:lnTo>
                      <a:pt x="614" y="379"/>
                    </a:lnTo>
                    <a:lnTo>
                      <a:pt x="620" y="349"/>
                    </a:lnTo>
                    <a:lnTo>
                      <a:pt x="624" y="319"/>
                    </a:lnTo>
                    <a:lnTo>
                      <a:pt x="624" y="289"/>
                    </a:lnTo>
                    <a:lnTo>
                      <a:pt x="622" y="258"/>
                    </a:lnTo>
                    <a:lnTo>
                      <a:pt x="615" y="228"/>
                    </a:lnTo>
                    <a:lnTo>
                      <a:pt x="606" y="198"/>
                    </a:lnTo>
                    <a:lnTo>
                      <a:pt x="600" y="183"/>
                    </a:lnTo>
                    <a:lnTo>
                      <a:pt x="593" y="169"/>
                    </a:lnTo>
                    <a:lnTo>
                      <a:pt x="585" y="155"/>
                    </a:lnTo>
                    <a:lnTo>
                      <a:pt x="577" y="142"/>
                    </a:lnTo>
                    <a:lnTo>
                      <a:pt x="568" y="129"/>
                    </a:lnTo>
                    <a:lnTo>
                      <a:pt x="559" y="117"/>
                    </a:lnTo>
                    <a:lnTo>
                      <a:pt x="548" y="106"/>
                    </a:lnTo>
                    <a:lnTo>
                      <a:pt x="537" y="94"/>
                    </a:lnTo>
                    <a:lnTo>
                      <a:pt x="526" y="84"/>
                    </a:lnTo>
                    <a:lnTo>
                      <a:pt x="514" y="74"/>
                    </a:lnTo>
                    <a:lnTo>
                      <a:pt x="502" y="64"/>
                    </a:lnTo>
                    <a:lnTo>
                      <a:pt x="489" y="56"/>
                    </a:lnTo>
                    <a:lnTo>
                      <a:pt x="476" y="47"/>
                    </a:lnTo>
                    <a:lnTo>
                      <a:pt x="462" y="40"/>
                    </a:lnTo>
                    <a:lnTo>
                      <a:pt x="448" y="32"/>
                    </a:lnTo>
                    <a:lnTo>
                      <a:pt x="434" y="26"/>
                    </a:lnTo>
                    <a:lnTo>
                      <a:pt x="419" y="21"/>
                    </a:lnTo>
                    <a:lnTo>
                      <a:pt x="404" y="16"/>
                    </a:lnTo>
                    <a:lnTo>
                      <a:pt x="389" y="11"/>
                    </a:lnTo>
                    <a:lnTo>
                      <a:pt x="374" y="8"/>
                    </a:lnTo>
                    <a:lnTo>
                      <a:pt x="358" y="5"/>
                    </a:lnTo>
                    <a:lnTo>
                      <a:pt x="343" y="3"/>
                    </a:lnTo>
                    <a:lnTo>
                      <a:pt x="327" y="1"/>
                    </a:lnTo>
                    <a:lnTo>
                      <a:pt x="311" y="0"/>
                    </a:lnTo>
                    <a:lnTo>
                      <a:pt x="296" y="0"/>
                    </a:lnTo>
                    <a:lnTo>
                      <a:pt x="279" y="1"/>
                    </a:lnTo>
                    <a:lnTo>
                      <a:pt x="264" y="2"/>
                    </a:lnTo>
                    <a:lnTo>
                      <a:pt x="248" y="4"/>
                    </a:lnTo>
                    <a:lnTo>
                      <a:pt x="232" y="7"/>
                    </a:lnTo>
                    <a:lnTo>
                      <a:pt x="217" y="11"/>
                    </a:lnTo>
                    <a:lnTo>
                      <a:pt x="201" y="15"/>
                    </a:lnTo>
                    <a:lnTo>
                      <a:pt x="186" y="20"/>
                    </a:lnTo>
                    <a:lnTo>
                      <a:pt x="169" y="27"/>
                    </a:lnTo>
                    <a:lnTo>
                      <a:pt x="153" y="35"/>
                    </a:lnTo>
                    <a:lnTo>
                      <a:pt x="138" y="43"/>
                    </a:lnTo>
                    <a:lnTo>
                      <a:pt x="123" y="53"/>
                    </a:lnTo>
                    <a:lnTo>
                      <a:pt x="108" y="63"/>
                    </a:lnTo>
                    <a:lnTo>
                      <a:pt x="95" y="74"/>
                    </a:lnTo>
                    <a:lnTo>
                      <a:pt x="82" y="85"/>
                    </a:lnTo>
                    <a:lnTo>
                      <a:pt x="70" y="97"/>
                    </a:lnTo>
                    <a:lnTo>
                      <a:pt x="58" y="110"/>
                    </a:lnTo>
                    <a:lnTo>
                      <a:pt x="48" y="123"/>
                    </a:lnTo>
                    <a:lnTo>
                      <a:pt x="38" y="137"/>
                    </a:lnTo>
                    <a:lnTo>
                      <a:pt x="28" y="151"/>
                    </a:lnTo>
                    <a:lnTo>
                      <a:pt x="20" y="166"/>
                    </a:lnTo>
                    <a:lnTo>
                      <a:pt x="13" y="181"/>
                    </a:lnTo>
                    <a:lnTo>
                      <a:pt x="6" y="196"/>
                    </a:lnTo>
                    <a:lnTo>
                      <a:pt x="0" y="212"/>
                    </a:lnTo>
                    <a:lnTo>
                      <a:pt x="7" y="200"/>
                    </a:lnTo>
                    <a:lnTo>
                      <a:pt x="13" y="188"/>
                    </a:lnTo>
                    <a:lnTo>
                      <a:pt x="20" y="177"/>
                    </a:lnTo>
                    <a:lnTo>
                      <a:pt x="28" y="166"/>
                    </a:lnTo>
                    <a:lnTo>
                      <a:pt x="36" y="155"/>
                    </a:lnTo>
                    <a:lnTo>
                      <a:pt x="45" y="145"/>
                    </a:lnTo>
                    <a:lnTo>
                      <a:pt x="54" y="135"/>
                    </a:lnTo>
                    <a:lnTo>
                      <a:pt x="64" y="125"/>
                    </a:lnTo>
                    <a:lnTo>
                      <a:pt x="74" y="117"/>
                    </a:lnTo>
                    <a:lnTo>
                      <a:pt x="85" y="108"/>
                    </a:lnTo>
                    <a:lnTo>
                      <a:pt x="96" y="100"/>
                    </a:lnTo>
                    <a:lnTo>
                      <a:pt x="108" y="92"/>
                    </a:lnTo>
                    <a:lnTo>
                      <a:pt x="120" y="85"/>
                    </a:lnTo>
                    <a:lnTo>
                      <a:pt x="133" y="79"/>
                    </a:lnTo>
                    <a:lnTo>
                      <a:pt x="146" y="72"/>
                    </a:lnTo>
                    <a:lnTo>
                      <a:pt x="159" y="67"/>
                    </a:lnTo>
                    <a:lnTo>
                      <a:pt x="187" y="58"/>
                    </a:lnTo>
                    <a:lnTo>
                      <a:pt x="216" y="52"/>
                    </a:lnTo>
                    <a:lnTo>
                      <a:pt x="244" y="49"/>
                    </a:lnTo>
                    <a:lnTo>
                      <a:pt x="273" y="49"/>
                    </a:lnTo>
                    <a:lnTo>
                      <a:pt x="301" y="51"/>
                    </a:lnTo>
                    <a:lnTo>
                      <a:pt x="328" y="56"/>
                    </a:lnTo>
                    <a:lnTo>
                      <a:pt x="354" y="64"/>
                    </a:lnTo>
                    <a:lnTo>
                      <a:pt x="380" y="75"/>
                    </a:lnTo>
                    <a:lnTo>
                      <a:pt x="405" y="87"/>
                    </a:lnTo>
                    <a:lnTo>
                      <a:pt x="429" y="102"/>
                    </a:lnTo>
                    <a:lnTo>
                      <a:pt x="451" y="119"/>
                    </a:lnTo>
                    <a:lnTo>
                      <a:pt x="471" y="138"/>
                    </a:lnTo>
                    <a:lnTo>
                      <a:pt x="489" y="160"/>
                    </a:lnTo>
                    <a:lnTo>
                      <a:pt x="505" y="183"/>
                    </a:lnTo>
                    <a:lnTo>
                      <a:pt x="520" y="209"/>
                    </a:lnTo>
                    <a:lnTo>
                      <a:pt x="531" y="236"/>
                    </a:lnTo>
                    <a:lnTo>
                      <a:pt x="534" y="243"/>
                    </a:lnTo>
                    <a:lnTo>
                      <a:pt x="536" y="253"/>
                    </a:lnTo>
                    <a:lnTo>
                      <a:pt x="539" y="264"/>
                    </a:lnTo>
                    <a:lnTo>
                      <a:pt x="541" y="277"/>
                    </a:lnTo>
                    <a:lnTo>
                      <a:pt x="543" y="291"/>
                    </a:lnTo>
                    <a:lnTo>
                      <a:pt x="544" y="306"/>
                    </a:lnTo>
                    <a:lnTo>
                      <a:pt x="545" y="322"/>
                    </a:lnTo>
                    <a:lnTo>
                      <a:pt x="544" y="339"/>
                    </a:lnTo>
                    <a:lnTo>
                      <a:pt x="542" y="357"/>
                    </a:lnTo>
                    <a:lnTo>
                      <a:pt x="539" y="376"/>
                    </a:lnTo>
                    <a:lnTo>
                      <a:pt x="533" y="395"/>
                    </a:lnTo>
                    <a:lnTo>
                      <a:pt x="527" y="414"/>
                    </a:lnTo>
                    <a:lnTo>
                      <a:pt x="517" y="432"/>
                    </a:lnTo>
                    <a:lnTo>
                      <a:pt x="506" y="451"/>
                    </a:lnTo>
                    <a:lnTo>
                      <a:pt x="493" y="470"/>
                    </a:lnTo>
                    <a:lnTo>
                      <a:pt x="476" y="487"/>
                    </a:lnTo>
                    <a:lnTo>
                      <a:pt x="459" y="504"/>
                    </a:lnTo>
                    <a:lnTo>
                      <a:pt x="441" y="517"/>
                    </a:lnTo>
                    <a:lnTo>
                      <a:pt x="422" y="529"/>
                    </a:lnTo>
                    <a:lnTo>
                      <a:pt x="404" y="538"/>
                    </a:lnTo>
                    <a:lnTo>
                      <a:pt x="385" y="546"/>
                    </a:lnTo>
                    <a:lnTo>
                      <a:pt x="366" y="552"/>
                    </a:lnTo>
                    <a:lnTo>
                      <a:pt x="347" y="557"/>
                    </a:lnTo>
                    <a:lnTo>
                      <a:pt x="328" y="559"/>
                    </a:lnTo>
                    <a:lnTo>
                      <a:pt x="310" y="561"/>
                    </a:lnTo>
                    <a:lnTo>
                      <a:pt x="292" y="561"/>
                    </a:lnTo>
                    <a:lnTo>
                      <a:pt x="275" y="561"/>
                    </a:lnTo>
                    <a:lnTo>
                      <a:pt x="259" y="558"/>
                    </a:lnTo>
                    <a:lnTo>
                      <a:pt x="243" y="556"/>
                    </a:lnTo>
                    <a:lnTo>
                      <a:pt x="229" y="553"/>
                    </a:lnTo>
                    <a:lnTo>
                      <a:pt x="216" y="548"/>
                    </a:lnTo>
                    <a:lnTo>
                      <a:pt x="203" y="543"/>
                    </a:lnTo>
                    <a:lnTo>
                      <a:pt x="179" y="531"/>
                    </a:lnTo>
                    <a:lnTo>
                      <a:pt x="157" y="517"/>
                    </a:lnTo>
                    <a:lnTo>
                      <a:pt x="136" y="501"/>
                    </a:lnTo>
                    <a:lnTo>
                      <a:pt x="118" y="484"/>
                    </a:lnTo>
                    <a:lnTo>
                      <a:pt x="101" y="464"/>
                    </a:lnTo>
                    <a:lnTo>
                      <a:pt x="86" y="444"/>
                    </a:lnTo>
                    <a:lnTo>
                      <a:pt x="73" y="422"/>
                    </a:lnTo>
                    <a:lnTo>
                      <a:pt x="63" y="399"/>
                    </a:lnTo>
                    <a:lnTo>
                      <a:pt x="55" y="375"/>
                    </a:lnTo>
                    <a:lnTo>
                      <a:pt x="49" y="350"/>
                    </a:lnTo>
                    <a:lnTo>
                      <a:pt x="46" y="325"/>
                    </a:lnTo>
                    <a:lnTo>
                      <a:pt x="45" y="300"/>
                    </a:lnTo>
                    <a:lnTo>
                      <a:pt x="46" y="274"/>
                    </a:lnTo>
                    <a:lnTo>
                      <a:pt x="50" y="248"/>
                    </a:lnTo>
                    <a:lnTo>
                      <a:pt x="57" y="223"/>
                    </a:lnTo>
                    <a:lnTo>
                      <a:pt x="66"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93" name="Freeform 27">
              <a:extLst>
                <a:ext uri="{FF2B5EF4-FFF2-40B4-BE49-F238E27FC236}">
                  <a16:creationId xmlns:a16="http://schemas.microsoft.com/office/drawing/2014/main" id="{43CB8C3C-F21A-13A7-5F8C-74DEF18AE526}"/>
                </a:ext>
              </a:extLst>
            </p:cNvPr>
            <p:cNvSpPr>
              <a:spLocks/>
            </p:cNvSpPr>
            <p:nvPr/>
          </p:nvSpPr>
          <p:spPr bwMode="auto">
            <a:xfrm>
              <a:off x="3759" y="2925"/>
              <a:ext cx="602" cy="907"/>
            </a:xfrm>
            <a:custGeom>
              <a:avLst/>
              <a:gdLst>
                <a:gd name="T0" fmla="*/ 586 w 602"/>
                <a:gd name="T1" fmla="*/ 244 h 907"/>
                <a:gd name="T2" fmla="*/ 555 w 602"/>
                <a:gd name="T3" fmla="*/ 374 h 907"/>
                <a:gd name="T4" fmla="*/ 465 w 602"/>
                <a:gd name="T5" fmla="*/ 475 h 907"/>
                <a:gd name="T6" fmla="*/ 342 w 602"/>
                <a:gd name="T7" fmla="*/ 521 h 907"/>
                <a:gd name="T8" fmla="*/ 207 w 602"/>
                <a:gd name="T9" fmla="*/ 504 h 907"/>
                <a:gd name="T10" fmla="*/ 161 w 602"/>
                <a:gd name="T11" fmla="*/ 477 h 907"/>
                <a:gd name="T12" fmla="*/ 103 w 602"/>
                <a:gd name="T13" fmla="*/ 419 h 907"/>
                <a:gd name="T14" fmla="*/ 66 w 602"/>
                <a:gd name="T15" fmla="*/ 327 h 907"/>
                <a:gd name="T16" fmla="*/ 75 w 602"/>
                <a:gd name="T17" fmla="*/ 220 h 907"/>
                <a:gd name="T18" fmla="*/ 119 w 602"/>
                <a:gd name="T19" fmla="*/ 138 h 907"/>
                <a:gd name="T20" fmla="*/ 177 w 602"/>
                <a:gd name="T21" fmla="*/ 86 h 907"/>
                <a:gd name="T22" fmla="*/ 272 w 602"/>
                <a:gd name="T23" fmla="*/ 53 h 907"/>
                <a:gd name="T24" fmla="*/ 392 w 602"/>
                <a:gd name="T25" fmla="*/ 67 h 907"/>
                <a:gd name="T26" fmla="*/ 492 w 602"/>
                <a:gd name="T27" fmla="*/ 135 h 907"/>
                <a:gd name="T28" fmla="*/ 539 w 602"/>
                <a:gd name="T29" fmla="*/ 213 h 907"/>
                <a:gd name="T30" fmla="*/ 549 w 602"/>
                <a:gd name="T31" fmla="*/ 249 h 907"/>
                <a:gd name="T32" fmla="*/ 544 w 602"/>
                <a:gd name="T33" fmla="*/ 209 h 907"/>
                <a:gd name="T34" fmla="*/ 515 w 602"/>
                <a:gd name="T35" fmla="*/ 137 h 907"/>
                <a:gd name="T36" fmla="*/ 423 w 602"/>
                <a:gd name="T37" fmla="*/ 42 h 907"/>
                <a:gd name="T38" fmla="*/ 301 w 602"/>
                <a:gd name="T39" fmla="*/ 0 h 907"/>
                <a:gd name="T40" fmla="*/ 171 w 602"/>
                <a:gd name="T41" fmla="*/ 23 h 907"/>
                <a:gd name="T42" fmla="*/ 126 w 602"/>
                <a:gd name="T43" fmla="*/ 51 h 907"/>
                <a:gd name="T44" fmla="*/ 70 w 602"/>
                <a:gd name="T45" fmla="*/ 102 h 907"/>
                <a:gd name="T46" fmla="*/ 23 w 602"/>
                <a:gd name="T47" fmla="*/ 174 h 907"/>
                <a:gd name="T48" fmla="*/ 0 w 602"/>
                <a:gd name="T49" fmla="*/ 306 h 907"/>
                <a:gd name="T50" fmla="*/ 38 w 602"/>
                <a:gd name="T51" fmla="*/ 446 h 907"/>
                <a:gd name="T52" fmla="*/ 133 w 602"/>
                <a:gd name="T53" fmla="*/ 553 h 907"/>
                <a:gd name="T54" fmla="*/ 206 w 602"/>
                <a:gd name="T55" fmla="*/ 588 h 907"/>
                <a:gd name="T56" fmla="*/ 240 w 602"/>
                <a:gd name="T57" fmla="*/ 596 h 907"/>
                <a:gd name="T58" fmla="*/ 274 w 602"/>
                <a:gd name="T59" fmla="*/ 600 h 907"/>
                <a:gd name="T60" fmla="*/ 289 w 602"/>
                <a:gd name="T61" fmla="*/ 634 h 907"/>
                <a:gd name="T62" fmla="*/ 278 w 602"/>
                <a:gd name="T63" fmla="*/ 680 h 907"/>
                <a:gd name="T64" fmla="*/ 262 w 602"/>
                <a:gd name="T65" fmla="*/ 681 h 907"/>
                <a:gd name="T66" fmla="*/ 223 w 602"/>
                <a:gd name="T67" fmla="*/ 675 h 907"/>
                <a:gd name="T68" fmla="*/ 185 w 602"/>
                <a:gd name="T69" fmla="*/ 671 h 907"/>
                <a:gd name="T70" fmla="*/ 149 w 602"/>
                <a:gd name="T71" fmla="*/ 662 h 907"/>
                <a:gd name="T72" fmla="*/ 141 w 602"/>
                <a:gd name="T73" fmla="*/ 704 h 907"/>
                <a:gd name="T74" fmla="*/ 166 w 602"/>
                <a:gd name="T75" fmla="*/ 749 h 907"/>
                <a:gd name="T76" fmla="*/ 207 w 602"/>
                <a:gd name="T77" fmla="*/ 747 h 907"/>
                <a:gd name="T78" fmla="*/ 245 w 602"/>
                <a:gd name="T79" fmla="*/ 745 h 907"/>
                <a:gd name="T80" fmla="*/ 280 w 602"/>
                <a:gd name="T81" fmla="*/ 744 h 907"/>
                <a:gd name="T82" fmla="*/ 274 w 602"/>
                <a:gd name="T83" fmla="*/ 797 h 907"/>
                <a:gd name="T84" fmla="*/ 261 w 602"/>
                <a:gd name="T85" fmla="*/ 873 h 907"/>
                <a:gd name="T86" fmla="*/ 285 w 602"/>
                <a:gd name="T87" fmla="*/ 907 h 907"/>
                <a:gd name="T88" fmla="*/ 342 w 602"/>
                <a:gd name="T89" fmla="*/ 889 h 907"/>
                <a:gd name="T90" fmla="*/ 350 w 602"/>
                <a:gd name="T91" fmla="*/ 737 h 907"/>
                <a:gd name="T92" fmla="*/ 399 w 602"/>
                <a:gd name="T93" fmla="*/ 729 h 907"/>
                <a:gd name="T94" fmla="*/ 451 w 602"/>
                <a:gd name="T95" fmla="*/ 717 h 907"/>
                <a:gd name="T96" fmla="*/ 508 w 602"/>
                <a:gd name="T97" fmla="*/ 700 h 907"/>
                <a:gd name="T98" fmla="*/ 459 w 602"/>
                <a:gd name="T99" fmla="*/ 691 h 907"/>
                <a:gd name="T100" fmla="*/ 419 w 602"/>
                <a:gd name="T101" fmla="*/ 688 h 907"/>
                <a:gd name="T102" fmla="*/ 372 w 602"/>
                <a:gd name="T103" fmla="*/ 686 h 907"/>
                <a:gd name="T104" fmla="*/ 339 w 602"/>
                <a:gd name="T105" fmla="*/ 687 h 907"/>
                <a:gd name="T106" fmla="*/ 322 w 602"/>
                <a:gd name="T107" fmla="*/ 597 h 907"/>
                <a:gd name="T108" fmla="*/ 423 w 602"/>
                <a:gd name="T109" fmla="*/ 567 h 907"/>
                <a:gd name="T110" fmla="*/ 510 w 602"/>
                <a:gd name="T111" fmla="*/ 505 h 907"/>
                <a:gd name="T112" fmla="*/ 573 w 602"/>
                <a:gd name="T113" fmla="*/ 417 h 907"/>
                <a:gd name="T114" fmla="*/ 602 w 602"/>
                <a:gd name="T115" fmla="*/ 266 h 9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2"/>
                <a:gd name="T175" fmla="*/ 0 h 907"/>
                <a:gd name="T176" fmla="*/ 602 w 602"/>
                <a:gd name="T177" fmla="*/ 907 h 9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2" h="907">
                  <a:moveTo>
                    <a:pt x="565" y="143"/>
                  </a:moveTo>
                  <a:lnTo>
                    <a:pt x="574" y="167"/>
                  </a:lnTo>
                  <a:lnTo>
                    <a:pt x="580" y="192"/>
                  </a:lnTo>
                  <a:lnTo>
                    <a:pt x="584" y="218"/>
                  </a:lnTo>
                  <a:lnTo>
                    <a:pt x="586" y="244"/>
                  </a:lnTo>
                  <a:lnTo>
                    <a:pt x="584" y="270"/>
                  </a:lnTo>
                  <a:lnTo>
                    <a:pt x="581" y="296"/>
                  </a:lnTo>
                  <a:lnTo>
                    <a:pt x="575" y="323"/>
                  </a:lnTo>
                  <a:lnTo>
                    <a:pt x="566" y="349"/>
                  </a:lnTo>
                  <a:lnTo>
                    <a:pt x="555" y="374"/>
                  </a:lnTo>
                  <a:lnTo>
                    <a:pt x="540" y="398"/>
                  </a:lnTo>
                  <a:lnTo>
                    <a:pt x="525" y="421"/>
                  </a:lnTo>
                  <a:lnTo>
                    <a:pt x="506" y="441"/>
                  </a:lnTo>
                  <a:lnTo>
                    <a:pt x="487" y="459"/>
                  </a:lnTo>
                  <a:lnTo>
                    <a:pt x="465" y="475"/>
                  </a:lnTo>
                  <a:lnTo>
                    <a:pt x="443" y="489"/>
                  </a:lnTo>
                  <a:lnTo>
                    <a:pt x="419" y="500"/>
                  </a:lnTo>
                  <a:lnTo>
                    <a:pt x="394" y="510"/>
                  </a:lnTo>
                  <a:lnTo>
                    <a:pt x="369" y="517"/>
                  </a:lnTo>
                  <a:lnTo>
                    <a:pt x="342" y="521"/>
                  </a:lnTo>
                  <a:lnTo>
                    <a:pt x="315" y="523"/>
                  </a:lnTo>
                  <a:lnTo>
                    <a:pt x="289" y="523"/>
                  </a:lnTo>
                  <a:lnTo>
                    <a:pt x="261" y="519"/>
                  </a:lnTo>
                  <a:lnTo>
                    <a:pt x="234" y="513"/>
                  </a:lnTo>
                  <a:lnTo>
                    <a:pt x="207" y="504"/>
                  </a:lnTo>
                  <a:lnTo>
                    <a:pt x="200" y="501"/>
                  </a:lnTo>
                  <a:lnTo>
                    <a:pt x="192" y="497"/>
                  </a:lnTo>
                  <a:lnTo>
                    <a:pt x="182" y="491"/>
                  </a:lnTo>
                  <a:lnTo>
                    <a:pt x="172" y="484"/>
                  </a:lnTo>
                  <a:lnTo>
                    <a:pt x="161" y="477"/>
                  </a:lnTo>
                  <a:lnTo>
                    <a:pt x="149" y="468"/>
                  </a:lnTo>
                  <a:lnTo>
                    <a:pt x="137" y="458"/>
                  </a:lnTo>
                  <a:lnTo>
                    <a:pt x="126" y="446"/>
                  </a:lnTo>
                  <a:lnTo>
                    <a:pt x="114" y="434"/>
                  </a:lnTo>
                  <a:lnTo>
                    <a:pt x="103" y="419"/>
                  </a:lnTo>
                  <a:lnTo>
                    <a:pt x="93" y="404"/>
                  </a:lnTo>
                  <a:lnTo>
                    <a:pt x="84" y="387"/>
                  </a:lnTo>
                  <a:lnTo>
                    <a:pt x="77" y="368"/>
                  </a:lnTo>
                  <a:lnTo>
                    <a:pt x="70" y="349"/>
                  </a:lnTo>
                  <a:lnTo>
                    <a:pt x="66" y="327"/>
                  </a:lnTo>
                  <a:lnTo>
                    <a:pt x="64" y="304"/>
                  </a:lnTo>
                  <a:lnTo>
                    <a:pt x="64" y="282"/>
                  </a:lnTo>
                  <a:lnTo>
                    <a:pt x="66" y="260"/>
                  </a:lnTo>
                  <a:lnTo>
                    <a:pt x="70" y="239"/>
                  </a:lnTo>
                  <a:lnTo>
                    <a:pt x="75" y="220"/>
                  </a:lnTo>
                  <a:lnTo>
                    <a:pt x="81" y="201"/>
                  </a:lnTo>
                  <a:lnTo>
                    <a:pt x="89" y="184"/>
                  </a:lnTo>
                  <a:lnTo>
                    <a:pt x="99" y="168"/>
                  </a:lnTo>
                  <a:lnTo>
                    <a:pt x="108" y="152"/>
                  </a:lnTo>
                  <a:lnTo>
                    <a:pt x="119" y="138"/>
                  </a:lnTo>
                  <a:lnTo>
                    <a:pt x="130" y="126"/>
                  </a:lnTo>
                  <a:lnTo>
                    <a:pt x="142" y="114"/>
                  </a:lnTo>
                  <a:lnTo>
                    <a:pt x="154" y="103"/>
                  </a:lnTo>
                  <a:lnTo>
                    <a:pt x="166" y="94"/>
                  </a:lnTo>
                  <a:lnTo>
                    <a:pt x="177" y="86"/>
                  </a:lnTo>
                  <a:lnTo>
                    <a:pt x="189" y="80"/>
                  </a:lnTo>
                  <a:lnTo>
                    <a:pt x="200" y="74"/>
                  </a:lnTo>
                  <a:lnTo>
                    <a:pt x="223" y="65"/>
                  </a:lnTo>
                  <a:lnTo>
                    <a:pt x="248" y="58"/>
                  </a:lnTo>
                  <a:lnTo>
                    <a:pt x="272" y="53"/>
                  </a:lnTo>
                  <a:lnTo>
                    <a:pt x="297" y="51"/>
                  </a:lnTo>
                  <a:lnTo>
                    <a:pt x="321" y="52"/>
                  </a:lnTo>
                  <a:lnTo>
                    <a:pt x="346" y="55"/>
                  </a:lnTo>
                  <a:lnTo>
                    <a:pt x="369" y="60"/>
                  </a:lnTo>
                  <a:lnTo>
                    <a:pt x="392" y="67"/>
                  </a:lnTo>
                  <a:lnTo>
                    <a:pt x="415" y="77"/>
                  </a:lnTo>
                  <a:lnTo>
                    <a:pt x="436" y="88"/>
                  </a:lnTo>
                  <a:lnTo>
                    <a:pt x="456" y="102"/>
                  </a:lnTo>
                  <a:lnTo>
                    <a:pt x="474" y="118"/>
                  </a:lnTo>
                  <a:lnTo>
                    <a:pt x="492" y="135"/>
                  </a:lnTo>
                  <a:lnTo>
                    <a:pt x="507" y="155"/>
                  </a:lnTo>
                  <a:lnTo>
                    <a:pt x="521" y="176"/>
                  </a:lnTo>
                  <a:lnTo>
                    <a:pt x="533" y="199"/>
                  </a:lnTo>
                  <a:lnTo>
                    <a:pt x="536" y="206"/>
                  </a:lnTo>
                  <a:lnTo>
                    <a:pt x="539" y="213"/>
                  </a:lnTo>
                  <a:lnTo>
                    <a:pt x="541" y="220"/>
                  </a:lnTo>
                  <a:lnTo>
                    <a:pt x="544" y="227"/>
                  </a:lnTo>
                  <a:lnTo>
                    <a:pt x="546" y="235"/>
                  </a:lnTo>
                  <a:lnTo>
                    <a:pt x="548" y="241"/>
                  </a:lnTo>
                  <a:lnTo>
                    <a:pt x="549" y="249"/>
                  </a:lnTo>
                  <a:lnTo>
                    <a:pt x="551" y="256"/>
                  </a:lnTo>
                  <a:lnTo>
                    <a:pt x="550" y="244"/>
                  </a:lnTo>
                  <a:lnTo>
                    <a:pt x="548" y="232"/>
                  </a:lnTo>
                  <a:lnTo>
                    <a:pt x="546" y="220"/>
                  </a:lnTo>
                  <a:lnTo>
                    <a:pt x="544" y="209"/>
                  </a:lnTo>
                  <a:lnTo>
                    <a:pt x="540" y="197"/>
                  </a:lnTo>
                  <a:lnTo>
                    <a:pt x="537" y="185"/>
                  </a:lnTo>
                  <a:lnTo>
                    <a:pt x="532" y="174"/>
                  </a:lnTo>
                  <a:lnTo>
                    <a:pt x="527" y="162"/>
                  </a:lnTo>
                  <a:lnTo>
                    <a:pt x="515" y="137"/>
                  </a:lnTo>
                  <a:lnTo>
                    <a:pt x="500" y="114"/>
                  </a:lnTo>
                  <a:lnTo>
                    <a:pt x="483" y="93"/>
                  </a:lnTo>
                  <a:lnTo>
                    <a:pt x="465" y="74"/>
                  </a:lnTo>
                  <a:lnTo>
                    <a:pt x="445" y="57"/>
                  </a:lnTo>
                  <a:lnTo>
                    <a:pt x="423" y="42"/>
                  </a:lnTo>
                  <a:lnTo>
                    <a:pt x="401" y="28"/>
                  </a:lnTo>
                  <a:lnTo>
                    <a:pt x="377" y="18"/>
                  </a:lnTo>
                  <a:lnTo>
                    <a:pt x="352" y="9"/>
                  </a:lnTo>
                  <a:lnTo>
                    <a:pt x="327" y="4"/>
                  </a:lnTo>
                  <a:lnTo>
                    <a:pt x="301" y="0"/>
                  </a:lnTo>
                  <a:lnTo>
                    <a:pt x="275" y="0"/>
                  </a:lnTo>
                  <a:lnTo>
                    <a:pt x="249" y="1"/>
                  </a:lnTo>
                  <a:lnTo>
                    <a:pt x="223" y="6"/>
                  </a:lnTo>
                  <a:lnTo>
                    <a:pt x="197" y="13"/>
                  </a:lnTo>
                  <a:lnTo>
                    <a:pt x="171" y="23"/>
                  </a:lnTo>
                  <a:lnTo>
                    <a:pt x="164" y="27"/>
                  </a:lnTo>
                  <a:lnTo>
                    <a:pt x="156" y="31"/>
                  </a:lnTo>
                  <a:lnTo>
                    <a:pt x="147" y="36"/>
                  </a:lnTo>
                  <a:lnTo>
                    <a:pt x="137" y="43"/>
                  </a:lnTo>
                  <a:lnTo>
                    <a:pt x="126" y="51"/>
                  </a:lnTo>
                  <a:lnTo>
                    <a:pt x="115" y="59"/>
                  </a:lnTo>
                  <a:lnTo>
                    <a:pt x="104" y="69"/>
                  </a:lnTo>
                  <a:lnTo>
                    <a:pt x="93" y="79"/>
                  </a:lnTo>
                  <a:lnTo>
                    <a:pt x="81" y="90"/>
                  </a:lnTo>
                  <a:lnTo>
                    <a:pt x="70" y="102"/>
                  </a:lnTo>
                  <a:lnTo>
                    <a:pt x="59" y="115"/>
                  </a:lnTo>
                  <a:lnTo>
                    <a:pt x="49" y="129"/>
                  </a:lnTo>
                  <a:lnTo>
                    <a:pt x="39" y="142"/>
                  </a:lnTo>
                  <a:lnTo>
                    <a:pt x="31" y="157"/>
                  </a:lnTo>
                  <a:lnTo>
                    <a:pt x="23" y="174"/>
                  </a:lnTo>
                  <a:lnTo>
                    <a:pt x="17" y="190"/>
                  </a:lnTo>
                  <a:lnTo>
                    <a:pt x="9" y="218"/>
                  </a:lnTo>
                  <a:lnTo>
                    <a:pt x="3" y="247"/>
                  </a:lnTo>
                  <a:lnTo>
                    <a:pt x="0" y="277"/>
                  </a:lnTo>
                  <a:lnTo>
                    <a:pt x="0" y="306"/>
                  </a:lnTo>
                  <a:lnTo>
                    <a:pt x="3" y="335"/>
                  </a:lnTo>
                  <a:lnTo>
                    <a:pt x="8" y="364"/>
                  </a:lnTo>
                  <a:lnTo>
                    <a:pt x="16" y="392"/>
                  </a:lnTo>
                  <a:lnTo>
                    <a:pt x="26" y="419"/>
                  </a:lnTo>
                  <a:lnTo>
                    <a:pt x="38" y="446"/>
                  </a:lnTo>
                  <a:lnTo>
                    <a:pt x="53" y="471"/>
                  </a:lnTo>
                  <a:lnTo>
                    <a:pt x="70" y="494"/>
                  </a:lnTo>
                  <a:lnTo>
                    <a:pt x="89" y="516"/>
                  </a:lnTo>
                  <a:lnTo>
                    <a:pt x="110" y="536"/>
                  </a:lnTo>
                  <a:lnTo>
                    <a:pt x="133" y="553"/>
                  </a:lnTo>
                  <a:lnTo>
                    <a:pt x="158" y="568"/>
                  </a:lnTo>
                  <a:lnTo>
                    <a:pt x="186" y="581"/>
                  </a:lnTo>
                  <a:lnTo>
                    <a:pt x="192" y="583"/>
                  </a:lnTo>
                  <a:lnTo>
                    <a:pt x="199" y="585"/>
                  </a:lnTo>
                  <a:lnTo>
                    <a:pt x="206" y="588"/>
                  </a:lnTo>
                  <a:lnTo>
                    <a:pt x="213" y="590"/>
                  </a:lnTo>
                  <a:lnTo>
                    <a:pt x="219" y="592"/>
                  </a:lnTo>
                  <a:lnTo>
                    <a:pt x="226" y="593"/>
                  </a:lnTo>
                  <a:lnTo>
                    <a:pt x="233" y="594"/>
                  </a:lnTo>
                  <a:lnTo>
                    <a:pt x="240" y="596"/>
                  </a:lnTo>
                  <a:lnTo>
                    <a:pt x="247" y="597"/>
                  </a:lnTo>
                  <a:lnTo>
                    <a:pt x="253" y="598"/>
                  </a:lnTo>
                  <a:lnTo>
                    <a:pt x="260" y="599"/>
                  </a:lnTo>
                  <a:lnTo>
                    <a:pt x="267" y="599"/>
                  </a:lnTo>
                  <a:lnTo>
                    <a:pt x="274" y="600"/>
                  </a:lnTo>
                  <a:lnTo>
                    <a:pt x="280" y="600"/>
                  </a:lnTo>
                  <a:lnTo>
                    <a:pt x="287" y="600"/>
                  </a:lnTo>
                  <a:lnTo>
                    <a:pt x="294" y="600"/>
                  </a:lnTo>
                  <a:lnTo>
                    <a:pt x="291" y="617"/>
                  </a:lnTo>
                  <a:lnTo>
                    <a:pt x="289" y="634"/>
                  </a:lnTo>
                  <a:lnTo>
                    <a:pt x="287" y="654"/>
                  </a:lnTo>
                  <a:lnTo>
                    <a:pt x="287" y="680"/>
                  </a:lnTo>
                  <a:lnTo>
                    <a:pt x="284" y="680"/>
                  </a:lnTo>
                  <a:lnTo>
                    <a:pt x="280" y="680"/>
                  </a:lnTo>
                  <a:lnTo>
                    <a:pt x="278" y="680"/>
                  </a:lnTo>
                  <a:lnTo>
                    <a:pt x="275" y="680"/>
                  </a:lnTo>
                  <a:lnTo>
                    <a:pt x="272" y="680"/>
                  </a:lnTo>
                  <a:lnTo>
                    <a:pt x="268" y="680"/>
                  </a:lnTo>
                  <a:lnTo>
                    <a:pt x="266" y="680"/>
                  </a:lnTo>
                  <a:lnTo>
                    <a:pt x="262" y="681"/>
                  </a:lnTo>
                  <a:lnTo>
                    <a:pt x="254" y="679"/>
                  </a:lnTo>
                  <a:lnTo>
                    <a:pt x="247" y="678"/>
                  </a:lnTo>
                  <a:lnTo>
                    <a:pt x="238" y="677"/>
                  </a:lnTo>
                  <a:lnTo>
                    <a:pt x="231" y="676"/>
                  </a:lnTo>
                  <a:lnTo>
                    <a:pt x="223" y="675"/>
                  </a:lnTo>
                  <a:lnTo>
                    <a:pt x="215" y="674"/>
                  </a:lnTo>
                  <a:lnTo>
                    <a:pt x="207" y="673"/>
                  </a:lnTo>
                  <a:lnTo>
                    <a:pt x="200" y="672"/>
                  </a:lnTo>
                  <a:lnTo>
                    <a:pt x="192" y="672"/>
                  </a:lnTo>
                  <a:lnTo>
                    <a:pt x="185" y="671"/>
                  </a:lnTo>
                  <a:lnTo>
                    <a:pt x="177" y="669"/>
                  </a:lnTo>
                  <a:lnTo>
                    <a:pt x="170" y="668"/>
                  </a:lnTo>
                  <a:lnTo>
                    <a:pt x="163" y="666"/>
                  </a:lnTo>
                  <a:lnTo>
                    <a:pt x="156" y="664"/>
                  </a:lnTo>
                  <a:lnTo>
                    <a:pt x="149" y="662"/>
                  </a:lnTo>
                  <a:lnTo>
                    <a:pt x="142" y="660"/>
                  </a:lnTo>
                  <a:lnTo>
                    <a:pt x="138" y="671"/>
                  </a:lnTo>
                  <a:lnTo>
                    <a:pt x="137" y="681"/>
                  </a:lnTo>
                  <a:lnTo>
                    <a:pt x="138" y="693"/>
                  </a:lnTo>
                  <a:lnTo>
                    <a:pt x="141" y="704"/>
                  </a:lnTo>
                  <a:lnTo>
                    <a:pt x="145" y="715"/>
                  </a:lnTo>
                  <a:lnTo>
                    <a:pt x="149" y="727"/>
                  </a:lnTo>
                  <a:lnTo>
                    <a:pt x="153" y="738"/>
                  </a:lnTo>
                  <a:lnTo>
                    <a:pt x="157" y="749"/>
                  </a:lnTo>
                  <a:lnTo>
                    <a:pt x="166" y="749"/>
                  </a:lnTo>
                  <a:lnTo>
                    <a:pt x="175" y="749"/>
                  </a:lnTo>
                  <a:lnTo>
                    <a:pt x="183" y="748"/>
                  </a:lnTo>
                  <a:lnTo>
                    <a:pt x="191" y="748"/>
                  </a:lnTo>
                  <a:lnTo>
                    <a:pt x="199" y="748"/>
                  </a:lnTo>
                  <a:lnTo>
                    <a:pt x="207" y="747"/>
                  </a:lnTo>
                  <a:lnTo>
                    <a:pt x="215" y="747"/>
                  </a:lnTo>
                  <a:lnTo>
                    <a:pt x="223" y="747"/>
                  </a:lnTo>
                  <a:lnTo>
                    <a:pt x="230" y="746"/>
                  </a:lnTo>
                  <a:lnTo>
                    <a:pt x="238" y="746"/>
                  </a:lnTo>
                  <a:lnTo>
                    <a:pt x="245" y="745"/>
                  </a:lnTo>
                  <a:lnTo>
                    <a:pt x="252" y="745"/>
                  </a:lnTo>
                  <a:lnTo>
                    <a:pt x="259" y="745"/>
                  </a:lnTo>
                  <a:lnTo>
                    <a:pt x="266" y="744"/>
                  </a:lnTo>
                  <a:lnTo>
                    <a:pt x="273" y="744"/>
                  </a:lnTo>
                  <a:lnTo>
                    <a:pt x="280" y="744"/>
                  </a:lnTo>
                  <a:lnTo>
                    <a:pt x="278" y="753"/>
                  </a:lnTo>
                  <a:lnTo>
                    <a:pt x="278" y="763"/>
                  </a:lnTo>
                  <a:lnTo>
                    <a:pt x="277" y="772"/>
                  </a:lnTo>
                  <a:lnTo>
                    <a:pt x="278" y="782"/>
                  </a:lnTo>
                  <a:lnTo>
                    <a:pt x="274" y="797"/>
                  </a:lnTo>
                  <a:lnTo>
                    <a:pt x="271" y="813"/>
                  </a:lnTo>
                  <a:lnTo>
                    <a:pt x="269" y="828"/>
                  </a:lnTo>
                  <a:lnTo>
                    <a:pt x="267" y="844"/>
                  </a:lnTo>
                  <a:lnTo>
                    <a:pt x="264" y="859"/>
                  </a:lnTo>
                  <a:lnTo>
                    <a:pt x="261" y="873"/>
                  </a:lnTo>
                  <a:lnTo>
                    <a:pt x="257" y="888"/>
                  </a:lnTo>
                  <a:lnTo>
                    <a:pt x="252" y="901"/>
                  </a:lnTo>
                  <a:lnTo>
                    <a:pt x="263" y="905"/>
                  </a:lnTo>
                  <a:lnTo>
                    <a:pt x="274" y="907"/>
                  </a:lnTo>
                  <a:lnTo>
                    <a:pt x="285" y="907"/>
                  </a:lnTo>
                  <a:lnTo>
                    <a:pt x="296" y="904"/>
                  </a:lnTo>
                  <a:lnTo>
                    <a:pt x="307" y="901"/>
                  </a:lnTo>
                  <a:lnTo>
                    <a:pt x="318" y="897"/>
                  </a:lnTo>
                  <a:lnTo>
                    <a:pt x="330" y="893"/>
                  </a:lnTo>
                  <a:lnTo>
                    <a:pt x="342" y="889"/>
                  </a:lnTo>
                  <a:lnTo>
                    <a:pt x="342" y="847"/>
                  </a:lnTo>
                  <a:lnTo>
                    <a:pt x="342" y="808"/>
                  </a:lnTo>
                  <a:lnTo>
                    <a:pt x="341" y="772"/>
                  </a:lnTo>
                  <a:lnTo>
                    <a:pt x="340" y="738"/>
                  </a:lnTo>
                  <a:lnTo>
                    <a:pt x="350" y="737"/>
                  </a:lnTo>
                  <a:lnTo>
                    <a:pt x="359" y="736"/>
                  </a:lnTo>
                  <a:lnTo>
                    <a:pt x="369" y="734"/>
                  </a:lnTo>
                  <a:lnTo>
                    <a:pt x="379" y="733"/>
                  </a:lnTo>
                  <a:lnTo>
                    <a:pt x="389" y="731"/>
                  </a:lnTo>
                  <a:lnTo>
                    <a:pt x="399" y="729"/>
                  </a:lnTo>
                  <a:lnTo>
                    <a:pt x="409" y="728"/>
                  </a:lnTo>
                  <a:lnTo>
                    <a:pt x="419" y="725"/>
                  </a:lnTo>
                  <a:lnTo>
                    <a:pt x="430" y="723"/>
                  </a:lnTo>
                  <a:lnTo>
                    <a:pt x="440" y="720"/>
                  </a:lnTo>
                  <a:lnTo>
                    <a:pt x="451" y="717"/>
                  </a:lnTo>
                  <a:lnTo>
                    <a:pt x="462" y="714"/>
                  </a:lnTo>
                  <a:lnTo>
                    <a:pt x="473" y="711"/>
                  </a:lnTo>
                  <a:lnTo>
                    <a:pt x="484" y="708"/>
                  </a:lnTo>
                  <a:lnTo>
                    <a:pt x="496" y="704"/>
                  </a:lnTo>
                  <a:lnTo>
                    <a:pt x="508" y="700"/>
                  </a:lnTo>
                  <a:lnTo>
                    <a:pt x="507" y="690"/>
                  </a:lnTo>
                  <a:lnTo>
                    <a:pt x="493" y="690"/>
                  </a:lnTo>
                  <a:lnTo>
                    <a:pt x="480" y="691"/>
                  </a:lnTo>
                  <a:lnTo>
                    <a:pt x="469" y="691"/>
                  </a:lnTo>
                  <a:lnTo>
                    <a:pt x="459" y="691"/>
                  </a:lnTo>
                  <a:lnTo>
                    <a:pt x="450" y="690"/>
                  </a:lnTo>
                  <a:lnTo>
                    <a:pt x="442" y="690"/>
                  </a:lnTo>
                  <a:lnTo>
                    <a:pt x="434" y="689"/>
                  </a:lnTo>
                  <a:lnTo>
                    <a:pt x="426" y="688"/>
                  </a:lnTo>
                  <a:lnTo>
                    <a:pt x="419" y="688"/>
                  </a:lnTo>
                  <a:lnTo>
                    <a:pt x="411" y="687"/>
                  </a:lnTo>
                  <a:lnTo>
                    <a:pt x="403" y="687"/>
                  </a:lnTo>
                  <a:lnTo>
                    <a:pt x="393" y="686"/>
                  </a:lnTo>
                  <a:lnTo>
                    <a:pt x="384" y="686"/>
                  </a:lnTo>
                  <a:lnTo>
                    <a:pt x="372" y="686"/>
                  </a:lnTo>
                  <a:lnTo>
                    <a:pt x="359" y="687"/>
                  </a:lnTo>
                  <a:lnTo>
                    <a:pt x="345" y="687"/>
                  </a:lnTo>
                  <a:lnTo>
                    <a:pt x="343" y="687"/>
                  </a:lnTo>
                  <a:lnTo>
                    <a:pt x="341" y="687"/>
                  </a:lnTo>
                  <a:lnTo>
                    <a:pt x="339" y="687"/>
                  </a:lnTo>
                  <a:lnTo>
                    <a:pt x="336" y="686"/>
                  </a:lnTo>
                  <a:lnTo>
                    <a:pt x="334" y="665"/>
                  </a:lnTo>
                  <a:lnTo>
                    <a:pt x="331" y="643"/>
                  </a:lnTo>
                  <a:lnTo>
                    <a:pt x="327" y="620"/>
                  </a:lnTo>
                  <a:lnTo>
                    <a:pt x="322" y="597"/>
                  </a:lnTo>
                  <a:lnTo>
                    <a:pt x="343" y="594"/>
                  </a:lnTo>
                  <a:lnTo>
                    <a:pt x="363" y="589"/>
                  </a:lnTo>
                  <a:lnTo>
                    <a:pt x="384" y="583"/>
                  </a:lnTo>
                  <a:lnTo>
                    <a:pt x="404" y="575"/>
                  </a:lnTo>
                  <a:lnTo>
                    <a:pt x="423" y="567"/>
                  </a:lnTo>
                  <a:lnTo>
                    <a:pt x="442" y="556"/>
                  </a:lnTo>
                  <a:lnTo>
                    <a:pt x="460" y="546"/>
                  </a:lnTo>
                  <a:lnTo>
                    <a:pt x="478" y="533"/>
                  </a:lnTo>
                  <a:lnTo>
                    <a:pt x="494" y="520"/>
                  </a:lnTo>
                  <a:lnTo>
                    <a:pt x="510" y="505"/>
                  </a:lnTo>
                  <a:lnTo>
                    <a:pt x="525" y="489"/>
                  </a:lnTo>
                  <a:lnTo>
                    <a:pt x="538" y="472"/>
                  </a:lnTo>
                  <a:lnTo>
                    <a:pt x="551" y="455"/>
                  </a:lnTo>
                  <a:lnTo>
                    <a:pt x="563" y="437"/>
                  </a:lnTo>
                  <a:lnTo>
                    <a:pt x="573" y="417"/>
                  </a:lnTo>
                  <a:lnTo>
                    <a:pt x="582" y="397"/>
                  </a:lnTo>
                  <a:lnTo>
                    <a:pt x="593" y="365"/>
                  </a:lnTo>
                  <a:lnTo>
                    <a:pt x="599" y="332"/>
                  </a:lnTo>
                  <a:lnTo>
                    <a:pt x="602" y="299"/>
                  </a:lnTo>
                  <a:lnTo>
                    <a:pt x="602" y="266"/>
                  </a:lnTo>
                  <a:lnTo>
                    <a:pt x="598" y="234"/>
                  </a:lnTo>
                  <a:lnTo>
                    <a:pt x="590" y="202"/>
                  </a:lnTo>
                  <a:lnTo>
                    <a:pt x="579" y="172"/>
                  </a:lnTo>
                  <a:lnTo>
                    <a:pt x="565"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0476" name="Text Box 28">
              <a:extLst>
                <a:ext uri="{FF2B5EF4-FFF2-40B4-BE49-F238E27FC236}">
                  <a16:creationId xmlns:a16="http://schemas.microsoft.com/office/drawing/2014/main" id="{2D16E6BA-A572-7C3B-1823-3E6197C7A92B}"/>
                </a:ext>
              </a:extLst>
            </p:cNvPr>
            <p:cNvSpPr txBox="1">
              <a:spLocks noChangeArrowheads="1"/>
            </p:cNvSpPr>
            <p:nvPr/>
          </p:nvSpPr>
          <p:spPr bwMode="auto">
            <a:xfrm>
              <a:off x="4361" y="1068"/>
              <a:ext cx="666" cy="250"/>
            </a:xfrm>
            <a:prstGeom prst="rect">
              <a:avLst/>
            </a:prstGeom>
            <a:solidFill>
              <a:srgbClr val="FFFFFF"/>
            </a:solidFill>
            <a:ln w="9525">
              <a:noFill/>
              <a:miter lim="800000"/>
              <a:headEnd/>
              <a:tailEnd/>
            </a:ln>
            <a:effectLst/>
          </p:spPr>
          <p:txBody>
            <a:bodyPr wrap="none">
              <a:spAutoFit/>
            </a:bodyPr>
            <a:lstStyle/>
            <a:p>
              <a:pPr>
                <a:defRPr/>
              </a:pPr>
              <a:r>
                <a:rPr lang="de-DE" sz="2000" b="1">
                  <a:effectLst>
                    <a:outerShdw blurRad="38100" dist="38100" dir="2700000" algn="tl">
                      <a:srgbClr val="DDDDDD"/>
                    </a:outerShdw>
                  </a:effectLst>
                  <a:latin typeface="Times" charset="0"/>
                  <a:ea typeface="+mn-ea"/>
                </a:rPr>
                <a:t>maxima</a:t>
              </a:r>
            </a:p>
          </p:txBody>
        </p:sp>
        <p:sp>
          <p:nvSpPr>
            <p:cNvPr id="1000477" name="Text Box 29">
              <a:extLst>
                <a:ext uri="{FF2B5EF4-FFF2-40B4-BE49-F238E27FC236}">
                  <a16:creationId xmlns:a16="http://schemas.microsoft.com/office/drawing/2014/main" id="{857556A1-8C23-715F-86A3-A87B16A38E63}"/>
                </a:ext>
              </a:extLst>
            </p:cNvPr>
            <p:cNvSpPr txBox="1">
              <a:spLocks noChangeArrowheads="1"/>
            </p:cNvSpPr>
            <p:nvPr/>
          </p:nvSpPr>
          <p:spPr bwMode="auto">
            <a:xfrm>
              <a:off x="4765" y="3902"/>
              <a:ext cx="1441" cy="407"/>
            </a:xfrm>
            <a:prstGeom prst="rect">
              <a:avLst/>
            </a:prstGeom>
            <a:noFill/>
            <a:ln w="9525">
              <a:noFill/>
              <a:miter lim="800000"/>
              <a:headEnd/>
              <a:tailEnd/>
            </a:ln>
            <a:effectLst/>
          </p:spPr>
          <p:txBody>
            <a:bodyPr wrap="none">
              <a:spAutoFit/>
            </a:bodyPr>
            <a:lstStyle/>
            <a:p>
              <a:pPr>
                <a:defRPr/>
              </a:pPr>
              <a:r>
                <a:rPr lang="de-DE" sz="1800" dirty="0" err="1">
                  <a:effectLst>
                    <a:outerShdw blurRad="38100" dist="38100" dir="2700000" algn="tl">
                      <a:srgbClr val="FFFFFF"/>
                    </a:outerShdw>
                  </a:effectLst>
                  <a:latin typeface="Times" charset="0"/>
                  <a:ea typeface="+mn-ea"/>
                </a:rPr>
                <a:t>music</a:t>
              </a:r>
              <a:r>
                <a:rPr lang="de-DE" sz="1800" dirty="0">
                  <a:effectLst>
                    <a:outerShdw blurRad="38100" dist="38100" dir="2700000" algn="tl">
                      <a:srgbClr val="FFFFFF"/>
                    </a:outerShdw>
                  </a:effectLst>
                  <a:latin typeface="Times" charset="0"/>
                  <a:ea typeface="+mn-ea"/>
                </a:rPr>
                <a:t> </a:t>
              </a:r>
              <a:r>
                <a:rPr lang="de-DE" sz="1800" dirty="0" err="1">
                  <a:effectLst>
                    <a:outerShdw blurRad="38100" dist="38100" dir="2700000" algn="tl">
                      <a:srgbClr val="FFFFFF"/>
                    </a:outerShdw>
                  </a:effectLst>
                  <a:latin typeface="Times" charset="0"/>
                  <a:ea typeface="+mn-ea"/>
                </a:rPr>
                <a:t>laypersons</a:t>
              </a:r>
              <a:endParaRPr lang="de-DE" sz="1800" dirty="0">
                <a:effectLst>
                  <a:outerShdw blurRad="38100" dist="38100" dir="2700000" algn="tl">
                    <a:srgbClr val="FFFFFF"/>
                  </a:outerShdw>
                </a:effectLst>
                <a:latin typeface="Times" charset="0"/>
                <a:ea typeface="+mn-ea"/>
              </a:endParaRPr>
            </a:p>
            <a:p>
              <a:pPr>
                <a:defRPr/>
              </a:pPr>
              <a:r>
                <a:rPr lang="de-DE" sz="1800" dirty="0">
                  <a:effectLst>
                    <a:outerShdw blurRad="38100" dist="38100" dir="2700000" algn="tl">
                      <a:srgbClr val="FFFFFF"/>
                    </a:outerShdw>
                  </a:effectLst>
                  <a:latin typeface="Times" charset="0"/>
                  <a:ea typeface="+mn-ea"/>
                </a:rPr>
                <a:t>5-9 </a:t>
              </a:r>
              <a:r>
                <a:rPr lang="de-DE" sz="1800" dirty="0" err="1">
                  <a:effectLst>
                    <a:outerShdw blurRad="38100" dist="38100" dir="2700000" algn="tl">
                      <a:srgbClr val="FFFFFF"/>
                    </a:outerShdw>
                  </a:effectLst>
                  <a:latin typeface="Times" charset="0"/>
                  <a:ea typeface="+mn-ea"/>
                </a:rPr>
                <a:t>age</a:t>
              </a:r>
              <a:r>
                <a:rPr lang="de-DE" sz="1800" dirty="0">
                  <a:effectLst>
                    <a:outerShdw blurRad="38100" dist="38100" dir="2700000" algn="tl">
                      <a:srgbClr val="FFFFFF"/>
                    </a:outerShdw>
                  </a:effectLst>
                  <a:latin typeface="Times" charset="0"/>
                  <a:ea typeface="+mn-ea"/>
                </a:rPr>
                <a:t>, </a:t>
              </a:r>
              <a:r>
                <a:rPr lang="de-DE" sz="1800" dirty="0" err="1">
                  <a:effectLst>
                    <a:outerShdw blurRad="38100" dist="38100" dir="2700000" algn="tl">
                      <a:srgbClr val="FFFFFF"/>
                    </a:outerShdw>
                  </a:effectLst>
                  <a:latin typeface="Times" charset="0"/>
                  <a:ea typeface="+mn-ea"/>
                </a:rPr>
                <a:t>girls</a:t>
              </a:r>
              <a:r>
                <a:rPr lang="de-DE" sz="1800" dirty="0">
                  <a:effectLst>
                    <a:outerShdw blurRad="38100" dist="38100" dir="2700000" algn="tl">
                      <a:srgbClr val="FFFFFF"/>
                    </a:outerShdw>
                  </a:effectLst>
                  <a:latin typeface="Times" charset="0"/>
                  <a:ea typeface="+mn-ea"/>
                </a:rPr>
                <a:t> and </a:t>
              </a:r>
              <a:r>
                <a:rPr lang="de-DE" sz="1800" dirty="0" err="1">
                  <a:effectLst>
                    <a:outerShdw blurRad="38100" dist="38100" dir="2700000" algn="tl">
                      <a:srgbClr val="FFFFFF"/>
                    </a:outerShdw>
                  </a:effectLst>
                  <a:latin typeface="Times" charset="0"/>
                  <a:ea typeface="+mn-ea"/>
                </a:rPr>
                <a:t>boys</a:t>
              </a:r>
              <a:endParaRPr lang="de-DE" sz="1800" dirty="0">
                <a:effectLst>
                  <a:outerShdw blurRad="38100" dist="38100" dir="2700000" algn="tl">
                    <a:srgbClr val="FFFFFF"/>
                  </a:outerShdw>
                </a:effectLst>
                <a:latin typeface="Times" charset="0"/>
                <a:ea typeface="+mn-ea"/>
              </a:endParaRPr>
            </a:p>
          </p:txBody>
        </p:sp>
      </p:grpSp>
      <p:sp>
        <p:nvSpPr>
          <p:cNvPr id="4" name="Text Box 29">
            <a:extLst>
              <a:ext uri="{FF2B5EF4-FFF2-40B4-BE49-F238E27FC236}">
                <a16:creationId xmlns:a16="http://schemas.microsoft.com/office/drawing/2014/main" id="{1D1941A3-9F2D-A777-A91B-C12C55CB9F4A}"/>
              </a:ext>
            </a:extLst>
          </p:cNvPr>
          <p:cNvSpPr txBox="1">
            <a:spLocks noChangeArrowheads="1"/>
          </p:cNvSpPr>
          <p:nvPr/>
        </p:nvSpPr>
        <p:spPr bwMode="auto">
          <a:xfrm>
            <a:off x="5586872" y="6329363"/>
            <a:ext cx="1691489" cy="369332"/>
          </a:xfrm>
          <a:prstGeom prst="rect">
            <a:avLst/>
          </a:prstGeom>
          <a:noFill/>
          <a:ln w="9525">
            <a:noFill/>
            <a:miter lim="800000"/>
            <a:headEnd/>
            <a:tailEnd/>
          </a:ln>
          <a:effectLst/>
        </p:spPr>
        <p:txBody>
          <a:bodyPr wrap="none">
            <a:spAutoFit/>
          </a:bodyPr>
          <a:lstStyle/>
          <a:p>
            <a:pPr>
              <a:defRPr/>
            </a:pPr>
            <a:r>
              <a:rPr lang="de-DE" sz="1800" dirty="0" err="1">
                <a:solidFill>
                  <a:srgbClr val="FF0000"/>
                </a:solidFill>
                <a:effectLst>
                  <a:outerShdw blurRad="38100" dist="38100" dir="2700000" algn="tl">
                    <a:srgbClr val="FFFFFF"/>
                  </a:outerShdw>
                </a:effectLst>
                <a:latin typeface="Times" charset="0"/>
                <a:ea typeface="+mn-ea"/>
              </a:rPr>
              <a:t>corpus</a:t>
            </a:r>
            <a:r>
              <a:rPr lang="de-DE" sz="1800" dirty="0">
                <a:solidFill>
                  <a:srgbClr val="FF0000"/>
                </a:solidFill>
                <a:effectLst>
                  <a:outerShdw blurRad="38100" dist="38100" dir="2700000" algn="tl">
                    <a:srgbClr val="FFFFFF"/>
                  </a:outerShdw>
                </a:effectLst>
                <a:latin typeface="Times" charset="0"/>
                <a:ea typeface="+mn-ea"/>
              </a:rPr>
              <a:t> callosum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000454">
                                            <p:txEl>
                                              <p:pRg st="0" end="0"/>
                                            </p:txEl>
                                          </p:spTgt>
                                        </p:tgtEl>
                                        <p:attrNameLst>
                                          <p:attrName>style.visibility</p:attrName>
                                        </p:attrNameLst>
                                      </p:cBhvr>
                                      <p:to>
                                        <p:strVal val="visible"/>
                                      </p:to>
                                    </p:set>
                                    <p:anim calcmode="lin" valueType="num">
                                      <p:cBhvr>
                                        <p:cTn id="7" dur="500" fill="hold"/>
                                        <p:tgtEl>
                                          <p:spTgt spid="100045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0045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0045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0045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1000454">
                                            <p:txEl>
                                              <p:pRg st="1" end="1"/>
                                            </p:txEl>
                                          </p:spTgt>
                                        </p:tgtEl>
                                        <p:attrNameLst>
                                          <p:attrName>style.visibility</p:attrName>
                                        </p:attrNameLst>
                                      </p:cBhvr>
                                      <p:to>
                                        <p:strVal val="visible"/>
                                      </p:to>
                                    </p:set>
                                    <p:anim calcmode="lin" valueType="num">
                                      <p:cBhvr>
                                        <p:cTn id="15" dur="500" fill="hold"/>
                                        <p:tgtEl>
                                          <p:spTgt spid="100045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0045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0045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0045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ppt_h/2"/>
                                          </p:val>
                                        </p:tav>
                                        <p:tav tm="100000">
                                          <p:val>
                                            <p:strVal val="#ppt_y"/>
                                          </p:val>
                                        </p:tav>
                                      </p:tavLst>
                                    </p:anim>
                                    <p:anim calcmode="lin" valueType="num">
                                      <p:cBhvr>
                                        <p:cTn id="33" dur="500" fill="hold"/>
                                        <p:tgtEl>
                                          <p:spTgt spid="6"/>
                                        </p:tgtEl>
                                        <p:attrNameLst>
                                          <p:attrName>ppt_w</p:attrName>
                                        </p:attrNameLst>
                                      </p:cBhvr>
                                      <p:tavLst>
                                        <p:tav tm="0">
                                          <p:val>
                                            <p:strVal val="#ppt_w"/>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ppt_h/2"/>
                                          </p:val>
                                        </p:tav>
                                        <p:tav tm="100000">
                                          <p:val>
                                            <p:strVal val="#ppt_y"/>
                                          </p:val>
                                        </p:tav>
                                      </p:tavLst>
                                    </p:anim>
                                    <p:anim calcmode="lin" valueType="num">
                                      <p:cBhvr>
                                        <p:cTn id="41" dur="500" fill="hold"/>
                                        <p:tgtEl>
                                          <p:spTgt spid="3"/>
                                        </p:tgtEl>
                                        <p:attrNameLst>
                                          <p:attrName>ppt_w</p:attrName>
                                        </p:attrNameLst>
                                      </p:cBhvr>
                                      <p:tavLst>
                                        <p:tav tm="0">
                                          <p:val>
                                            <p:strVal val="#ppt_w"/>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ppt_x</p:attrName>
                                        </p:attrNameLst>
                                      </p:cBhvr>
                                      <p:tavLst>
                                        <p:tav tm="0">
                                          <p:val>
                                            <p:fltVal val="0.5"/>
                                          </p:val>
                                        </p:tav>
                                        <p:tav tm="100000">
                                          <p:val>
                                            <p:strVal val="#ppt_x"/>
                                          </p:val>
                                        </p:tav>
                                      </p:tavLst>
                                    </p:anim>
                                    <p:anim calcmode="lin" valueType="num">
                                      <p:cBhvr>
                                        <p:cTn id="50"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4" grpId="0" build="p" autoUpdateAnimBg="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0B6475C-57EC-233E-4718-C1AD16084850}"/>
              </a:ext>
            </a:extLst>
          </p:cNvPr>
          <p:cNvGrpSpPr>
            <a:grpSpLocks/>
          </p:cNvGrpSpPr>
          <p:nvPr/>
        </p:nvGrpSpPr>
        <p:grpSpPr bwMode="auto">
          <a:xfrm>
            <a:off x="1131888" y="312738"/>
            <a:ext cx="8007350" cy="3067050"/>
            <a:chOff x="713" y="197"/>
            <a:chExt cx="5044" cy="1932"/>
          </a:xfrm>
        </p:grpSpPr>
        <p:sp>
          <p:nvSpPr>
            <p:cNvPr id="1001475" name="Text Box 3">
              <a:extLst>
                <a:ext uri="{FF2B5EF4-FFF2-40B4-BE49-F238E27FC236}">
                  <a16:creationId xmlns:a16="http://schemas.microsoft.com/office/drawing/2014/main" id="{ABC871F2-9050-FDBE-7491-D0447DD5801D}"/>
                </a:ext>
              </a:extLst>
            </p:cNvPr>
            <p:cNvSpPr txBox="1">
              <a:spLocks noChangeArrowheads="1"/>
            </p:cNvSpPr>
            <p:nvPr/>
          </p:nvSpPr>
          <p:spPr bwMode="auto">
            <a:xfrm>
              <a:off x="713" y="197"/>
              <a:ext cx="5044" cy="28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a:effectLst>
                    <a:outerShdw blurRad="38100" dist="38100" dir="2700000" algn="tl">
                      <a:srgbClr val="FFFFFF"/>
                    </a:outerShdw>
                  </a:effectLst>
                  <a:latin typeface="Times" pitchFamily="2" charset="0"/>
                </a:rPr>
                <a:t>Hellmuth Petsche et al. (Vienna 1986-1998): </a:t>
              </a:r>
              <a:r>
                <a:rPr lang="de-DE" altLang="en-US" sz="2400" i="1">
                  <a:effectLst>
                    <a:outerShdw blurRad="38100" dist="38100" dir="2700000" algn="tl">
                      <a:srgbClr val="FFFFFF"/>
                    </a:outerShdw>
                  </a:effectLst>
                  <a:latin typeface="Times" pitchFamily="2" charset="0"/>
                </a:rPr>
                <a:t>EEG and Thinking</a:t>
              </a:r>
              <a:endParaRPr lang="de-DE" altLang="en-US" sz="2400">
                <a:effectLst>
                  <a:outerShdw blurRad="38100" dist="38100" dir="2700000" algn="tl">
                    <a:srgbClr val="FFFFFF"/>
                  </a:outerShdw>
                </a:effectLst>
                <a:latin typeface="Times" pitchFamily="2" charset="0"/>
              </a:endParaRPr>
            </a:p>
          </p:txBody>
        </p:sp>
        <p:pic>
          <p:nvPicPr>
            <p:cNvPr id="1001476" name="Picture 4" descr="petsche.tiff                                                   00087F53Macintosh HD                   B746CC0A:">
              <a:extLst>
                <a:ext uri="{FF2B5EF4-FFF2-40B4-BE49-F238E27FC236}">
                  <a16:creationId xmlns:a16="http://schemas.microsoft.com/office/drawing/2014/main" id="{A6E7FC6E-81A9-253C-57F7-35B1A85A6E70}"/>
                </a:ext>
              </a:extLst>
            </p:cNvPr>
            <p:cNvPicPr>
              <a:picLocks noChangeAspect="1" noChangeArrowheads="1"/>
            </p:cNvPicPr>
            <p:nvPr/>
          </p:nvPicPr>
          <p:blipFill>
            <a:blip r:embed="rId2"/>
            <a:srcRect t="25282" r="948" b="343"/>
            <a:stretch>
              <a:fillRect/>
            </a:stretch>
          </p:blipFill>
          <p:spPr bwMode="auto">
            <a:xfrm>
              <a:off x="783" y="614"/>
              <a:ext cx="1360" cy="1515"/>
            </a:xfrm>
            <a:prstGeom prst="rect">
              <a:avLst/>
            </a:prstGeom>
            <a:noFill/>
            <a:effectLst>
              <a:outerShdw blurRad="63500" dist="107763" dir="2700000" algn="ctr" rotWithShape="0">
                <a:srgbClr val="000000">
                  <a:alpha val="74998"/>
                </a:srgbClr>
              </a:outerShdw>
            </a:effectLst>
          </p:spPr>
        </p:pic>
      </p:grpSp>
      <p:grpSp>
        <p:nvGrpSpPr>
          <p:cNvPr id="3" name="Group 5">
            <a:extLst>
              <a:ext uri="{FF2B5EF4-FFF2-40B4-BE49-F238E27FC236}">
                <a16:creationId xmlns:a16="http://schemas.microsoft.com/office/drawing/2014/main" id="{316903E1-ECBC-D7C7-78F8-DB23B457B192}"/>
              </a:ext>
            </a:extLst>
          </p:cNvPr>
          <p:cNvGrpSpPr>
            <a:grpSpLocks/>
          </p:cNvGrpSpPr>
          <p:nvPr/>
        </p:nvGrpSpPr>
        <p:grpSpPr bwMode="auto">
          <a:xfrm>
            <a:off x="396875" y="4429125"/>
            <a:ext cx="3209925" cy="1771650"/>
            <a:chOff x="250" y="2790"/>
            <a:chExt cx="2022" cy="1116"/>
          </a:xfrm>
        </p:grpSpPr>
        <p:pic>
          <p:nvPicPr>
            <p:cNvPr id="1001478" name="Picture 6" descr="k458-preview.png                                               000231FDMacintosh HD                   B746CC0A:">
              <a:extLst>
                <a:ext uri="{FF2B5EF4-FFF2-40B4-BE49-F238E27FC236}">
                  <a16:creationId xmlns:a16="http://schemas.microsoft.com/office/drawing/2014/main" id="{6201FD89-8CDB-D1CF-9E66-4F7B1E6461A2}"/>
                </a:ext>
              </a:extLst>
            </p:cNvPr>
            <p:cNvPicPr>
              <a:picLocks noChangeAspect="1" noChangeArrowheads="1"/>
            </p:cNvPicPr>
            <p:nvPr/>
          </p:nvPicPr>
          <p:blipFill>
            <a:blip r:embed="rId3">
              <a:lum bright="30000" contrast="-18000"/>
            </a:blip>
            <a:srcRect r="33711"/>
            <a:stretch>
              <a:fillRect/>
            </a:stretch>
          </p:blipFill>
          <p:spPr bwMode="auto">
            <a:xfrm>
              <a:off x="250" y="2790"/>
              <a:ext cx="1984" cy="1087"/>
            </a:xfrm>
            <a:prstGeom prst="rect">
              <a:avLst/>
            </a:prstGeom>
            <a:noFill/>
            <a:effectLst>
              <a:outerShdw blurRad="63500" dist="107763" dir="2700000" algn="ctr" rotWithShape="0">
                <a:srgbClr val="000000">
                  <a:alpha val="74998"/>
                </a:srgbClr>
              </a:outerShdw>
            </a:effectLst>
          </p:spPr>
        </p:pic>
        <p:sp>
          <p:nvSpPr>
            <p:cNvPr id="1001479" name="Text Box 7">
              <a:extLst>
                <a:ext uri="{FF2B5EF4-FFF2-40B4-BE49-F238E27FC236}">
                  <a16:creationId xmlns:a16="http://schemas.microsoft.com/office/drawing/2014/main" id="{52B59A26-924E-F385-ED5C-6A0C05DE59CB}"/>
                </a:ext>
              </a:extLst>
            </p:cNvPr>
            <p:cNvSpPr txBox="1">
              <a:spLocks noChangeArrowheads="1"/>
            </p:cNvSpPr>
            <p:nvPr/>
          </p:nvSpPr>
          <p:spPr bwMode="auto">
            <a:xfrm>
              <a:off x="962" y="2928"/>
              <a:ext cx="1310" cy="978"/>
            </a:xfrm>
            <a:prstGeom prst="rect">
              <a:avLst/>
            </a:prstGeom>
            <a:noFill/>
            <a:ln w="9525">
              <a:noFill/>
              <a:miter lim="800000"/>
              <a:headEnd/>
              <a:tailEnd/>
            </a:ln>
            <a:effectLst/>
          </p:spPr>
          <p:txBody>
            <a:bodyPr wrap="none">
              <a:spAutoFit/>
            </a:bodyPr>
            <a:lstStyle/>
            <a:p>
              <a:pPr algn="r">
                <a:defRPr/>
              </a:pPr>
              <a:r>
                <a:rPr lang="de-DE" sz="2400" b="1">
                  <a:effectLst>
                    <a:outerShdw blurRad="38100" dist="38100" dir="2700000" algn="tl">
                      <a:srgbClr val="FFFFFF"/>
                    </a:outerShdw>
                  </a:effectLst>
                  <a:latin typeface="Times" charset="0"/>
                  <a:ea typeface="+mn-ea"/>
                </a:rPr>
                <a:t>W. A. Mozart:</a:t>
              </a:r>
            </a:p>
            <a:p>
              <a:pPr algn="r">
                <a:defRPr/>
              </a:pPr>
              <a:r>
                <a:rPr lang="de-DE" sz="2400" b="1">
                  <a:effectLst>
                    <a:outerShdw blurRad="38100" dist="38100" dir="2700000" algn="tl">
                      <a:srgbClr val="FFFFFF"/>
                    </a:outerShdw>
                  </a:effectLst>
                  <a:latin typeface="Times" charset="0"/>
                  <a:ea typeface="+mn-ea"/>
                </a:rPr>
                <a:t>Jagdquartett</a:t>
              </a:r>
            </a:p>
            <a:p>
              <a:pPr algn="r">
                <a:defRPr/>
              </a:pPr>
              <a:r>
                <a:rPr lang="de-DE" sz="2400" b="1">
                  <a:effectLst>
                    <a:outerShdw blurRad="38100" dist="38100" dir="2700000" algn="tl">
                      <a:srgbClr val="FFFFFF"/>
                    </a:outerShdw>
                  </a:effectLst>
                  <a:latin typeface="Times" charset="0"/>
                  <a:ea typeface="+mn-ea"/>
                </a:rPr>
                <a:t>KV 458,</a:t>
              </a:r>
            </a:p>
            <a:p>
              <a:pPr algn="r">
                <a:defRPr/>
              </a:pPr>
              <a:r>
                <a:rPr lang="de-DE" sz="2400" b="1">
                  <a:effectLst>
                    <a:outerShdw blurRad="38100" dist="38100" dir="2700000" algn="tl">
                      <a:srgbClr val="FFFFFF"/>
                    </a:outerShdw>
                  </a:effectLst>
                  <a:latin typeface="Times" charset="0"/>
                  <a:ea typeface="+mn-ea"/>
                </a:rPr>
                <a:t>1st mov.</a:t>
              </a:r>
            </a:p>
          </p:txBody>
        </p:sp>
      </p:grpSp>
      <p:grpSp>
        <p:nvGrpSpPr>
          <p:cNvPr id="4" name="Group 8">
            <a:extLst>
              <a:ext uri="{FF2B5EF4-FFF2-40B4-BE49-F238E27FC236}">
                <a16:creationId xmlns:a16="http://schemas.microsoft.com/office/drawing/2014/main" id="{D40C1F75-F3C5-CFBD-7FCE-4C1B9A520211}"/>
              </a:ext>
            </a:extLst>
          </p:cNvPr>
          <p:cNvGrpSpPr>
            <a:grpSpLocks/>
          </p:cNvGrpSpPr>
          <p:nvPr/>
        </p:nvGrpSpPr>
        <p:grpSpPr bwMode="auto">
          <a:xfrm>
            <a:off x="3597275" y="973138"/>
            <a:ext cx="6089650" cy="5641975"/>
            <a:chOff x="2266" y="613"/>
            <a:chExt cx="3836" cy="3554"/>
          </a:xfrm>
        </p:grpSpPr>
        <p:grpSp>
          <p:nvGrpSpPr>
            <p:cNvPr id="17413" name="Group 9">
              <a:extLst>
                <a:ext uri="{FF2B5EF4-FFF2-40B4-BE49-F238E27FC236}">
                  <a16:creationId xmlns:a16="http://schemas.microsoft.com/office/drawing/2014/main" id="{93BCE1B7-D3D9-D913-D288-38E8156330EC}"/>
                </a:ext>
              </a:extLst>
            </p:cNvPr>
            <p:cNvGrpSpPr>
              <a:grpSpLocks/>
            </p:cNvGrpSpPr>
            <p:nvPr/>
          </p:nvGrpSpPr>
          <p:grpSpPr bwMode="auto">
            <a:xfrm>
              <a:off x="2309" y="613"/>
              <a:ext cx="3707" cy="3271"/>
              <a:chOff x="2288" y="599"/>
              <a:chExt cx="3707" cy="3271"/>
            </a:xfrm>
          </p:grpSpPr>
          <p:sp>
            <p:nvSpPr>
              <p:cNvPr id="1001482" name="Rectangle 10">
                <a:extLst>
                  <a:ext uri="{FF2B5EF4-FFF2-40B4-BE49-F238E27FC236}">
                    <a16:creationId xmlns:a16="http://schemas.microsoft.com/office/drawing/2014/main" id="{76DA5EA7-8289-131E-3712-BC4AFBD011E5}"/>
                  </a:ext>
                </a:extLst>
              </p:cNvPr>
              <p:cNvSpPr>
                <a:spLocks noChangeArrowheads="1"/>
              </p:cNvSpPr>
              <p:nvPr/>
            </p:nvSpPr>
            <p:spPr bwMode="auto">
              <a:xfrm>
                <a:off x="2288" y="599"/>
                <a:ext cx="3707" cy="431"/>
              </a:xfrm>
              <a:prstGeom prst="rect">
                <a:avLst/>
              </a:prstGeom>
              <a:solidFill>
                <a:srgbClr val="E8EDE9"/>
              </a:solidFill>
              <a:ln w="9525">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de-DE" sz="2400">
                  <a:latin typeface="Times" charset="0"/>
                  <a:ea typeface="+mn-ea"/>
                </a:endParaRPr>
              </a:p>
            </p:txBody>
          </p:sp>
          <p:pic>
            <p:nvPicPr>
              <p:cNvPr id="1001483" name="Picture 11" descr="petschem+f.jpg                                                 001E6A88Macintosh HD                   B746CC0A:">
                <a:extLst>
                  <a:ext uri="{FF2B5EF4-FFF2-40B4-BE49-F238E27FC236}">
                    <a16:creationId xmlns:a16="http://schemas.microsoft.com/office/drawing/2014/main" id="{C0792BA5-089F-F8C4-05B3-8E5C769013EC}"/>
                  </a:ext>
                </a:extLst>
              </p:cNvPr>
              <p:cNvPicPr>
                <a:picLocks noChangeAspect="1" noChangeArrowheads="1"/>
              </p:cNvPicPr>
              <p:nvPr/>
            </p:nvPicPr>
            <p:blipFill>
              <a:blip r:embed="rId4"/>
              <a:srcRect t="11833" r="17995"/>
              <a:stretch>
                <a:fillRect/>
              </a:stretch>
            </p:blipFill>
            <p:spPr bwMode="auto">
              <a:xfrm>
                <a:off x="2290" y="1031"/>
                <a:ext cx="3705" cy="2839"/>
              </a:xfrm>
              <a:prstGeom prst="rect">
                <a:avLst/>
              </a:prstGeom>
              <a:noFill/>
              <a:effectLst>
                <a:outerShdw blurRad="63500" dist="107763" dir="2700000" algn="ctr" rotWithShape="0">
                  <a:srgbClr val="000000">
                    <a:alpha val="74998"/>
                  </a:srgbClr>
                </a:outerShdw>
              </a:effectLst>
            </p:spPr>
          </p:pic>
          <p:sp>
            <p:nvSpPr>
              <p:cNvPr id="17422" name="Rectangle 12">
                <a:extLst>
                  <a:ext uri="{FF2B5EF4-FFF2-40B4-BE49-F238E27FC236}">
                    <a16:creationId xmlns:a16="http://schemas.microsoft.com/office/drawing/2014/main" id="{F6DD84EF-573D-FF5E-9547-62B4E202FAB5}"/>
                  </a:ext>
                </a:extLst>
              </p:cNvPr>
              <p:cNvSpPr>
                <a:spLocks noChangeArrowheads="1"/>
              </p:cNvSpPr>
              <p:nvPr/>
            </p:nvSpPr>
            <p:spPr bwMode="auto">
              <a:xfrm>
                <a:off x="5905" y="1965"/>
                <a:ext cx="88" cy="1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17423" name="Group 13">
                <a:extLst>
                  <a:ext uri="{FF2B5EF4-FFF2-40B4-BE49-F238E27FC236}">
                    <a16:creationId xmlns:a16="http://schemas.microsoft.com/office/drawing/2014/main" id="{DD532394-2AD7-94FF-6F6C-5B6FDE4E4C73}"/>
                  </a:ext>
                </a:extLst>
              </p:cNvPr>
              <p:cNvGrpSpPr>
                <a:grpSpLocks/>
              </p:cNvGrpSpPr>
              <p:nvPr/>
            </p:nvGrpSpPr>
            <p:grpSpPr bwMode="auto">
              <a:xfrm>
                <a:off x="3249" y="696"/>
                <a:ext cx="249" cy="240"/>
                <a:chOff x="4957" y="3170"/>
                <a:chExt cx="852" cy="808"/>
              </a:xfrm>
            </p:grpSpPr>
            <p:sp>
              <p:nvSpPr>
                <p:cNvPr id="17427" name="Freeform 14">
                  <a:extLst>
                    <a:ext uri="{FF2B5EF4-FFF2-40B4-BE49-F238E27FC236}">
                      <a16:creationId xmlns:a16="http://schemas.microsoft.com/office/drawing/2014/main" id="{AEEE6E48-CF41-83DD-FC08-F4B9532EC1CA}"/>
                    </a:ext>
                  </a:extLst>
                </p:cNvPr>
                <p:cNvSpPr>
                  <a:spLocks/>
                </p:cNvSpPr>
                <p:nvPr/>
              </p:nvSpPr>
              <p:spPr bwMode="auto">
                <a:xfrm>
                  <a:off x="5426" y="3170"/>
                  <a:ext cx="383" cy="385"/>
                </a:xfrm>
                <a:custGeom>
                  <a:avLst/>
                  <a:gdLst>
                    <a:gd name="T0" fmla="*/ 328 w 383"/>
                    <a:gd name="T1" fmla="*/ 0 h 385"/>
                    <a:gd name="T2" fmla="*/ 277 w 383"/>
                    <a:gd name="T3" fmla="*/ 6 h 385"/>
                    <a:gd name="T4" fmla="*/ 227 w 383"/>
                    <a:gd name="T5" fmla="*/ 20 h 385"/>
                    <a:gd name="T6" fmla="*/ 180 w 383"/>
                    <a:gd name="T7" fmla="*/ 38 h 385"/>
                    <a:gd name="T8" fmla="*/ 136 w 383"/>
                    <a:gd name="T9" fmla="*/ 58 h 385"/>
                    <a:gd name="T10" fmla="*/ 101 w 383"/>
                    <a:gd name="T11" fmla="*/ 77 h 385"/>
                    <a:gd name="T12" fmla="*/ 74 w 383"/>
                    <a:gd name="T13" fmla="*/ 92 h 385"/>
                    <a:gd name="T14" fmla="*/ 60 w 383"/>
                    <a:gd name="T15" fmla="*/ 101 h 385"/>
                    <a:gd name="T16" fmla="*/ 280 w 383"/>
                    <a:gd name="T17" fmla="*/ 81 h 385"/>
                    <a:gd name="T18" fmla="*/ 239 w 383"/>
                    <a:gd name="T19" fmla="*/ 120 h 385"/>
                    <a:gd name="T20" fmla="*/ 205 w 383"/>
                    <a:gd name="T21" fmla="*/ 151 h 385"/>
                    <a:gd name="T22" fmla="*/ 177 w 383"/>
                    <a:gd name="T23" fmla="*/ 176 h 385"/>
                    <a:gd name="T24" fmla="*/ 150 w 383"/>
                    <a:gd name="T25" fmla="*/ 197 h 385"/>
                    <a:gd name="T26" fmla="*/ 122 w 383"/>
                    <a:gd name="T27" fmla="*/ 217 h 385"/>
                    <a:gd name="T28" fmla="*/ 90 w 383"/>
                    <a:gd name="T29" fmla="*/ 236 h 385"/>
                    <a:gd name="T30" fmla="*/ 50 w 383"/>
                    <a:gd name="T31" fmla="*/ 259 h 385"/>
                    <a:gd name="T32" fmla="*/ 0 w 383"/>
                    <a:gd name="T33" fmla="*/ 285 h 385"/>
                    <a:gd name="T34" fmla="*/ 11 w 383"/>
                    <a:gd name="T35" fmla="*/ 309 h 385"/>
                    <a:gd name="T36" fmla="*/ 28 w 383"/>
                    <a:gd name="T37" fmla="*/ 330 h 385"/>
                    <a:gd name="T38" fmla="*/ 42 w 383"/>
                    <a:gd name="T39" fmla="*/ 354 h 385"/>
                    <a:gd name="T40" fmla="*/ 47 w 383"/>
                    <a:gd name="T41" fmla="*/ 385 h 385"/>
                    <a:gd name="T42" fmla="*/ 90 w 383"/>
                    <a:gd name="T43" fmla="*/ 349 h 385"/>
                    <a:gd name="T44" fmla="*/ 124 w 383"/>
                    <a:gd name="T45" fmla="*/ 317 h 385"/>
                    <a:gd name="T46" fmla="*/ 151 w 383"/>
                    <a:gd name="T47" fmla="*/ 286 h 385"/>
                    <a:gd name="T48" fmla="*/ 174 w 383"/>
                    <a:gd name="T49" fmla="*/ 255 h 385"/>
                    <a:gd name="T50" fmla="*/ 195 w 383"/>
                    <a:gd name="T51" fmla="*/ 221 h 385"/>
                    <a:gd name="T52" fmla="*/ 219 w 383"/>
                    <a:gd name="T53" fmla="*/ 183 h 385"/>
                    <a:gd name="T54" fmla="*/ 246 w 383"/>
                    <a:gd name="T55" fmla="*/ 139 h 385"/>
                    <a:gd name="T56" fmla="*/ 282 w 383"/>
                    <a:gd name="T57" fmla="*/ 87 h 385"/>
                    <a:gd name="T58" fmla="*/ 291 w 383"/>
                    <a:gd name="T59" fmla="*/ 323 h 385"/>
                    <a:gd name="T60" fmla="*/ 303 w 383"/>
                    <a:gd name="T61" fmla="*/ 297 h 385"/>
                    <a:gd name="T62" fmla="*/ 324 w 383"/>
                    <a:gd name="T63" fmla="*/ 252 h 385"/>
                    <a:gd name="T64" fmla="*/ 346 w 383"/>
                    <a:gd name="T65" fmla="*/ 196 h 385"/>
                    <a:gd name="T66" fmla="*/ 367 w 383"/>
                    <a:gd name="T67" fmla="*/ 137 h 385"/>
                    <a:gd name="T68" fmla="*/ 381 w 383"/>
                    <a:gd name="T69" fmla="*/ 80 h 385"/>
                    <a:gd name="T70" fmla="*/ 382 w 383"/>
                    <a:gd name="T71" fmla="*/ 33 h 385"/>
                    <a:gd name="T72" fmla="*/ 367 w 383"/>
                    <a:gd name="T73" fmla="*/ 5 h 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3"/>
                    <a:gd name="T112" fmla="*/ 0 h 385"/>
                    <a:gd name="T113" fmla="*/ 383 w 383"/>
                    <a:gd name="T114" fmla="*/ 385 h 3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3" h="385">
                      <a:moveTo>
                        <a:pt x="352" y="1"/>
                      </a:moveTo>
                      <a:lnTo>
                        <a:pt x="328" y="0"/>
                      </a:lnTo>
                      <a:lnTo>
                        <a:pt x="303" y="2"/>
                      </a:lnTo>
                      <a:lnTo>
                        <a:pt x="277" y="6"/>
                      </a:lnTo>
                      <a:lnTo>
                        <a:pt x="253" y="12"/>
                      </a:lnTo>
                      <a:lnTo>
                        <a:pt x="227" y="20"/>
                      </a:lnTo>
                      <a:lnTo>
                        <a:pt x="203" y="28"/>
                      </a:lnTo>
                      <a:lnTo>
                        <a:pt x="180" y="38"/>
                      </a:lnTo>
                      <a:lnTo>
                        <a:pt x="158" y="48"/>
                      </a:lnTo>
                      <a:lnTo>
                        <a:pt x="136" y="58"/>
                      </a:lnTo>
                      <a:lnTo>
                        <a:pt x="117" y="67"/>
                      </a:lnTo>
                      <a:lnTo>
                        <a:pt x="101" y="77"/>
                      </a:lnTo>
                      <a:lnTo>
                        <a:pt x="86" y="85"/>
                      </a:lnTo>
                      <a:lnTo>
                        <a:pt x="74" y="92"/>
                      </a:lnTo>
                      <a:lnTo>
                        <a:pt x="66" y="97"/>
                      </a:lnTo>
                      <a:lnTo>
                        <a:pt x="60" y="101"/>
                      </a:lnTo>
                      <a:lnTo>
                        <a:pt x="58" y="102"/>
                      </a:lnTo>
                      <a:lnTo>
                        <a:pt x="280" y="81"/>
                      </a:lnTo>
                      <a:lnTo>
                        <a:pt x="258" y="101"/>
                      </a:lnTo>
                      <a:lnTo>
                        <a:pt x="239" y="120"/>
                      </a:lnTo>
                      <a:lnTo>
                        <a:pt x="221" y="136"/>
                      </a:lnTo>
                      <a:lnTo>
                        <a:pt x="205" y="151"/>
                      </a:lnTo>
                      <a:lnTo>
                        <a:pt x="191" y="164"/>
                      </a:lnTo>
                      <a:lnTo>
                        <a:pt x="177" y="176"/>
                      </a:lnTo>
                      <a:lnTo>
                        <a:pt x="163" y="187"/>
                      </a:lnTo>
                      <a:lnTo>
                        <a:pt x="150" y="197"/>
                      </a:lnTo>
                      <a:lnTo>
                        <a:pt x="136" y="207"/>
                      </a:lnTo>
                      <a:lnTo>
                        <a:pt x="122" y="217"/>
                      </a:lnTo>
                      <a:lnTo>
                        <a:pt x="106" y="226"/>
                      </a:lnTo>
                      <a:lnTo>
                        <a:pt x="90" y="236"/>
                      </a:lnTo>
                      <a:lnTo>
                        <a:pt x="71" y="247"/>
                      </a:lnTo>
                      <a:lnTo>
                        <a:pt x="50" y="259"/>
                      </a:lnTo>
                      <a:lnTo>
                        <a:pt x="26" y="271"/>
                      </a:lnTo>
                      <a:lnTo>
                        <a:pt x="0" y="285"/>
                      </a:lnTo>
                      <a:lnTo>
                        <a:pt x="5" y="298"/>
                      </a:lnTo>
                      <a:lnTo>
                        <a:pt x="11" y="309"/>
                      </a:lnTo>
                      <a:lnTo>
                        <a:pt x="19" y="320"/>
                      </a:lnTo>
                      <a:lnTo>
                        <a:pt x="28" y="330"/>
                      </a:lnTo>
                      <a:lnTo>
                        <a:pt x="35" y="342"/>
                      </a:lnTo>
                      <a:lnTo>
                        <a:pt x="42" y="354"/>
                      </a:lnTo>
                      <a:lnTo>
                        <a:pt x="46" y="368"/>
                      </a:lnTo>
                      <a:lnTo>
                        <a:pt x="47" y="385"/>
                      </a:lnTo>
                      <a:lnTo>
                        <a:pt x="70" y="366"/>
                      </a:lnTo>
                      <a:lnTo>
                        <a:pt x="90" y="349"/>
                      </a:lnTo>
                      <a:lnTo>
                        <a:pt x="108" y="333"/>
                      </a:lnTo>
                      <a:lnTo>
                        <a:pt x="124" y="317"/>
                      </a:lnTo>
                      <a:lnTo>
                        <a:pt x="138" y="302"/>
                      </a:lnTo>
                      <a:lnTo>
                        <a:pt x="151" y="286"/>
                      </a:lnTo>
                      <a:lnTo>
                        <a:pt x="163" y="271"/>
                      </a:lnTo>
                      <a:lnTo>
                        <a:pt x="174" y="255"/>
                      </a:lnTo>
                      <a:lnTo>
                        <a:pt x="184" y="239"/>
                      </a:lnTo>
                      <a:lnTo>
                        <a:pt x="195" y="221"/>
                      </a:lnTo>
                      <a:lnTo>
                        <a:pt x="207" y="203"/>
                      </a:lnTo>
                      <a:lnTo>
                        <a:pt x="219" y="183"/>
                      </a:lnTo>
                      <a:lnTo>
                        <a:pt x="232" y="162"/>
                      </a:lnTo>
                      <a:lnTo>
                        <a:pt x="246" y="139"/>
                      </a:lnTo>
                      <a:lnTo>
                        <a:pt x="263" y="114"/>
                      </a:lnTo>
                      <a:lnTo>
                        <a:pt x="282" y="87"/>
                      </a:lnTo>
                      <a:lnTo>
                        <a:pt x="289" y="327"/>
                      </a:lnTo>
                      <a:lnTo>
                        <a:pt x="291" y="323"/>
                      </a:lnTo>
                      <a:lnTo>
                        <a:pt x="296" y="313"/>
                      </a:lnTo>
                      <a:lnTo>
                        <a:pt x="303" y="297"/>
                      </a:lnTo>
                      <a:lnTo>
                        <a:pt x="313" y="277"/>
                      </a:lnTo>
                      <a:lnTo>
                        <a:pt x="324" y="252"/>
                      </a:lnTo>
                      <a:lnTo>
                        <a:pt x="334" y="225"/>
                      </a:lnTo>
                      <a:lnTo>
                        <a:pt x="346" y="196"/>
                      </a:lnTo>
                      <a:lnTo>
                        <a:pt x="357" y="167"/>
                      </a:lnTo>
                      <a:lnTo>
                        <a:pt x="367" y="137"/>
                      </a:lnTo>
                      <a:lnTo>
                        <a:pt x="375" y="107"/>
                      </a:lnTo>
                      <a:lnTo>
                        <a:pt x="381" y="80"/>
                      </a:lnTo>
                      <a:lnTo>
                        <a:pt x="383" y="55"/>
                      </a:lnTo>
                      <a:lnTo>
                        <a:pt x="382" y="33"/>
                      </a:lnTo>
                      <a:lnTo>
                        <a:pt x="377" y="17"/>
                      </a:lnTo>
                      <a:lnTo>
                        <a:pt x="367" y="5"/>
                      </a:lnTo>
                      <a:lnTo>
                        <a:pt x="35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15">
                  <a:extLst>
                    <a:ext uri="{FF2B5EF4-FFF2-40B4-BE49-F238E27FC236}">
                      <a16:creationId xmlns:a16="http://schemas.microsoft.com/office/drawing/2014/main" id="{C5422D6E-0051-01E0-1907-AA7E75DAB297}"/>
                    </a:ext>
                  </a:extLst>
                </p:cNvPr>
                <p:cNvSpPr>
                  <a:spLocks/>
                </p:cNvSpPr>
                <p:nvPr/>
              </p:nvSpPr>
              <p:spPr bwMode="auto">
                <a:xfrm>
                  <a:off x="4957" y="3353"/>
                  <a:ext cx="624" cy="625"/>
                </a:xfrm>
                <a:custGeom>
                  <a:avLst/>
                  <a:gdLst>
                    <a:gd name="T0" fmla="*/ 77 w 624"/>
                    <a:gd name="T1" fmla="*/ 176 h 625"/>
                    <a:gd name="T2" fmla="*/ 93 w 624"/>
                    <a:gd name="T3" fmla="*/ 150 h 625"/>
                    <a:gd name="T4" fmla="*/ 73 w 624"/>
                    <a:gd name="T5" fmla="*/ 172 h 625"/>
                    <a:gd name="T6" fmla="*/ 47 w 624"/>
                    <a:gd name="T7" fmla="*/ 216 h 625"/>
                    <a:gd name="T8" fmla="*/ 19 w 624"/>
                    <a:gd name="T9" fmla="*/ 310 h 625"/>
                    <a:gd name="T10" fmla="*/ 27 w 624"/>
                    <a:gd name="T11" fmla="*/ 420 h 625"/>
                    <a:gd name="T12" fmla="*/ 75 w 624"/>
                    <a:gd name="T13" fmla="*/ 516 h 625"/>
                    <a:gd name="T14" fmla="*/ 159 w 624"/>
                    <a:gd name="T15" fmla="*/ 589 h 625"/>
                    <a:gd name="T16" fmla="*/ 212 w 624"/>
                    <a:gd name="T17" fmla="*/ 611 h 625"/>
                    <a:gd name="T18" fmla="*/ 267 w 624"/>
                    <a:gd name="T19" fmla="*/ 622 h 625"/>
                    <a:gd name="T20" fmla="*/ 334 w 624"/>
                    <a:gd name="T21" fmla="*/ 624 h 625"/>
                    <a:gd name="T22" fmla="*/ 404 w 624"/>
                    <a:gd name="T23" fmla="*/ 611 h 625"/>
                    <a:gd name="T24" fmla="*/ 500 w 624"/>
                    <a:gd name="T25" fmla="*/ 556 h 625"/>
                    <a:gd name="T26" fmla="*/ 579 w 624"/>
                    <a:gd name="T27" fmla="*/ 463 h 625"/>
                    <a:gd name="T28" fmla="*/ 620 w 624"/>
                    <a:gd name="T29" fmla="*/ 349 h 625"/>
                    <a:gd name="T30" fmla="*/ 615 w 624"/>
                    <a:gd name="T31" fmla="*/ 228 h 625"/>
                    <a:gd name="T32" fmla="*/ 585 w 624"/>
                    <a:gd name="T33" fmla="*/ 155 h 625"/>
                    <a:gd name="T34" fmla="*/ 548 w 624"/>
                    <a:gd name="T35" fmla="*/ 106 h 625"/>
                    <a:gd name="T36" fmla="*/ 502 w 624"/>
                    <a:gd name="T37" fmla="*/ 64 h 625"/>
                    <a:gd name="T38" fmla="*/ 448 w 624"/>
                    <a:gd name="T39" fmla="*/ 32 h 625"/>
                    <a:gd name="T40" fmla="*/ 389 w 624"/>
                    <a:gd name="T41" fmla="*/ 11 h 625"/>
                    <a:gd name="T42" fmla="*/ 327 w 624"/>
                    <a:gd name="T43" fmla="*/ 1 h 625"/>
                    <a:gd name="T44" fmla="*/ 264 w 624"/>
                    <a:gd name="T45" fmla="*/ 2 h 625"/>
                    <a:gd name="T46" fmla="*/ 201 w 624"/>
                    <a:gd name="T47" fmla="*/ 15 h 625"/>
                    <a:gd name="T48" fmla="*/ 138 w 624"/>
                    <a:gd name="T49" fmla="*/ 43 h 625"/>
                    <a:gd name="T50" fmla="*/ 82 w 624"/>
                    <a:gd name="T51" fmla="*/ 85 h 625"/>
                    <a:gd name="T52" fmla="*/ 38 w 624"/>
                    <a:gd name="T53" fmla="*/ 137 h 625"/>
                    <a:gd name="T54" fmla="*/ 6 w 624"/>
                    <a:gd name="T55" fmla="*/ 196 h 625"/>
                    <a:gd name="T56" fmla="*/ 20 w 624"/>
                    <a:gd name="T57" fmla="*/ 177 h 625"/>
                    <a:gd name="T58" fmla="*/ 54 w 624"/>
                    <a:gd name="T59" fmla="*/ 135 h 625"/>
                    <a:gd name="T60" fmla="*/ 96 w 624"/>
                    <a:gd name="T61" fmla="*/ 100 h 625"/>
                    <a:gd name="T62" fmla="*/ 146 w 624"/>
                    <a:gd name="T63" fmla="*/ 72 h 625"/>
                    <a:gd name="T64" fmla="*/ 244 w 624"/>
                    <a:gd name="T65" fmla="*/ 49 h 625"/>
                    <a:gd name="T66" fmla="*/ 354 w 624"/>
                    <a:gd name="T67" fmla="*/ 64 h 625"/>
                    <a:gd name="T68" fmla="*/ 451 w 624"/>
                    <a:gd name="T69" fmla="*/ 119 h 625"/>
                    <a:gd name="T70" fmla="*/ 520 w 624"/>
                    <a:gd name="T71" fmla="*/ 209 h 625"/>
                    <a:gd name="T72" fmla="*/ 539 w 624"/>
                    <a:gd name="T73" fmla="*/ 264 h 625"/>
                    <a:gd name="T74" fmla="*/ 545 w 624"/>
                    <a:gd name="T75" fmla="*/ 322 h 625"/>
                    <a:gd name="T76" fmla="*/ 533 w 624"/>
                    <a:gd name="T77" fmla="*/ 395 h 625"/>
                    <a:gd name="T78" fmla="*/ 493 w 624"/>
                    <a:gd name="T79" fmla="*/ 470 h 625"/>
                    <a:gd name="T80" fmla="*/ 422 w 624"/>
                    <a:gd name="T81" fmla="*/ 529 h 625"/>
                    <a:gd name="T82" fmla="*/ 347 w 624"/>
                    <a:gd name="T83" fmla="*/ 557 h 625"/>
                    <a:gd name="T84" fmla="*/ 275 w 624"/>
                    <a:gd name="T85" fmla="*/ 561 h 625"/>
                    <a:gd name="T86" fmla="*/ 216 w 624"/>
                    <a:gd name="T87" fmla="*/ 548 h 625"/>
                    <a:gd name="T88" fmla="*/ 136 w 624"/>
                    <a:gd name="T89" fmla="*/ 501 h 625"/>
                    <a:gd name="T90" fmla="*/ 73 w 624"/>
                    <a:gd name="T91" fmla="*/ 422 h 625"/>
                    <a:gd name="T92" fmla="*/ 46 w 624"/>
                    <a:gd name="T93" fmla="*/ 325 h 625"/>
                    <a:gd name="T94" fmla="*/ 57 w 624"/>
                    <a:gd name="T95" fmla="*/ 223 h 6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4"/>
                    <a:gd name="T145" fmla="*/ 0 h 625"/>
                    <a:gd name="T146" fmla="*/ 624 w 624"/>
                    <a:gd name="T147" fmla="*/ 625 h 6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4" h="625">
                      <a:moveTo>
                        <a:pt x="66" y="197"/>
                      </a:moveTo>
                      <a:lnTo>
                        <a:pt x="70" y="190"/>
                      </a:lnTo>
                      <a:lnTo>
                        <a:pt x="73" y="183"/>
                      </a:lnTo>
                      <a:lnTo>
                        <a:pt x="77" y="176"/>
                      </a:lnTo>
                      <a:lnTo>
                        <a:pt x="81" y="170"/>
                      </a:lnTo>
                      <a:lnTo>
                        <a:pt x="85" y="163"/>
                      </a:lnTo>
                      <a:lnTo>
                        <a:pt x="89" y="156"/>
                      </a:lnTo>
                      <a:lnTo>
                        <a:pt x="93" y="150"/>
                      </a:lnTo>
                      <a:lnTo>
                        <a:pt x="98" y="144"/>
                      </a:lnTo>
                      <a:lnTo>
                        <a:pt x="89" y="153"/>
                      </a:lnTo>
                      <a:lnTo>
                        <a:pt x="81" y="163"/>
                      </a:lnTo>
                      <a:lnTo>
                        <a:pt x="73" y="172"/>
                      </a:lnTo>
                      <a:lnTo>
                        <a:pt x="66" y="183"/>
                      </a:lnTo>
                      <a:lnTo>
                        <a:pt x="60" y="193"/>
                      </a:lnTo>
                      <a:lnTo>
                        <a:pt x="53" y="204"/>
                      </a:lnTo>
                      <a:lnTo>
                        <a:pt x="47" y="216"/>
                      </a:lnTo>
                      <a:lnTo>
                        <a:pt x="42" y="228"/>
                      </a:lnTo>
                      <a:lnTo>
                        <a:pt x="31" y="255"/>
                      </a:lnTo>
                      <a:lnTo>
                        <a:pt x="24" y="282"/>
                      </a:lnTo>
                      <a:lnTo>
                        <a:pt x="19" y="310"/>
                      </a:lnTo>
                      <a:lnTo>
                        <a:pt x="17" y="338"/>
                      </a:lnTo>
                      <a:lnTo>
                        <a:pt x="18" y="366"/>
                      </a:lnTo>
                      <a:lnTo>
                        <a:pt x="22" y="393"/>
                      </a:lnTo>
                      <a:lnTo>
                        <a:pt x="27" y="420"/>
                      </a:lnTo>
                      <a:lnTo>
                        <a:pt x="35" y="445"/>
                      </a:lnTo>
                      <a:lnTo>
                        <a:pt x="46" y="470"/>
                      </a:lnTo>
                      <a:lnTo>
                        <a:pt x="60" y="494"/>
                      </a:lnTo>
                      <a:lnTo>
                        <a:pt x="75" y="516"/>
                      </a:lnTo>
                      <a:lnTo>
                        <a:pt x="92" y="537"/>
                      </a:lnTo>
                      <a:lnTo>
                        <a:pt x="112" y="556"/>
                      </a:lnTo>
                      <a:lnTo>
                        <a:pt x="134" y="573"/>
                      </a:lnTo>
                      <a:lnTo>
                        <a:pt x="159" y="589"/>
                      </a:lnTo>
                      <a:lnTo>
                        <a:pt x="184" y="602"/>
                      </a:lnTo>
                      <a:lnTo>
                        <a:pt x="192" y="604"/>
                      </a:lnTo>
                      <a:lnTo>
                        <a:pt x="201" y="608"/>
                      </a:lnTo>
                      <a:lnTo>
                        <a:pt x="212" y="611"/>
                      </a:lnTo>
                      <a:lnTo>
                        <a:pt x="224" y="614"/>
                      </a:lnTo>
                      <a:lnTo>
                        <a:pt x="237" y="617"/>
                      </a:lnTo>
                      <a:lnTo>
                        <a:pt x="251" y="619"/>
                      </a:lnTo>
                      <a:lnTo>
                        <a:pt x="267" y="622"/>
                      </a:lnTo>
                      <a:lnTo>
                        <a:pt x="283" y="623"/>
                      </a:lnTo>
                      <a:lnTo>
                        <a:pt x="299" y="625"/>
                      </a:lnTo>
                      <a:lnTo>
                        <a:pt x="316" y="625"/>
                      </a:lnTo>
                      <a:lnTo>
                        <a:pt x="334" y="624"/>
                      </a:lnTo>
                      <a:lnTo>
                        <a:pt x="351" y="622"/>
                      </a:lnTo>
                      <a:lnTo>
                        <a:pt x="369" y="620"/>
                      </a:lnTo>
                      <a:lnTo>
                        <a:pt x="387" y="616"/>
                      </a:lnTo>
                      <a:lnTo>
                        <a:pt x="404" y="611"/>
                      </a:lnTo>
                      <a:lnTo>
                        <a:pt x="421" y="604"/>
                      </a:lnTo>
                      <a:lnTo>
                        <a:pt x="449" y="591"/>
                      </a:lnTo>
                      <a:lnTo>
                        <a:pt x="475" y="574"/>
                      </a:lnTo>
                      <a:lnTo>
                        <a:pt x="500" y="556"/>
                      </a:lnTo>
                      <a:lnTo>
                        <a:pt x="523" y="535"/>
                      </a:lnTo>
                      <a:lnTo>
                        <a:pt x="544" y="513"/>
                      </a:lnTo>
                      <a:lnTo>
                        <a:pt x="563" y="489"/>
                      </a:lnTo>
                      <a:lnTo>
                        <a:pt x="579" y="463"/>
                      </a:lnTo>
                      <a:lnTo>
                        <a:pt x="593" y="436"/>
                      </a:lnTo>
                      <a:lnTo>
                        <a:pt x="605" y="408"/>
                      </a:lnTo>
                      <a:lnTo>
                        <a:pt x="614" y="379"/>
                      </a:lnTo>
                      <a:lnTo>
                        <a:pt x="620" y="349"/>
                      </a:lnTo>
                      <a:lnTo>
                        <a:pt x="624" y="319"/>
                      </a:lnTo>
                      <a:lnTo>
                        <a:pt x="624" y="289"/>
                      </a:lnTo>
                      <a:lnTo>
                        <a:pt x="622" y="258"/>
                      </a:lnTo>
                      <a:lnTo>
                        <a:pt x="615" y="228"/>
                      </a:lnTo>
                      <a:lnTo>
                        <a:pt x="606" y="198"/>
                      </a:lnTo>
                      <a:lnTo>
                        <a:pt x="600" y="183"/>
                      </a:lnTo>
                      <a:lnTo>
                        <a:pt x="593" y="169"/>
                      </a:lnTo>
                      <a:lnTo>
                        <a:pt x="585" y="155"/>
                      </a:lnTo>
                      <a:lnTo>
                        <a:pt x="577" y="142"/>
                      </a:lnTo>
                      <a:lnTo>
                        <a:pt x="568" y="129"/>
                      </a:lnTo>
                      <a:lnTo>
                        <a:pt x="559" y="117"/>
                      </a:lnTo>
                      <a:lnTo>
                        <a:pt x="548" y="106"/>
                      </a:lnTo>
                      <a:lnTo>
                        <a:pt x="537" y="94"/>
                      </a:lnTo>
                      <a:lnTo>
                        <a:pt x="526" y="84"/>
                      </a:lnTo>
                      <a:lnTo>
                        <a:pt x="514" y="74"/>
                      </a:lnTo>
                      <a:lnTo>
                        <a:pt x="502" y="64"/>
                      </a:lnTo>
                      <a:lnTo>
                        <a:pt x="489" y="56"/>
                      </a:lnTo>
                      <a:lnTo>
                        <a:pt x="476" y="47"/>
                      </a:lnTo>
                      <a:lnTo>
                        <a:pt x="462" y="40"/>
                      </a:lnTo>
                      <a:lnTo>
                        <a:pt x="448" y="32"/>
                      </a:lnTo>
                      <a:lnTo>
                        <a:pt x="434" y="26"/>
                      </a:lnTo>
                      <a:lnTo>
                        <a:pt x="419" y="21"/>
                      </a:lnTo>
                      <a:lnTo>
                        <a:pt x="404" y="16"/>
                      </a:lnTo>
                      <a:lnTo>
                        <a:pt x="389" y="11"/>
                      </a:lnTo>
                      <a:lnTo>
                        <a:pt x="374" y="8"/>
                      </a:lnTo>
                      <a:lnTo>
                        <a:pt x="358" y="5"/>
                      </a:lnTo>
                      <a:lnTo>
                        <a:pt x="343" y="3"/>
                      </a:lnTo>
                      <a:lnTo>
                        <a:pt x="327" y="1"/>
                      </a:lnTo>
                      <a:lnTo>
                        <a:pt x="311" y="0"/>
                      </a:lnTo>
                      <a:lnTo>
                        <a:pt x="296" y="0"/>
                      </a:lnTo>
                      <a:lnTo>
                        <a:pt x="279" y="1"/>
                      </a:lnTo>
                      <a:lnTo>
                        <a:pt x="264" y="2"/>
                      </a:lnTo>
                      <a:lnTo>
                        <a:pt x="248" y="4"/>
                      </a:lnTo>
                      <a:lnTo>
                        <a:pt x="232" y="7"/>
                      </a:lnTo>
                      <a:lnTo>
                        <a:pt x="217" y="11"/>
                      </a:lnTo>
                      <a:lnTo>
                        <a:pt x="201" y="15"/>
                      </a:lnTo>
                      <a:lnTo>
                        <a:pt x="186" y="20"/>
                      </a:lnTo>
                      <a:lnTo>
                        <a:pt x="169" y="27"/>
                      </a:lnTo>
                      <a:lnTo>
                        <a:pt x="153" y="35"/>
                      </a:lnTo>
                      <a:lnTo>
                        <a:pt x="138" y="43"/>
                      </a:lnTo>
                      <a:lnTo>
                        <a:pt x="123" y="53"/>
                      </a:lnTo>
                      <a:lnTo>
                        <a:pt x="108" y="63"/>
                      </a:lnTo>
                      <a:lnTo>
                        <a:pt x="95" y="74"/>
                      </a:lnTo>
                      <a:lnTo>
                        <a:pt x="82" y="85"/>
                      </a:lnTo>
                      <a:lnTo>
                        <a:pt x="70" y="97"/>
                      </a:lnTo>
                      <a:lnTo>
                        <a:pt x="58" y="110"/>
                      </a:lnTo>
                      <a:lnTo>
                        <a:pt x="48" y="123"/>
                      </a:lnTo>
                      <a:lnTo>
                        <a:pt x="38" y="137"/>
                      </a:lnTo>
                      <a:lnTo>
                        <a:pt x="28" y="151"/>
                      </a:lnTo>
                      <a:lnTo>
                        <a:pt x="20" y="166"/>
                      </a:lnTo>
                      <a:lnTo>
                        <a:pt x="13" y="181"/>
                      </a:lnTo>
                      <a:lnTo>
                        <a:pt x="6" y="196"/>
                      </a:lnTo>
                      <a:lnTo>
                        <a:pt x="0" y="212"/>
                      </a:lnTo>
                      <a:lnTo>
                        <a:pt x="7" y="200"/>
                      </a:lnTo>
                      <a:lnTo>
                        <a:pt x="13" y="188"/>
                      </a:lnTo>
                      <a:lnTo>
                        <a:pt x="20" y="177"/>
                      </a:lnTo>
                      <a:lnTo>
                        <a:pt x="28" y="166"/>
                      </a:lnTo>
                      <a:lnTo>
                        <a:pt x="36" y="155"/>
                      </a:lnTo>
                      <a:lnTo>
                        <a:pt x="45" y="145"/>
                      </a:lnTo>
                      <a:lnTo>
                        <a:pt x="54" y="135"/>
                      </a:lnTo>
                      <a:lnTo>
                        <a:pt x="64" y="125"/>
                      </a:lnTo>
                      <a:lnTo>
                        <a:pt x="74" y="117"/>
                      </a:lnTo>
                      <a:lnTo>
                        <a:pt x="85" y="108"/>
                      </a:lnTo>
                      <a:lnTo>
                        <a:pt x="96" y="100"/>
                      </a:lnTo>
                      <a:lnTo>
                        <a:pt x="108" y="92"/>
                      </a:lnTo>
                      <a:lnTo>
                        <a:pt x="120" y="85"/>
                      </a:lnTo>
                      <a:lnTo>
                        <a:pt x="133" y="79"/>
                      </a:lnTo>
                      <a:lnTo>
                        <a:pt x="146" y="72"/>
                      </a:lnTo>
                      <a:lnTo>
                        <a:pt x="159" y="67"/>
                      </a:lnTo>
                      <a:lnTo>
                        <a:pt x="187" y="58"/>
                      </a:lnTo>
                      <a:lnTo>
                        <a:pt x="216" y="52"/>
                      </a:lnTo>
                      <a:lnTo>
                        <a:pt x="244" y="49"/>
                      </a:lnTo>
                      <a:lnTo>
                        <a:pt x="273" y="49"/>
                      </a:lnTo>
                      <a:lnTo>
                        <a:pt x="301" y="51"/>
                      </a:lnTo>
                      <a:lnTo>
                        <a:pt x="328" y="56"/>
                      </a:lnTo>
                      <a:lnTo>
                        <a:pt x="354" y="64"/>
                      </a:lnTo>
                      <a:lnTo>
                        <a:pt x="380" y="75"/>
                      </a:lnTo>
                      <a:lnTo>
                        <a:pt x="405" y="87"/>
                      </a:lnTo>
                      <a:lnTo>
                        <a:pt x="429" y="102"/>
                      </a:lnTo>
                      <a:lnTo>
                        <a:pt x="451" y="119"/>
                      </a:lnTo>
                      <a:lnTo>
                        <a:pt x="471" y="138"/>
                      </a:lnTo>
                      <a:lnTo>
                        <a:pt x="489" y="160"/>
                      </a:lnTo>
                      <a:lnTo>
                        <a:pt x="505" y="183"/>
                      </a:lnTo>
                      <a:lnTo>
                        <a:pt x="520" y="209"/>
                      </a:lnTo>
                      <a:lnTo>
                        <a:pt x="531" y="236"/>
                      </a:lnTo>
                      <a:lnTo>
                        <a:pt x="534" y="243"/>
                      </a:lnTo>
                      <a:lnTo>
                        <a:pt x="536" y="253"/>
                      </a:lnTo>
                      <a:lnTo>
                        <a:pt x="539" y="264"/>
                      </a:lnTo>
                      <a:lnTo>
                        <a:pt x="541" y="277"/>
                      </a:lnTo>
                      <a:lnTo>
                        <a:pt x="543" y="291"/>
                      </a:lnTo>
                      <a:lnTo>
                        <a:pt x="544" y="306"/>
                      </a:lnTo>
                      <a:lnTo>
                        <a:pt x="545" y="322"/>
                      </a:lnTo>
                      <a:lnTo>
                        <a:pt x="544" y="339"/>
                      </a:lnTo>
                      <a:lnTo>
                        <a:pt x="542" y="357"/>
                      </a:lnTo>
                      <a:lnTo>
                        <a:pt x="539" y="376"/>
                      </a:lnTo>
                      <a:lnTo>
                        <a:pt x="533" y="395"/>
                      </a:lnTo>
                      <a:lnTo>
                        <a:pt x="527" y="414"/>
                      </a:lnTo>
                      <a:lnTo>
                        <a:pt x="517" y="432"/>
                      </a:lnTo>
                      <a:lnTo>
                        <a:pt x="506" y="451"/>
                      </a:lnTo>
                      <a:lnTo>
                        <a:pt x="493" y="470"/>
                      </a:lnTo>
                      <a:lnTo>
                        <a:pt x="476" y="487"/>
                      </a:lnTo>
                      <a:lnTo>
                        <a:pt x="459" y="504"/>
                      </a:lnTo>
                      <a:lnTo>
                        <a:pt x="441" y="517"/>
                      </a:lnTo>
                      <a:lnTo>
                        <a:pt x="422" y="529"/>
                      </a:lnTo>
                      <a:lnTo>
                        <a:pt x="404" y="538"/>
                      </a:lnTo>
                      <a:lnTo>
                        <a:pt x="385" y="546"/>
                      </a:lnTo>
                      <a:lnTo>
                        <a:pt x="366" y="552"/>
                      </a:lnTo>
                      <a:lnTo>
                        <a:pt x="347" y="557"/>
                      </a:lnTo>
                      <a:lnTo>
                        <a:pt x="328" y="559"/>
                      </a:lnTo>
                      <a:lnTo>
                        <a:pt x="310" y="561"/>
                      </a:lnTo>
                      <a:lnTo>
                        <a:pt x="292" y="561"/>
                      </a:lnTo>
                      <a:lnTo>
                        <a:pt x="275" y="561"/>
                      </a:lnTo>
                      <a:lnTo>
                        <a:pt x="259" y="558"/>
                      </a:lnTo>
                      <a:lnTo>
                        <a:pt x="243" y="556"/>
                      </a:lnTo>
                      <a:lnTo>
                        <a:pt x="229" y="553"/>
                      </a:lnTo>
                      <a:lnTo>
                        <a:pt x="216" y="548"/>
                      </a:lnTo>
                      <a:lnTo>
                        <a:pt x="203" y="543"/>
                      </a:lnTo>
                      <a:lnTo>
                        <a:pt x="179" y="531"/>
                      </a:lnTo>
                      <a:lnTo>
                        <a:pt x="157" y="517"/>
                      </a:lnTo>
                      <a:lnTo>
                        <a:pt x="136" y="501"/>
                      </a:lnTo>
                      <a:lnTo>
                        <a:pt x="118" y="484"/>
                      </a:lnTo>
                      <a:lnTo>
                        <a:pt x="101" y="464"/>
                      </a:lnTo>
                      <a:lnTo>
                        <a:pt x="86" y="444"/>
                      </a:lnTo>
                      <a:lnTo>
                        <a:pt x="73" y="422"/>
                      </a:lnTo>
                      <a:lnTo>
                        <a:pt x="63" y="399"/>
                      </a:lnTo>
                      <a:lnTo>
                        <a:pt x="55" y="375"/>
                      </a:lnTo>
                      <a:lnTo>
                        <a:pt x="49" y="350"/>
                      </a:lnTo>
                      <a:lnTo>
                        <a:pt x="46" y="325"/>
                      </a:lnTo>
                      <a:lnTo>
                        <a:pt x="45" y="300"/>
                      </a:lnTo>
                      <a:lnTo>
                        <a:pt x="46" y="274"/>
                      </a:lnTo>
                      <a:lnTo>
                        <a:pt x="50" y="248"/>
                      </a:lnTo>
                      <a:lnTo>
                        <a:pt x="57" y="223"/>
                      </a:lnTo>
                      <a:lnTo>
                        <a:pt x="66"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24" name="Freeform 16">
                <a:extLst>
                  <a:ext uri="{FF2B5EF4-FFF2-40B4-BE49-F238E27FC236}">
                    <a16:creationId xmlns:a16="http://schemas.microsoft.com/office/drawing/2014/main" id="{A38AEDD0-3162-7D1C-1975-5A468EB5927E}"/>
                  </a:ext>
                </a:extLst>
              </p:cNvPr>
              <p:cNvSpPr>
                <a:spLocks/>
              </p:cNvSpPr>
              <p:nvPr/>
            </p:nvSpPr>
            <p:spPr bwMode="auto">
              <a:xfrm>
                <a:off x="5126" y="673"/>
                <a:ext cx="206" cy="310"/>
              </a:xfrm>
              <a:custGeom>
                <a:avLst/>
                <a:gdLst>
                  <a:gd name="T0" fmla="*/ 8 w 602"/>
                  <a:gd name="T1" fmla="*/ 3 h 907"/>
                  <a:gd name="T2" fmla="*/ 8 w 602"/>
                  <a:gd name="T3" fmla="*/ 5 h 907"/>
                  <a:gd name="T4" fmla="*/ 6 w 602"/>
                  <a:gd name="T5" fmla="*/ 6 h 907"/>
                  <a:gd name="T6" fmla="*/ 5 w 602"/>
                  <a:gd name="T7" fmla="*/ 7 h 907"/>
                  <a:gd name="T8" fmla="*/ 3 w 602"/>
                  <a:gd name="T9" fmla="*/ 7 h 907"/>
                  <a:gd name="T10" fmla="*/ 2 w 602"/>
                  <a:gd name="T11" fmla="*/ 6 h 907"/>
                  <a:gd name="T12" fmla="*/ 1 w 602"/>
                  <a:gd name="T13" fmla="*/ 6 h 907"/>
                  <a:gd name="T14" fmla="*/ 1 w 602"/>
                  <a:gd name="T15" fmla="*/ 4 h 907"/>
                  <a:gd name="T16" fmla="*/ 1 w 602"/>
                  <a:gd name="T17" fmla="*/ 3 h 907"/>
                  <a:gd name="T18" fmla="*/ 2 w 602"/>
                  <a:gd name="T19" fmla="*/ 2 h 907"/>
                  <a:gd name="T20" fmla="*/ 2 w 602"/>
                  <a:gd name="T21" fmla="*/ 1 h 907"/>
                  <a:gd name="T22" fmla="*/ 4 w 602"/>
                  <a:gd name="T23" fmla="*/ 1 h 907"/>
                  <a:gd name="T24" fmla="*/ 5 w 602"/>
                  <a:gd name="T25" fmla="*/ 1 h 907"/>
                  <a:gd name="T26" fmla="*/ 7 w 602"/>
                  <a:gd name="T27" fmla="*/ 2 h 907"/>
                  <a:gd name="T28" fmla="*/ 8 w 602"/>
                  <a:gd name="T29" fmla="*/ 3 h 907"/>
                  <a:gd name="T30" fmla="*/ 8 w 602"/>
                  <a:gd name="T31" fmla="*/ 3 h 907"/>
                  <a:gd name="T32" fmla="*/ 8 w 602"/>
                  <a:gd name="T33" fmla="*/ 3 h 907"/>
                  <a:gd name="T34" fmla="*/ 7 w 602"/>
                  <a:gd name="T35" fmla="*/ 2 h 907"/>
                  <a:gd name="T36" fmla="*/ 6 w 602"/>
                  <a:gd name="T37" fmla="*/ 1 h 907"/>
                  <a:gd name="T38" fmla="*/ 4 w 602"/>
                  <a:gd name="T39" fmla="*/ 0 h 907"/>
                  <a:gd name="T40" fmla="*/ 2 w 602"/>
                  <a:gd name="T41" fmla="*/ 0 h 907"/>
                  <a:gd name="T42" fmla="*/ 2 w 602"/>
                  <a:gd name="T43" fmla="*/ 1 h 907"/>
                  <a:gd name="T44" fmla="*/ 1 w 602"/>
                  <a:gd name="T45" fmla="*/ 1 h 907"/>
                  <a:gd name="T46" fmla="*/ 0 w 602"/>
                  <a:gd name="T47" fmla="*/ 2 h 907"/>
                  <a:gd name="T48" fmla="*/ 0 w 602"/>
                  <a:gd name="T49" fmla="*/ 4 h 907"/>
                  <a:gd name="T50" fmla="*/ 0 w 602"/>
                  <a:gd name="T51" fmla="*/ 6 h 907"/>
                  <a:gd name="T52" fmla="*/ 2 w 602"/>
                  <a:gd name="T53" fmla="*/ 8 h 907"/>
                  <a:gd name="T54" fmla="*/ 3 w 602"/>
                  <a:gd name="T55" fmla="*/ 8 h 907"/>
                  <a:gd name="T56" fmla="*/ 3 w 602"/>
                  <a:gd name="T57" fmla="*/ 8 h 907"/>
                  <a:gd name="T58" fmla="*/ 4 w 602"/>
                  <a:gd name="T59" fmla="*/ 8 h 907"/>
                  <a:gd name="T60" fmla="*/ 4 w 602"/>
                  <a:gd name="T61" fmla="*/ 9 h 907"/>
                  <a:gd name="T62" fmla="*/ 4 w 602"/>
                  <a:gd name="T63" fmla="*/ 9 h 907"/>
                  <a:gd name="T64" fmla="*/ 4 w 602"/>
                  <a:gd name="T65" fmla="*/ 9 h 907"/>
                  <a:gd name="T66" fmla="*/ 3 w 602"/>
                  <a:gd name="T67" fmla="*/ 9 h 907"/>
                  <a:gd name="T68" fmla="*/ 3 w 602"/>
                  <a:gd name="T69" fmla="*/ 9 h 907"/>
                  <a:gd name="T70" fmla="*/ 2 w 602"/>
                  <a:gd name="T71" fmla="*/ 9 h 907"/>
                  <a:gd name="T72" fmla="*/ 2 w 602"/>
                  <a:gd name="T73" fmla="*/ 10 h 907"/>
                  <a:gd name="T74" fmla="*/ 2 w 602"/>
                  <a:gd name="T75" fmla="*/ 10 h 907"/>
                  <a:gd name="T76" fmla="*/ 3 w 602"/>
                  <a:gd name="T77" fmla="*/ 10 h 907"/>
                  <a:gd name="T78" fmla="*/ 3 w 602"/>
                  <a:gd name="T79" fmla="*/ 10 h 907"/>
                  <a:gd name="T80" fmla="*/ 4 w 602"/>
                  <a:gd name="T81" fmla="*/ 10 h 907"/>
                  <a:gd name="T82" fmla="*/ 4 w 602"/>
                  <a:gd name="T83" fmla="*/ 11 h 907"/>
                  <a:gd name="T84" fmla="*/ 3 w 602"/>
                  <a:gd name="T85" fmla="*/ 12 h 907"/>
                  <a:gd name="T86" fmla="*/ 4 w 602"/>
                  <a:gd name="T87" fmla="*/ 12 h 907"/>
                  <a:gd name="T88" fmla="*/ 5 w 602"/>
                  <a:gd name="T89" fmla="*/ 12 h 907"/>
                  <a:gd name="T90" fmla="*/ 5 w 602"/>
                  <a:gd name="T91" fmla="*/ 10 h 907"/>
                  <a:gd name="T92" fmla="*/ 5 w 602"/>
                  <a:gd name="T93" fmla="*/ 10 h 907"/>
                  <a:gd name="T94" fmla="*/ 6 w 602"/>
                  <a:gd name="T95" fmla="*/ 10 h 907"/>
                  <a:gd name="T96" fmla="*/ 7 w 602"/>
                  <a:gd name="T97" fmla="*/ 10 h 907"/>
                  <a:gd name="T98" fmla="*/ 6 w 602"/>
                  <a:gd name="T99" fmla="*/ 10 h 907"/>
                  <a:gd name="T100" fmla="*/ 6 w 602"/>
                  <a:gd name="T101" fmla="*/ 9 h 907"/>
                  <a:gd name="T102" fmla="*/ 5 w 602"/>
                  <a:gd name="T103" fmla="*/ 9 h 907"/>
                  <a:gd name="T104" fmla="*/ 5 w 602"/>
                  <a:gd name="T105" fmla="*/ 9 h 907"/>
                  <a:gd name="T106" fmla="*/ 4 w 602"/>
                  <a:gd name="T107" fmla="*/ 8 h 907"/>
                  <a:gd name="T108" fmla="*/ 6 w 602"/>
                  <a:gd name="T109" fmla="*/ 8 h 907"/>
                  <a:gd name="T110" fmla="*/ 7 w 602"/>
                  <a:gd name="T111" fmla="*/ 7 h 907"/>
                  <a:gd name="T112" fmla="*/ 8 w 602"/>
                  <a:gd name="T113" fmla="*/ 6 h 907"/>
                  <a:gd name="T114" fmla="*/ 8 w 602"/>
                  <a:gd name="T115" fmla="*/ 4 h 9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2"/>
                  <a:gd name="T175" fmla="*/ 0 h 907"/>
                  <a:gd name="T176" fmla="*/ 602 w 602"/>
                  <a:gd name="T177" fmla="*/ 907 h 9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2" h="907">
                    <a:moveTo>
                      <a:pt x="565" y="143"/>
                    </a:moveTo>
                    <a:lnTo>
                      <a:pt x="574" y="167"/>
                    </a:lnTo>
                    <a:lnTo>
                      <a:pt x="580" y="192"/>
                    </a:lnTo>
                    <a:lnTo>
                      <a:pt x="584" y="218"/>
                    </a:lnTo>
                    <a:lnTo>
                      <a:pt x="586" y="244"/>
                    </a:lnTo>
                    <a:lnTo>
                      <a:pt x="584" y="270"/>
                    </a:lnTo>
                    <a:lnTo>
                      <a:pt x="581" y="296"/>
                    </a:lnTo>
                    <a:lnTo>
                      <a:pt x="575" y="323"/>
                    </a:lnTo>
                    <a:lnTo>
                      <a:pt x="566" y="349"/>
                    </a:lnTo>
                    <a:lnTo>
                      <a:pt x="555" y="374"/>
                    </a:lnTo>
                    <a:lnTo>
                      <a:pt x="540" y="398"/>
                    </a:lnTo>
                    <a:lnTo>
                      <a:pt x="525" y="421"/>
                    </a:lnTo>
                    <a:lnTo>
                      <a:pt x="506" y="441"/>
                    </a:lnTo>
                    <a:lnTo>
                      <a:pt x="487" y="459"/>
                    </a:lnTo>
                    <a:lnTo>
                      <a:pt x="465" y="475"/>
                    </a:lnTo>
                    <a:lnTo>
                      <a:pt x="443" y="489"/>
                    </a:lnTo>
                    <a:lnTo>
                      <a:pt x="419" y="500"/>
                    </a:lnTo>
                    <a:lnTo>
                      <a:pt x="394" y="510"/>
                    </a:lnTo>
                    <a:lnTo>
                      <a:pt x="369" y="517"/>
                    </a:lnTo>
                    <a:lnTo>
                      <a:pt x="342" y="521"/>
                    </a:lnTo>
                    <a:lnTo>
                      <a:pt x="315" y="523"/>
                    </a:lnTo>
                    <a:lnTo>
                      <a:pt x="289" y="523"/>
                    </a:lnTo>
                    <a:lnTo>
                      <a:pt x="261" y="519"/>
                    </a:lnTo>
                    <a:lnTo>
                      <a:pt x="234" y="513"/>
                    </a:lnTo>
                    <a:lnTo>
                      <a:pt x="207" y="504"/>
                    </a:lnTo>
                    <a:lnTo>
                      <a:pt x="200" y="501"/>
                    </a:lnTo>
                    <a:lnTo>
                      <a:pt x="192" y="497"/>
                    </a:lnTo>
                    <a:lnTo>
                      <a:pt x="182" y="491"/>
                    </a:lnTo>
                    <a:lnTo>
                      <a:pt x="172" y="484"/>
                    </a:lnTo>
                    <a:lnTo>
                      <a:pt x="161" y="477"/>
                    </a:lnTo>
                    <a:lnTo>
                      <a:pt x="149" y="468"/>
                    </a:lnTo>
                    <a:lnTo>
                      <a:pt x="137" y="458"/>
                    </a:lnTo>
                    <a:lnTo>
                      <a:pt x="126" y="446"/>
                    </a:lnTo>
                    <a:lnTo>
                      <a:pt x="114" y="434"/>
                    </a:lnTo>
                    <a:lnTo>
                      <a:pt x="103" y="419"/>
                    </a:lnTo>
                    <a:lnTo>
                      <a:pt x="93" y="404"/>
                    </a:lnTo>
                    <a:lnTo>
                      <a:pt x="84" y="387"/>
                    </a:lnTo>
                    <a:lnTo>
                      <a:pt x="77" y="368"/>
                    </a:lnTo>
                    <a:lnTo>
                      <a:pt x="70" y="349"/>
                    </a:lnTo>
                    <a:lnTo>
                      <a:pt x="66" y="327"/>
                    </a:lnTo>
                    <a:lnTo>
                      <a:pt x="64" y="304"/>
                    </a:lnTo>
                    <a:lnTo>
                      <a:pt x="64" y="282"/>
                    </a:lnTo>
                    <a:lnTo>
                      <a:pt x="66" y="260"/>
                    </a:lnTo>
                    <a:lnTo>
                      <a:pt x="70" y="239"/>
                    </a:lnTo>
                    <a:lnTo>
                      <a:pt x="75" y="220"/>
                    </a:lnTo>
                    <a:lnTo>
                      <a:pt x="81" y="201"/>
                    </a:lnTo>
                    <a:lnTo>
                      <a:pt x="89" y="184"/>
                    </a:lnTo>
                    <a:lnTo>
                      <a:pt x="99" y="168"/>
                    </a:lnTo>
                    <a:lnTo>
                      <a:pt x="108" y="152"/>
                    </a:lnTo>
                    <a:lnTo>
                      <a:pt x="119" y="138"/>
                    </a:lnTo>
                    <a:lnTo>
                      <a:pt x="130" y="126"/>
                    </a:lnTo>
                    <a:lnTo>
                      <a:pt x="142" y="114"/>
                    </a:lnTo>
                    <a:lnTo>
                      <a:pt x="154" y="103"/>
                    </a:lnTo>
                    <a:lnTo>
                      <a:pt x="166" y="94"/>
                    </a:lnTo>
                    <a:lnTo>
                      <a:pt x="177" y="86"/>
                    </a:lnTo>
                    <a:lnTo>
                      <a:pt x="189" y="80"/>
                    </a:lnTo>
                    <a:lnTo>
                      <a:pt x="200" y="74"/>
                    </a:lnTo>
                    <a:lnTo>
                      <a:pt x="223" y="65"/>
                    </a:lnTo>
                    <a:lnTo>
                      <a:pt x="248" y="58"/>
                    </a:lnTo>
                    <a:lnTo>
                      <a:pt x="272" y="53"/>
                    </a:lnTo>
                    <a:lnTo>
                      <a:pt x="297" y="51"/>
                    </a:lnTo>
                    <a:lnTo>
                      <a:pt x="321" y="52"/>
                    </a:lnTo>
                    <a:lnTo>
                      <a:pt x="346" y="55"/>
                    </a:lnTo>
                    <a:lnTo>
                      <a:pt x="369" y="60"/>
                    </a:lnTo>
                    <a:lnTo>
                      <a:pt x="392" y="67"/>
                    </a:lnTo>
                    <a:lnTo>
                      <a:pt x="415" y="77"/>
                    </a:lnTo>
                    <a:lnTo>
                      <a:pt x="436" y="88"/>
                    </a:lnTo>
                    <a:lnTo>
                      <a:pt x="456" y="102"/>
                    </a:lnTo>
                    <a:lnTo>
                      <a:pt x="474" y="118"/>
                    </a:lnTo>
                    <a:lnTo>
                      <a:pt x="492" y="135"/>
                    </a:lnTo>
                    <a:lnTo>
                      <a:pt x="507" y="155"/>
                    </a:lnTo>
                    <a:lnTo>
                      <a:pt x="521" y="176"/>
                    </a:lnTo>
                    <a:lnTo>
                      <a:pt x="533" y="199"/>
                    </a:lnTo>
                    <a:lnTo>
                      <a:pt x="536" y="206"/>
                    </a:lnTo>
                    <a:lnTo>
                      <a:pt x="539" y="213"/>
                    </a:lnTo>
                    <a:lnTo>
                      <a:pt x="541" y="220"/>
                    </a:lnTo>
                    <a:lnTo>
                      <a:pt x="544" y="227"/>
                    </a:lnTo>
                    <a:lnTo>
                      <a:pt x="546" y="235"/>
                    </a:lnTo>
                    <a:lnTo>
                      <a:pt x="548" y="241"/>
                    </a:lnTo>
                    <a:lnTo>
                      <a:pt x="549" y="249"/>
                    </a:lnTo>
                    <a:lnTo>
                      <a:pt x="551" y="256"/>
                    </a:lnTo>
                    <a:lnTo>
                      <a:pt x="550" y="244"/>
                    </a:lnTo>
                    <a:lnTo>
                      <a:pt x="548" y="232"/>
                    </a:lnTo>
                    <a:lnTo>
                      <a:pt x="546" y="220"/>
                    </a:lnTo>
                    <a:lnTo>
                      <a:pt x="544" y="209"/>
                    </a:lnTo>
                    <a:lnTo>
                      <a:pt x="540" y="197"/>
                    </a:lnTo>
                    <a:lnTo>
                      <a:pt x="537" y="185"/>
                    </a:lnTo>
                    <a:lnTo>
                      <a:pt x="532" y="174"/>
                    </a:lnTo>
                    <a:lnTo>
                      <a:pt x="527" y="162"/>
                    </a:lnTo>
                    <a:lnTo>
                      <a:pt x="515" y="137"/>
                    </a:lnTo>
                    <a:lnTo>
                      <a:pt x="500" y="114"/>
                    </a:lnTo>
                    <a:lnTo>
                      <a:pt x="483" y="93"/>
                    </a:lnTo>
                    <a:lnTo>
                      <a:pt x="465" y="74"/>
                    </a:lnTo>
                    <a:lnTo>
                      <a:pt x="445" y="57"/>
                    </a:lnTo>
                    <a:lnTo>
                      <a:pt x="423" y="42"/>
                    </a:lnTo>
                    <a:lnTo>
                      <a:pt x="401" y="28"/>
                    </a:lnTo>
                    <a:lnTo>
                      <a:pt x="377" y="18"/>
                    </a:lnTo>
                    <a:lnTo>
                      <a:pt x="352" y="9"/>
                    </a:lnTo>
                    <a:lnTo>
                      <a:pt x="327" y="4"/>
                    </a:lnTo>
                    <a:lnTo>
                      <a:pt x="301" y="0"/>
                    </a:lnTo>
                    <a:lnTo>
                      <a:pt x="275" y="0"/>
                    </a:lnTo>
                    <a:lnTo>
                      <a:pt x="249" y="1"/>
                    </a:lnTo>
                    <a:lnTo>
                      <a:pt x="223" y="6"/>
                    </a:lnTo>
                    <a:lnTo>
                      <a:pt x="197" y="13"/>
                    </a:lnTo>
                    <a:lnTo>
                      <a:pt x="171" y="23"/>
                    </a:lnTo>
                    <a:lnTo>
                      <a:pt x="164" y="27"/>
                    </a:lnTo>
                    <a:lnTo>
                      <a:pt x="156" y="31"/>
                    </a:lnTo>
                    <a:lnTo>
                      <a:pt x="147" y="36"/>
                    </a:lnTo>
                    <a:lnTo>
                      <a:pt x="137" y="43"/>
                    </a:lnTo>
                    <a:lnTo>
                      <a:pt x="126" y="51"/>
                    </a:lnTo>
                    <a:lnTo>
                      <a:pt x="115" y="59"/>
                    </a:lnTo>
                    <a:lnTo>
                      <a:pt x="104" y="69"/>
                    </a:lnTo>
                    <a:lnTo>
                      <a:pt x="93" y="79"/>
                    </a:lnTo>
                    <a:lnTo>
                      <a:pt x="81" y="90"/>
                    </a:lnTo>
                    <a:lnTo>
                      <a:pt x="70" y="102"/>
                    </a:lnTo>
                    <a:lnTo>
                      <a:pt x="59" y="115"/>
                    </a:lnTo>
                    <a:lnTo>
                      <a:pt x="49" y="129"/>
                    </a:lnTo>
                    <a:lnTo>
                      <a:pt x="39" y="142"/>
                    </a:lnTo>
                    <a:lnTo>
                      <a:pt x="31" y="157"/>
                    </a:lnTo>
                    <a:lnTo>
                      <a:pt x="23" y="174"/>
                    </a:lnTo>
                    <a:lnTo>
                      <a:pt x="17" y="190"/>
                    </a:lnTo>
                    <a:lnTo>
                      <a:pt x="9" y="218"/>
                    </a:lnTo>
                    <a:lnTo>
                      <a:pt x="3" y="247"/>
                    </a:lnTo>
                    <a:lnTo>
                      <a:pt x="0" y="277"/>
                    </a:lnTo>
                    <a:lnTo>
                      <a:pt x="0" y="306"/>
                    </a:lnTo>
                    <a:lnTo>
                      <a:pt x="3" y="335"/>
                    </a:lnTo>
                    <a:lnTo>
                      <a:pt x="8" y="364"/>
                    </a:lnTo>
                    <a:lnTo>
                      <a:pt x="16" y="392"/>
                    </a:lnTo>
                    <a:lnTo>
                      <a:pt x="26" y="419"/>
                    </a:lnTo>
                    <a:lnTo>
                      <a:pt x="38" y="446"/>
                    </a:lnTo>
                    <a:lnTo>
                      <a:pt x="53" y="471"/>
                    </a:lnTo>
                    <a:lnTo>
                      <a:pt x="70" y="494"/>
                    </a:lnTo>
                    <a:lnTo>
                      <a:pt x="89" y="516"/>
                    </a:lnTo>
                    <a:lnTo>
                      <a:pt x="110" y="536"/>
                    </a:lnTo>
                    <a:lnTo>
                      <a:pt x="133" y="553"/>
                    </a:lnTo>
                    <a:lnTo>
                      <a:pt x="158" y="568"/>
                    </a:lnTo>
                    <a:lnTo>
                      <a:pt x="186" y="581"/>
                    </a:lnTo>
                    <a:lnTo>
                      <a:pt x="192" y="583"/>
                    </a:lnTo>
                    <a:lnTo>
                      <a:pt x="199" y="585"/>
                    </a:lnTo>
                    <a:lnTo>
                      <a:pt x="206" y="588"/>
                    </a:lnTo>
                    <a:lnTo>
                      <a:pt x="213" y="590"/>
                    </a:lnTo>
                    <a:lnTo>
                      <a:pt x="219" y="592"/>
                    </a:lnTo>
                    <a:lnTo>
                      <a:pt x="226" y="593"/>
                    </a:lnTo>
                    <a:lnTo>
                      <a:pt x="233" y="594"/>
                    </a:lnTo>
                    <a:lnTo>
                      <a:pt x="240" y="596"/>
                    </a:lnTo>
                    <a:lnTo>
                      <a:pt x="247" y="597"/>
                    </a:lnTo>
                    <a:lnTo>
                      <a:pt x="253" y="598"/>
                    </a:lnTo>
                    <a:lnTo>
                      <a:pt x="260" y="599"/>
                    </a:lnTo>
                    <a:lnTo>
                      <a:pt x="267" y="599"/>
                    </a:lnTo>
                    <a:lnTo>
                      <a:pt x="274" y="600"/>
                    </a:lnTo>
                    <a:lnTo>
                      <a:pt x="280" y="600"/>
                    </a:lnTo>
                    <a:lnTo>
                      <a:pt x="287" y="600"/>
                    </a:lnTo>
                    <a:lnTo>
                      <a:pt x="294" y="600"/>
                    </a:lnTo>
                    <a:lnTo>
                      <a:pt x="291" y="617"/>
                    </a:lnTo>
                    <a:lnTo>
                      <a:pt x="289" y="634"/>
                    </a:lnTo>
                    <a:lnTo>
                      <a:pt x="287" y="654"/>
                    </a:lnTo>
                    <a:lnTo>
                      <a:pt x="287" y="680"/>
                    </a:lnTo>
                    <a:lnTo>
                      <a:pt x="284" y="680"/>
                    </a:lnTo>
                    <a:lnTo>
                      <a:pt x="280" y="680"/>
                    </a:lnTo>
                    <a:lnTo>
                      <a:pt x="278" y="680"/>
                    </a:lnTo>
                    <a:lnTo>
                      <a:pt x="275" y="680"/>
                    </a:lnTo>
                    <a:lnTo>
                      <a:pt x="272" y="680"/>
                    </a:lnTo>
                    <a:lnTo>
                      <a:pt x="268" y="680"/>
                    </a:lnTo>
                    <a:lnTo>
                      <a:pt x="266" y="680"/>
                    </a:lnTo>
                    <a:lnTo>
                      <a:pt x="262" y="681"/>
                    </a:lnTo>
                    <a:lnTo>
                      <a:pt x="254" y="679"/>
                    </a:lnTo>
                    <a:lnTo>
                      <a:pt x="247" y="678"/>
                    </a:lnTo>
                    <a:lnTo>
                      <a:pt x="238" y="677"/>
                    </a:lnTo>
                    <a:lnTo>
                      <a:pt x="231" y="676"/>
                    </a:lnTo>
                    <a:lnTo>
                      <a:pt x="223" y="675"/>
                    </a:lnTo>
                    <a:lnTo>
                      <a:pt x="215" y="674"/>
                    </a:lnTo>
                    <a:lnTo>
                      <a:pt x="207" y="673"/>
                    </a:lnTo>
                    <a:lnTo>
                      <a:pt x="200" y="672"/>
                    </a:lnTo>
                    <a:lnTo>
                      <a:pt x="192" y="672"/>
                    </a:lnTo>
                    <a:lnTo>
                      <a:pt x="185" y="671"/>
                    </a:lnTo>
                    <a:lnTo>
                      <a:pt x="177" y="669"/>
                    </a:lnTo>
                    <a:lnTo>
                      <a:pt x="170" y="668"/>
                    </a:lnTo>
                    <a:lnTo>
                      <a:pt x="163" y="666"/>
                    </a:lnTo>
                    <a:lnTo>
                      <a:pt x="156" y="664"/>
                    </a:lnTo>
                    <a:lnTo>
                      <a:pt x="149" y="662"/>
                    </a:lnTo>
                    <a:lnTo>
                      <a:pt x="142" y="660"/>
                    </a:lnTo>
                    <a:lnTo>
                      <a:pt x="138" y="671"/>
                    </a:lnTo>
                    <a:lnTo>
                      <a:pt x="137" y="681"/>
                    </a:lnTo>
                    <a:lnTo>
                      <a:pt x="138" y="693"/>
                    </a:lnTo>
                    <a:lnTo>
                      <a:pt x="141" y="704"/>
                    </a:lnTo>
                    <a:lnTo>
                      <a:pt x="145" y="715"/>
                    </a:lnTo>
                    <a:lnTo>
                      <a:pt x="149" y="727"/>
                    </a:lnTo>
                    <a:lnTo>
                      <a:pt x="153" y="738"/>
                    </a:lnTo>
                    <a:lnTo>
                      <a:pt x="157" y="749"/>
                    </a:lnTo>
                    <a:lnTo>
                      <a:pt x="166" y="749"/>
                    </a:lnTo>
                    <a:lnTo>
                      <a:pt x="175" y="749"/>
                    </a:lnTo>
                    <a:lnTo>
                      <a:pt x="183" y="748"/>
                    </a:lnTo>
                    <a:lnTo>
                      <a:pt x="191" y="748"/>
                    </a:lnTo>
                    <a:lnTo>
                      <a:pt x="199" y="748"/>
                    </a:lnTo>
                    <a:lnTo>
                      <a:pt x="207" y="747"/>
                    </a:lnTo>
                    <a:lnTo>
                      <a:pt x="215" y="747"/>
                    </a:lnTo>
                    <a:lnTo>
                      <a:pt x="223" y="747"/>
                    </a:lnTo>
                    <a:lnTo>
                      <a:pt x="230" y="746"/>
                    </a:lnTo>
                    <a:lnTo>
                      <a:pt x="238" y="746"/>
                    </a:lnTo>
                    <a:lnTo>
                      <a:pt x="245" y="745"/>
                    </a:lnTo>
                    <a:lnTo>
                      <a:pt x="252" y="745"/>
                    </a:lnTo>
                    <a:lnTo>
                      <a:pt x="259" y="745"/>
                    </a:lnTo>
                    <a:lnTo>
                      <a:pt x="266" y="744"/>
                    </a:lnTo>
                    <a:lnTo>
                      <a:pt x="273" y="744"/>
                    </a:lnTo>
                    <a:lnTo>
                      <a:pt x="280" y="744"/>
                    </a:lnTo>
                    <a:lnTo>
                      <a:pt x="278" y="753"/>
                    </a:lnTo>
                    <a:lnTo>
                      <a:pt x="278" y="763"/>
                    </a:lnTo>
                    <a:lnTo>
                      <a:pt x="277" y="772"/>
                    </a:lnTo>
                    <a:lnTo>
                      <a:pt x="278" y="782"/>
                    </a:lnTo>
                    <a:lnTo>
                      <a:pt x="274" y="797"/>
                    </a:lnTo>
                    <a:lnTo>
                      <a:pt x="271" y="813"/>
                    </a:lnTo>
                    <a:lnTo>
                      <a:pt x="269" y="828"/>
                    </a:lnTo>
                    <a:lnTo>
                      <a:pt x="267" y="844"/>
                    </a:lnTo>
                    <a:lnTo>
                      <a:pt x="264" y="859"/>
                    </a:lnTo>
                    <a:lnTo>
                      <a:pt x="261" y="873"/>
                    </a:lnTo>
                    <a:lnTo>
                      <a:pt x="257" y="888"/>
                    </a:lnTo>
                    <a:lnTo>
                      <a:pt x="252" y="901"/>
                    </a:lnTo>
                    <a:lnTo>
                      <a:pt x="263" y="905"/>
                    </a:lnTo>
                    <a:lnTo>
                      <a:pt x="274" y="907"/>
                    </a:lnTo>
                    <a:lnTo>
                      <a:pt x="285" y="907"/>
                    </a:lnTo>
                    <a:lnTo>
                      <a:pt x="296" y="904"/>
                    </a:lnTo>
                    <a:lnTo>
                      <a:pt x="307" y="901"/>
                    </a:lnTo>
                    <a:lnTo>
                      <a:pt x="318" y="897"/>
                    </a:lnTo>
                    <a:lnTo>
                      <a:pt x="330" y="893"/>
                    </a:lnTo>
                    <a:lnTo>
                      <a:pt x="342" y="889"/>
                    </a:lnTo>
                    <a:lnTo>
                      <a:pt x="342" y="847"/>
                    </a:lnTo>
                    <a:lnTo>
                      <a:pt x="342" y="808"/>
                    </a:lnTo>
                    <a:lnTo>
                      <a:pt x="341" y="772"/>
                    </a:lnTo>
                    <a:lnTo>
                      <a:pt x="340" y="738"/>
                    </a:lnTo>
                    <a:lnTo>
                      <a:pt x="350" y="737"/>
                    </a:lnTo>
                    <a:lnTo>
                      <a:pt x="359" y="736"/>
                    </a:lnTo>
                    <a:lnTo>
                      <a:pt x="369" y="734"/>
                    </a:lnTo>
                    <a:lnTo>
                      <a:pt x="379" y="733"/>
                    </a:lnTo>
                    <a:lnTo>
                      <a:pt x="389" y="731"/>
                    </a:lnTo>
                    <a:lnTo>
                      <a:pt x="399" y="729"/>
                    </a:lnTo>
                    <a:lnTo>
                      <a:pt x="409" y="728"/>
                    </a:lnTo>
                    <a:lnTo>
                      <a:pt x="419" y="725"/>
                    </a:lnTo>
                    <a:lnTo>
                      <a:pt x="430" y="723"/>
                    </a:lnTo>
                    <a:lnTo>
                      <a:pt x="440" y="720"/>
                    </a:lnTo>
                    <a:lnTo>
                      <a:pt x="451" y="717"/>
                    </a:lnTo>
                    <a:lnTo>
                      <a:pt x="462" y="714"/>
                    </a:lnTo>
                    <a:lnTo>
                      <a:pt x="473" y="711"/>
                    </a:lnTo>
                    <a:lnTo>
                      <a:pt x="484" y="708"/>
                    </a:lnTo>
                    <a:lnTo>
                      <a:pt x="496" y="704"/>
                    </a:lnTo>
                    <a:lnTo>
                      <a:pt x="508" y="700"/>
                    </a:lnTo>
                    <a:lnTo>
                      <a:pt x="507" y="690"/>
                    </a:lnTo>
                    <a:lnTo>
                      <a:pt x="493" y="690"/>
                    </a:lnTo>
                    <a:lnTo>
                      <a:pt x="480" y="691"/>
                    </a:lnTo>
                    <a:lnTo>
                      <a:pt x="469" y="691"/>
                    </a:lnTo>
                    <a:lnTo>
                      <a:pt x="459" y="691"/>
                    </a:lnTo>
                    <a:lnTo>
                      <a:pt x="450" y="690"/>
                    </a:lnTo>
                    <a:lnTo>
                      <a:pt x="442" y="690"/>
                    </a:lnTo>
                    <a:lnTo>
                      <a:pt x="434" y="689"/>
                    </a:lnTo>
                    <a:lnTo>
                      <a:pt x="426" y="688"/>
                    </a:lnTo>
                    <a:lnTo>
                      <a:pt x="419" y="688"/>
                    </a:lnTo>
                    <a:lnTo>
                      <a:pt x="411" y="687"/>
                    </a:lnTo>
                    <a:lnTo>
                      <a:pt x="403" y="687"/>
                    </a:lnTo>
                    <a:lnTo>
                      <a:pt x="393" y="686"/>
                    </a:lnTo>
                    <a:lnTo>
                      <a:pt x="384" y="686"/>
                    </a:lnTo>
                    <a:lnTo>
                      <a:pt x="372" y="686"/>
                    </a:lnTo>
                    <a:lnTo>
                      <a:pt x="359" y="687"/>
                    </a:lnTo>
                    <a:lnTo>
                      <a:pt x="345" y="687"/>
                    </a:lnTo>
                    <a:lnTo>
                      <a:pt x="343" y="687"/>
                    </a:lnTo>
                    <a:lnTo>
                      <a:pt x="341" y="687"/>
                    </a:lnTo>
                    <a:lnTo>
                      <a:pt x="339" y="687"/>
                    </a:lnTo>
                    <a:lnTo>
                      <a:pt x="336" y="686"/>
                    </a:lnTo>
                    <a:lnTo>
                      <a:pt x="334" y="665"/>
                    </a:lnTo>
                    <a:lnTo>
                      <a:pt x="331" y="643"/>
                    </a:lnTo>
                    <a:lnTo>
                      <a:pt x="327" y="620"/>
                    </a:lnTo>
                    <a:lnTo>
                      <a:pt x="322" y="597"/>
                    </a:lnTo>
                    <a:lnTo>
                      <a:pt x="343" y="594"/>
                    </a:lnTo>
                    <a:lnTo>
                      <a:pt x="363" y="589"/>
                    </a:lnTo>
                    <a:lnTo>
                      <a:pt x="384" y="583"/>
                    </a:lnTo>
                    <a:lnTo>
                      <a:pt x="404" y="575"/>
                    </a:lnTo>
                    <a:lnTo>
                      <a:pt x="423" y="567"/>
                    </a:lnTo>
                    <a:lnTo>
                      <a:pt x="442" y="556"/>
                    </a:lnTo>
                    <a:lnTo>
                      <a:pt x="460" y="546"/>
                    </a:lnTo>
                    <a:lnTo>
                      <a:pt x="478" y="533"/>
                    </a:lnTo>
                    <a:lnTo>
                      <a:pt x="494" y="520"/>
                    </a:lnTo>
                    <a:lnTo>
                      <a:pt x="510" y="505"/>
                    </a:lnTo>
                    <a:lnTo>
                      <a:pt x="525" y="489"/>
                    </a:lnTo>
                    <a:lnTo>
                      <a:pt x="538" y="472"/>
                    </a:lnTo>
                    <a:lnTo>
                      <a:pt x="551" y="455"/>
                    </a:lnTo>
                    <a:lnTo>
                      <a:pt x="563" y="437"/>
                    </a:lnTo>
                    <a:lnTo>
                      <a:pt x="573" y="417"/>
                    </a:lnTo>
                    <a:lnTo>
                      <a:pt x="582" y="397"/>
                    </a:lnTo>
                    <a:lnTo>
                      <a:pt x="593" y="365"/>
                    </a:lnTo>
                    <a:lnTo>
                      <a:pt x="599" y="332"/>
                    </a:lnTo>
                    <a:lnTo>
                      <a:pt x="602" y="299"/>
                    </a:lnTo>
                    <a:lnTo>
                      <a:pt x="602" y="266"/>
                    </a:lnTo>
                    <a:lnTo>
                      <a:pt x="598" y="234"/>
                    </a:lnTo>
                    <a:lnTo>
                      <a:pt x="590" y="202"/>
                    </a:lnTo>
                    <a:lnTo>
                      <a:pt x="579" y="172"/>
                    </a:lnTo>
                    <a:lnTo>
                      <a:pt x="565"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1489" name="Text Box 17">
                <a:extLst>
                  <a:ext uri="{FF2B5EF4-FFF2-40B4-BE49-F238E27FC236}">
                    <a16:creationId xmlns:a16="http://schemas.microsoft.com/office/drawing/2014/main" id="{0BA195A2-622F-C8D1-08B5-6266908E087E}"/>
                  </a:ext>
                </a:extLst>
              </p:cNvPr>
              <p:cNvSpPr txBox="1">
                <a:spLocks noChangeArrowheads="1"/>
              </p:cNvSpPr>
              <p:nvPr/>
            </p:nvSpPr>
            <p:spPr bwMode="auto">
              <a:xfrm>
                <a:off x="2593" y="669"/>
                <a:ext cx="45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charset="0"/>
                    <a:ea typeface="+mn-ea"/>
                  </a:rPr>
                  <a:t>24 #</a:t>
                </a:r>
              </a:p>
            </p:txBody>
          </p:sp>
          <p:sp>
            <p:nvSpPr>
              <p:cNvPr id="1001490" name="Text Box 18">
                <a:extLst>
                  <a:ext uri="{FF2B5EF4-FFF2-40B4-BE49-F238E27FC236}">
                    <a16:creationId xmlns:a16="http://schemas.microsoft.com/office/drawing/2014/main" id="{A32A4DCB-D3EC-BC26-F270-6FA228BD9D8F}"/>
                  </a:ext>
                </a:extLst>
              </p:cNvPr>
              <p:cNvSpPr txBox="1">
                <a:spLocks noChangeArrowheads="1"/>
              </p:cNvSpPr>
              <p:nvPr/>
            </p:nvSpPr>
            <p:spPr bwMode="auto">
              <a:xfrm>
                <a:off x="4526" y="669"/>
                <a:ext cx="45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charset="0"/>
                    <a:ea typeface="+mn-ea"/>
                  </a:rPr>
                  <a:t>28 #</a:t>
                </a:r>
              </a:p>
            </p:txBody>
          </p:sp>
        </p:grpSp>
        <p:sp>
          <p:nvSpPr>
            <p:cNvPr id="1001491" name="Text Box 19">
              <a:extLst>
                <a:ext uri="{FF2B5EF4-FFF2-40B4-BE49-F238E27FC236}">
                  <a16:creationId xmlns:a16="http://schemas.microsoft.com/office/drawing/2014/main" id="{818EA71A-0621-655B-6D79-48116DF9A0E3}"/>
                </a:ext>
              </a:extLst>
            </p:cNvPr>
            <p:cNvSpPr txBox="1">
              <a:spLocks noChangeArrowheads="1"/>
            </p:cNvSpPr>
            <p:nvPr/>
          </p:nvSpPr>
          <p:spPr bwMode="auto">
            <a:xfrm>
              <a:off x="3702" y="3936"/>
              <a:ext cx="2400" cy="231"/>
            </a:xfrm>
            <a:prstGeom prst="rect">
              <a:avLst/>
            </a:prstGeom>
            <a:noFill/>
            <a:ln w="9525">
              <a:noFill/>
              <a:miter lim="800000"/>
              <a:headEnd/>
              <a:tailEnd/>
            </a:ln>
            <a:effectLst/>
          </p:spPr>
          <p:txBody>
            <a:bodyPr wrap="none">
              <a:spAutoFit/>
            </a:bodyPr>
            <a:lstStyle/>
            <a:p>
              <a:pPr>
                <a:defRPr/>
              </a:pPr>
              <a:r>
                <a:rPr lang="de-DE" sz="1800">
                  <a:effectLst>
                    <a:outerShdw blurRad="38100" dist="38100" dir="2700000" algn="tl">
                      <a:srgbClr val="FFFFFF"/>
                    </a:outerShdw>
                  </a:effectLst>
                  <a:latin typeface="Times" charset="0"/>
                  <a:ea typeface="+mn-ea"/>
                </a:rPr>
                <a:t>                persons with music education</a:t>
              </a:r>
            </a:p>
          </p:txBody>
        </p:sp>
        <p:sp>
          <p:nvSpPr>
            <p:cNvPr id="17415" name="Text Box 20">
              <a:extLst>
                <a:ext uri="{FF2B5EF4-FFF2-40B4-BE49-F238E27FC236}">
                  <a16:creationId xmlns:a16="http://schemas.microsoft.com/office/drawing/2014/main" id="{4D4416F2-6D85-B696-EDAE-737787B49A6B}"/>
                </a:ext>
              </a:extLst>
            </p:cNvPr>
            <p:cNvSpPr txBox="1">
              <a:spLocks noChangeArrowheads="1"/>
            </p:cNvSpPr>
            <p:nvPr/>
          </p:nvSpPr>
          <p:spPr bwMode="auto">
            <a:xfrm>
              <a:off x="2266" y="1160"/>
              <a:ext cx="29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Helvetica" pitchFamily="2" charset="0"/>
                </a:rPr>
                <a:t>4 - 7.5</a:t>
              </a:r>
            </a:p>
          </p:txBody>
        </p:sp>
        <p:sp>
          <p:nvSpPr>
            <p:cNvPr id="17416" name="Text Box 21">
              <a:extLst>
                <a:ext uri="{FF2B5EF4-FFF2-40B4-BE49-F238E27FC236}">
                  <a16:creationId xmlns:a16="http://schemas.microsoft.com/office/drawing/2014/main" id="{8FC4FC05-A8DE-731F-CC03-CF50EE0ADF06}"/>
                </a:ext>
              </a:extLst>
            </p:cNvPr>
            <p:cNvSpPr txBox="1">
              <a:spLocks noChangeArrowheads="1"/>
            </p:cNvSpPr>
            <p:nvPr/>
          </p:nvSpPr>
          <p:spPr bwMode="auto">
            <a:xfrm>
              <a:off x="2266" y="1673"/>
              <a:ext cx="33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Helvetica" pitchFamily="2" charset="0"/>
                </a:rPr>
                <a:t>8 - 12.5</a:t>
              </a:r>
            </a:p>
          </p:txBody>
        </p:sp>
        <p:sp>
          <p:nvSpPr>
            <p:cNvPr id="17417" name="Text Box 22">
              <a:extLst>
                <a:ext uri="{FF2B5EF4-FFF2-40B4-BE49-F238E27FC236}">
                  <a16:creationId xmlns:a16="http://schemas.microsoft.com/office/drawing/2014/main" id="{0C617D1B-6077-BE0C-FF8F-A87F2C7F464C}"/>
                </a:ext>
              </a:extLst>
            </p:cNvPr>
            <p:cNvSpPr txBox="1">
              <a:spLocks noChangeArrowheads="1"/>
            </p:cNvSpPr>
            <p:nvPr/>
          </p:nvSpPr>
          <p:spPr bwMode="auto">
            <a:xfrm>
              <a:off x="2266" y="2187"/>
              <a:ext cx="31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Helvetica" pitchFamily="2" charset="0"/>
                </a:rPr>
                <a:t>13 - 18</a:t>
              </a:r>
            </a:p>
          </p:txBody>
        </p:sp>
        <p:sp>
          <p:nvSpPr>
            <p:cNvPr id="17418" name="Text Box 23">
              <a:extLst>
                <a:ext uri="{FF2B5EF4-FFF2-40B4-BE49-F238E27FC236}">
                  <a16:creationId xmlns:a16="http://schemas.microsoft.com/office/drawing/2014/main" id="{90ACC8CA-456D-305B-326B-125211DE54EB}"/>
                </a:ext>
              </a:extLst>
            </p:cNvPr>
            <p:cNvSpPr txBox="1">
              <a:spLocks noChangeArrowheads="1"/>
            </p:cNvSpPr>
            <p:nvPr/>
          </p:nvSpPr>
          <p:spPr bwMode="auto">
            <a:xfrm>
              <a:off x="2266" y="2701"/>
              <a:ext cx="37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Helvetica" pitchFamily="2" charset="0"/>
                </a:rPr>
                <a:t>18.5 - 24</a:t>
              </a:r>
            </a:p>
          </p:txBody>
        </p:sp>
        <p:sp>
          <p:nvSpPr>
            <p:cNvPr id="17419" name="Text Box 24">
              <a:extLst>
                <a:ext uri="{FF2B5EF4-FFF2-40B4-BE49-F238E27FC236}">
                  <a16:creationId xmlns:a16="http://schemas.microsoft.com/office/drawing/2014/main" id="{4F26B365-504F-F1D2-AAB0-3AE4D8C03FD7}"/>
                </a:ext>
              </a:extLst>
            </p:cNvPr>
            <p:cNvSpPr txBox="1">
              <a:spLocks noChangeArrowheads="1"/>
            </p:cNvSpPr>
            <p:nvPr/>
          </p:nvSpPr>
          <p:spPr bwMode="auto">
            <a:xfrm>
              <a:off x="2266" y="3215"/>
              <a:ext cx="42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Helvetica" pitchFamily="2" charset="0"/>
                </a:rPr>
                <a:t>24.5 - 31.5</a:t>
              </a:r>
            </a:p>
          </p:txBody>
        </p:sp>
      </p:grpSp>
      <p:sp>
        <p:nvSpPr>
          <p:cNvPr id="1001497" name="Rectangle 25">
            <a:extLst>
              <a:ext uri="{FF2B5EF4-FFF2-40B4-BE49-F238E27FC236}">
                <a16:creationId xmlns:a16="http://schemas.microsoft.com/office/drawing/2014/main" id="{763BD843-62C7-CD6B-3FF8-292D84A21690}"/>
              </a:ext>
            </a:extLst>
          </p:cNvPr>
          <p:cNvSpPr>
            <a:spLocks noChangeArrowheads="1"/>
          </p:cNvSpPr>
          <p:nvPr/>
        </p:nvSpPr>
        <p:spPr bwMode="auto">
          <a:xfrm>
            <a:off x="3667125" y="1625600"/>
            <a:ext cx="5886450" cy="868363"/>
          </a:xfrm>
          <a:prstGeom prst="rect">
            <a:avLst/>
          </a:prstGeom>
          <a:gradFill rotWithShape="0">
            <a:gsLst>
              <a:gs pos="0">
                <a:srgbClr val="FF4846">
                  <a:alpha val="46999"/>
                </a:srgbClr>
              </a:gs>
              <a:gs pos="100000">
                <a:srgbClr val="FF0805">
                  <a:alpha val="46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001497"/>
                                        </p:tgtEl>
                                        <p:attrNameLst>
                                          <p:attrName>style.visibility</p:attrName>
                                        </p:attrNameLst>
                                      </p:cBhvr>
                                      <p:to>
                                        <p:strVal val="visible"/>
                                      </p:to>
                                    </p:set>
                                    <p:anim calcmode="lin" valueType="num">
                                      <p:cBhvr>
                                        <p:cTn id="29" dur="500" fill="hold"/>
                                        <p:tgtEl>
                                          <p:spTgt spid="1001497"/>
                                        </p:tgtEl>
                                        <p:attrNameLst>
                                          <p:attrName>ppt_w</p:attrName>
                                        </p:attrNameLst>
                                      </p:cBhvr>
                                      <p:tavLst>
                                        <p:tav tm="0">
                                          <p:val>
                                            <p:fltVal val="0"/>
                                          </p:val>
                                        </p:tav>
                                        <p:tav tm="100000">
                                          <p:val>
                                            <p:strVal val="#ppt_w"/>
                                          </p:val>
                                        </p:tav>
                                      </p:tavLst>
                                    </p:anim>
                                    <p:anim calcmode="lin" valueType="num">
                                      <p:cBhvr>
                                        <p:cTn id="30" dur="500" fill="hold"/>
                                        <p:tgtEl>
                                          <p:spTgt spid="10014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22" name="Picture 2" descr="a8.jpg                                                         000F42CBMacintosh HD                   B746CC0A:">
            <a:extLst>
              <a:ext uri="{FF2B5EF4-FFF2-40B4-BE49-F238E27FC236}">
                <a16:creationId xmlns:a16="http://schemas.microsoft.com/office/drawing/2014/main" id="{14363A65-CD70-A171-3FA0-C5E54ED359D2}"/>
              </a:ext>
            </a:extLst>
          </p:cNvPr>
          <p:cNvPicPr>
            <a:picLocks noChangeAspect="1" noChangeArrowheads="1"/>
          </p:cNvPicPr>
          <p:nvPr/>
        </p:nvPicPr>
        <p:blipFill>
          <a:blip r:embed="rId4">
            <a:lum contrast="12000"/>
          </a:blip>
          <a:srcRect/>
          <a:stretch>
            <a:fillRect/>
          </a:stretch>
        </p:blipFill>
        <p:spPr bwMode="auto">
          <a:xfrm rot="-16200000">
            <a:off x="3367088" y="44450"/>
            <a:ext cx="5164138" cy="7272337"/>
          </a:xfrm>
          <a:prstGeom prst="rect">
            <a:avLst/>
          </a:prstGeom>
          <a:noFill/>
          <a:effectLst>
            <a:outerShdw blurRad="63500" dist="107763" dir="2700000" algn="ctr" rotWithShape="0">
              <a:srgbClr val="000000">
                <a:alpha val="74998"/>
              </a:srgbClr>
            </a:outerShdw>
          </a:effectLst>
        </p:spPr>
      </p:pic>
      <p:grpSp>
        <p:nvGrpSpPr>
          <p:cNvPr id="2" name="Group 4">
            <a:extLst>
              <a:ext uri="{FF2B5EF4-FFF2-40B4-BE49-F238E27FC236}">
                <a16:creationId xmlns:a16="http://schemas.microsoft.com/office/drawing/2014/main" id="{58716CCF-E85C-C507-7C27-86305C3AA691}"/>
              </a:ext>
            </a:extLst>
          </p:cNvPr>
          <p:cNvGrpSpPr>
            <a:grpSpLocks/>
          </p:cNvGrpSpPr>
          <p:nvPr/>
        </p:nvGrpSpPr>
        <p:grpSpPr bwMode="auto">
          <a:xfrm>
            <a:off x="1058863" y="271463"/>
            <a:ext cx="1919287" cy="3165475"/>
            <a:chOff x="667" y="171"/>
            <a:chExt cx="1209" cy="1994"/>
          </a:xfrm>
        </p:grpSpPr>
        <p:sp>
          <p:nvSpPr>
            <p:cNvPr id="1003525" name="Text Box 5">
              <a:extLst>
                <a:ext uri="{FF2B5EF4-FFF2-40B4-BE49-F238E27FC236}">
                  <a16:creationId xmlns:a16="http://schemas.microsoft.com/office/drawing/2014/main" id="{6F57EB8A-E258-3222-618D-B37D672A62AC}"/>
                </a:ext>
              </a:extLst>
            </p:cNvPr>
            <p:cNvSpPr txBox="1">
              <a:spLocks noChangeArrowheads="1"/>
            </p:cNvSpPr>
            <p:nvPr/>
          </p:nvSpPr>
          <p:spPr bwMode="auto">
            <a:xfrm>
              <a:off x="667" y="171"/>
              <a:ext cx="1112" cy="28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a:effectLst>
                    <a:outerShdw blurRad="38100" dist="38100" dir="2700000" algn="tl">
                      <a:srgbClr val="FFFFFF"/>
                    </a:outerShdw>
                  </a:effectLst>
                  <a:latin typeface="Times" pitchFamily="2" charset="0"/>
                </a:rPr>
                <a:t>Adolf Wölfli</a:t>
              </a:r>
            </a:p>
          </p:txBody>
        </p:sp>
        <p:pic>
          <p:nvPicPr>
            <p:cNvPr id="1003526" name="Picture 6" descr="Adolf_W_oefli_with_pa#F3BD9.jpg                                000F42CBMacintosh HD                   B746CC0A:">
              <a:extLst>
                <a:ext uri="{FF2B5EF4-FFF2-40B4-BE49-F238E27FC236}">
                  <a16:creationId xmlns:a16="http://schemas.microsoft.com/office/drawing/2014/main" id="{451D70C2-E712-D44F-CE78-00E560E12671}"/>
                </a:ext>
              </a:extLst>
            </p:cNvPr>
            <p:cNvPicPr>
              <a:picLocks noChangeAspect="1" noChangeArrowheads="1"/>
            </p:cNvPicPr>
            <p:nvPr/>
          </p:nvPicPr>
          <p:blipFill>
            <a:blip r:embed="rId5"/>
            <a:srcRect/>
            <a:stretch>
              <a:fillRect/>
            </a:stretch>
          </p:blipFill>
          <p:spPr bwMode="auto">
            <a:xfrm>
              <a:off x="730" y="419"/>
              <a:ext cx="1146" cy="1746"/>
            </a:xfrm>
            <a:prstGeom prst="rect">
              <a:avLst/>
            </a:prstGeom>
            <a:noFill/>
            <a:effectLst>
              <a:outerShdw blurRad="63500" dist="107763" dir="2700000" algn="ctr" rotWithShape="0">
                <a:srgbClr val="BBC0FF">
                  <a:alpha val="74998"/>
                </a:srgbClr>
              </a:outerShdw>
            </a:effectLst>
          </p:spPr>
        </p:pic>
      </p:grpSp>
      <p:pic>
        <p:nvPicPr>
          <p:cNvPr id="1003527" name="woelfli.aif">
            <a:hlinkClick r:id="" action="ppaction://media"/>
            <a:extLst>
              <a:ext uri="{FF2B5EF4-FFF2-40B4-BE49-F238E27FC236}">
                <a16:creationId xmlns:a16="http://schemas.microsoft.com/office/drawing/2014/main" id="{DD64C7CB-1CF3-0E14-DF17-1F0E5E5CA7AB}"/>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233488" y="57118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22"/>
                                        </p:tgtEl>
                                        <p:attrNameLst>
                                          <p:attrName>style.visibility</p:attrName>
                                        </p:attrNameLst>
                                      </p:cBhvr>
                                      <p:to>
                                        <p:strVal val="visible"/>
                                      </p:to>
                                    </p:set>
                                    <p:animEffect transition="in" filter="fade">
                                      <p:cBhvr>
                                        <p:cTn id="12" dur="2000"/>
                                        <p:tgtEl>
                                          <p:spTgt spid="10035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03527"/>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31320" fill="hold"/>
                                        <p:tgtEl>
                                          <p:spTgt spid="10035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03527"/>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31320" fill="hold"/>
                                        <p:tgtEl>
                                          <p:spTgt spid="1003527"/>
                                        </p:tgtEl>
                                      </p:cBhvr>
                                    </p:cmd>
                                  </p:childTnLst>
                                </p:cTn>
                              </p:par>
                            </p:childTnLst>
                          </p:cTn>
                        </p:par>
                      </p:childTnLst>
                    </p:cTn>
                  </p:par>
                </p:childTnLst>
              </p:cTn>
              <p:nextCondLst>
                <p:cond evt="onClick" delay="0">
                  <p:tgtEl>
                    <p:spTgt spid="1003527"/>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00352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51F2B16-E2DF-07E3-2F92-19E4A7C49C73}"/>
              </a:ext>
            </a:extLst>
          </p:cNvPr>
          <p:cNvGrpSpPr>
            <a:grpSpLocks/>
          </p:cNvGrpSpPr>
          <p:nvPr/>
        </p:nvGrpSpPr>
        <p:grpSpPr bwMode="auto">
          <a:xfrm>
            <a:off x="2049463" y="1317625"/>
            <a:ext cx="6657975" cy="4243388"/>
            <a:chOff x="934" y="708"/>
            <a:chExt cx="3873" cy="2673"/>
          </a:xfrm>
        </p:grpSpPr>
        <p:pic>
          <p:nvPicPr>
            <p:cNvPr id="1002499" name="Picture 3" descr="tschiakovsky_fp.jpg                                            00087F53Macintosh HD                   B746CC0A:">
              <a:extLst>
                <a:ext uri="{FF2B5EF4-FFF2-40B4-BE49-F238E27FC236}">
                  <a16:creationId xmlns:a16="http://schemas.microsoft.com/office/drawing/2014/main" id="{E7E88888-DCBA-FB71-E928-33FE61354425}"/>
                </a:ext>
              </a:extLst>
            </p:cNvPr>
            <p:cNvPicPr>
              <a:picLocks noChangeAspect="1" noChangeArrowheads="1"/>
            </p:cNvPicPr>
            <p:nvPr/>
          </p:nvPicPr>
          <p:blipFill>
            <a:blip r:embed="rId4"/>
            <a:srcRect t="6032" b="21330"/>
            <a:stretch>
              <a:fillRect/>
            </a:stretch>
          </p:blipFill>
          <p:spPr bwMode="auto">
            <a:xfrm>
              <a:off x="934" y="708"/>
              <a:ext cx="2236" cy="2576"/>
            </a:xfrm>
            <a:prstGeom prst="rect">
              <a:avLst/>
            </a:prstGeom>
            <a:noFill/>
            <a:effectLst>
              <a:outerShdw blurRad="63500" dist="107763" dir="2700000" algn="ctr" rotWithShape="0">
                <a:srgbClr val="000000">
                  <a:alpha val="74998"/>
                </a:srgbClr>
              </a:outerShdw>
            </a:effectLst>
          </p:spPr>
        </p:pic>
        <p:sp>
          <p:nvSpPr>
            <p:cNvPr id="1002500" name="Rectangle 4">
              <a:extLst>
                <a:ext uri="{FF2B5EF4-FFF2-40B4-BE49-F238E27FC236}">
                  <a16:creationId xmlns:a16="http://schemas.microsoft.com/office/drawing/2014/main" id="{1B0AE8F3-3CFF-8679-672E-C3239D7AFB82}"/>
                </a:ext>
              </a:extLst>
            </p:cNvPr>
            <p:cNvSpPr>
              <a:spLocks noChangeArrowheads="1"/>
            </p:cNvSpPr>
            <p:nvPr/>
          </p:nvSpPr>
          <p:spPr bwMode="auto">
            <a:xfrm>
              <a:off x="3223" y="2863"/>
              <a:ext cx="1584" cy="51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charset="0"/>
                  <a:ea typeface="+mn-ea"/>
                </a:rPr>
                <a:t>Peter Tschaikowsky </a:t>
              </a:r>
              <a:br>
                <a:rPr lang="de-DE" sz="2400">
                  <a:effectLst>
                    <a:outerShdw blurRad="38100" dist="38100" dir="2700000" algn="tl">
                      <a:srgbClr val="FFFFFF"/>
                    </a:outerShdw>
                  </a:effectLst>
                  <a:latin typeface="Times" charset="0"/>
                  <a:ea typeface="+mn-ea"/>
                </a:rPr>
              </a:br>
              <a:r>
                <a:rPr lang="de-DE" sz="2400">
                  <a:effectLst>
                    <a:outerShdw blurRad="38100" dist="38100" dir="2700000" algn="tl">
                      <a:srgbClr val="FFFFFF"/>
                    </a:outerShdw>
                  </a:effectLst>
                  <a:latin typeface="Times" charset="0"/>
                  <a:ea typeface="+mn-ea"/>
                </a:rPr>
                <a:t>(1840-1893)</a:t>
              </a:r>
            </a:p>
          </p:txBody>
        </p:sp>
      </p:grpSp>
      <p:sp>
        <p:nvSpPr>
          <p:cNvPr id="6" name="TextBox 5">
            <a:extLst>
              <a:ext uri="{FF2B5EF4-FFF2-40B4-BE49-F238E27FC236}">
                <a16:creationId xmlns:a16="http://schemas.microsoft.com/office/drawing/2014/main" id="{FCB3F3AE-B279-D4E5-3AC5-3F0B61EA9885}"/>
              </a:ext>
            </a:extLst>
          </p:cNvPr>
          <p:cNvSpPr txBox="1">
            <a:spLocks noChangeArrowheads="1"/>
          </p:cNvSpPr>
          <p:nvPr/>
        </p:nvSpPr>
        <p:spPr bwMode="auto">
          <a:xfrm>
            <a:off x="428625" y="5438775"/>
            <a:ext cx="1268413" cy="400050"/>
          </a:xfrm>
          <a:prstGeom prst="rect">
            <a:avLst/>
          </a:prstGeom>
          <a:noFill/>
          <a:ln>
            <a:noFill/>
          </a:ln>
          <a:effectLst>
            <a:outerShdw blurRad="50800" dist="38100" dir="2700000" rotWithShape="0">
              <a:srgbClr val="FFFFFF">
                <a:alpha val="75999"/>
              </a:srgbClr>
            </a:outerShdw>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en-US" altLang="en-US" sz="2000">
                <a:latin typeface="Times" pitchFamily="2" charset="0"/>
              </a:rPr>
              <a:t>path</a:t>
            </a:r>
            <a:r>
              <a:rPr lang="en-US" altLang="en-US" sz="2000"/>
              <a:t>é</a:t>
            </a:r>
            <a:r>
              <a:rPr lang="en-US" altLang="en-US" sz="2000">
                <a:latin typeface="Times" pitchFamily="2" charset="0"/>
              </a:rPr>
              <a:t>tique</a:t>
            </a:r>
          </a:p>
        </p:txBody>
      </p:sp>
      <p:pic>
        <p:nvPicPr>
          <p:cNvPr id="7" name="pathetique.mp3">
            <a:hlinkClick r:id="" action="ppaction://media"/>
            <a:extLst>
              <a:ext uri="{FF2B5EF4-FFF2-40B4-BE49-F238E27FC236}">
                <a16:creationId xmlns:a16="http://schemas.microsoft.com/office/drawing/2014/main" id="{EA721C1C-1793-EC93-8D41-9AC1B3E9CC47}"/>
              </a:ext>
            </a:extLst>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316038" y="5083175"/>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90329824"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773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77348" fill="hold"/>
                                        <p:tgtEl>
                                          <p:spTgt spid="7"/>
                                        </p:tgtEl>
                                      </p:cBhvr>
                                    </p:cmd>
                                  </p:childTnLst>
                                </p:cTn>
                              </p:par>
                            </p:childTnLst>
                          </p:cTn>
                        </p:par>
                      </p:childTnLst>
                    </p:cTn>
                  </p:par>
                </p:childTnLst>
              </p:cTn>
              <p:nextCondLst>
                <p:cond evt="onClick" delay="0">
                  <p:tgtEl>
                    <p:spTgt spid="7"/>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8642" name="Picture 2" descr="62_EEGXRay.tiff                                                000262E4Macintosh HD                   B746CC0A:">
            <a:extLst>
              <a:ext uri="{FF2B5EF4-FFF2-40B4-BE49-F238E27FC236}">
                <a16:creationId xmlns:a16="http://schemas.microsoft.com/office/drawing/2014/main" id="{A2BAAE66-0830-4123-84B9-89931E9C4B86}"/>
              </a:ext>
            </a:extLst>
          </p:cNvPr>
          <p:cNvPicPr>
            <a:picLocks noChangeAspect="1" noChangeArrowheads="1"/>
          </p:cNvPicPr>
          <p:nvPr/>
        </p:nvPicPr>
        <p:blipFill>
          <a:blip r:embed="rId2"/>
          <a:srcRect/>
          <a:stretch>
            <a:fillRect/>
          </a:stretch>
        </p:blipFill>
        <p:spPr bwMode="auto">
          <a:xfrm>
            <a:off x="4870450" y="204788"/>
            <a:ext cx="4481513" cy="3187700"/>
          </a:xfrm>
          <a:prstGeom prst="rect">
            <a:avLst/>
          </a:prstGeom>
          <a:noFill/>
          <a:effectLst>
            <a:outerShdw blurRad="63500" dist="107763" dir="2700000" algn="ctr" rotWithShape="0">
              <a:srgbClr val="000000">
                <a:alpha val="74998"/>
              </a:srgbClr>
            </a:outerShdw>
          </a:effectLst>
        </p:spPr>
      </p:pic>
      <p:grpSp>
        <p:nvGrpSpPr>
          <p:cNvPr id="2" name="Group 3">
            <a:extLst>
              <a:ext uri="{FF2B5EF4-FFF2-40B4-BE49-F238E27FC236}">
                <a16:creationId xmlns:a16="http://schemas.microsoft.com/office/drawing/2014/main" id="{BE43AB73-D568-11CD-EC7B-528DD8B398CC}"/>
              </a:ext>
            </a:extLst>
          </p:cNvPr>
          <p:cNvGrpSpPr>
            <a:grpSpLocks/>
          </p:cNvGrpSpPr>
          <p:nvPr/>
        </p:nvGrpSpPr>
        <p:grpSpPr bwMode="auto">
          <a:xfrm>
            <a:off x="1579563" y="1789113"/>
            <a:ext cx="7793037" cy="4806950"/>
            <a:chOff x="995" y="1127"/>
            <a:chExt cx="4909" cy="3028"/>
          </a:xfrm>
        </p:grpSpPr>
        <p:grpSp>
          <p:nvGrpSpPr>
            <p:cNvPr id="20483" name="Group 4">
              <a:extLst>
                <a:ext uri="{FF2B5EF4-FFF2-40B4-BE49-F238E27FC236}">
                  <a16:creationId xmlns:a16="http://schemas.microsoft.com/office/drawing/2014/main" id="{87045686-72A5-1AE1-44B5-E3A64E8BED87}"/>
                </a:ext>
              </a:extLst>
            </p:cNvPr>
            <p:cNvGrpSpPr>
              <a:grpSpLocks/>
            </p:cNvGrpSpPr>
            <p:nvPr/>
          </p:nvGrpSpPr>
          <p:grpSpPr bwMode="auto">
            <a:xfrm>
              <a:off x="996" y="1127"/>
              <a:ext cx="4908" cy="3028"/>
              <a:chOff x="996" y="1127"/>
              <a:chExt cx="4908" cy="3028"/>
            </a:xfrm>
          </p:grpSpPr>
          <p:cxnSp>
            <p:nvCxnSpPr>
              <p:cNvPr id="20485" name="AutoShape 5">
                <a:extLst>
                  <a:ext uri="{FF2B5EF4-FFF2-40B4-BE49-F238E27FC236}">
                    <a16:creationId xmlns:a16="http://schemas.microsoft.com/office/drawing/2014/main" id="{B937EADB-34E1-B054-C28F-FA63AE44F178}"/>
                  </a:ext>
                </a:extLst>
              </p:cNvPr>
              <p:cNvCxnSpPr>
                <a:cxnSpLocks noChangeShapeType="1"/>
              </p:cNvCxnSpPr>
              <p:nvPr/>
            </p:nvCxnSpPr>
            <p:spPr bwMode="auto">
              <a:xfrm flipH="1">
                <a:off x="3882" y="1127"/>
                <a:ext cx="2022" cy="2243"/>
              </a:xfrm>
              <a:prstGeom prst="bentConnector3">
                <a:avLst>
                  <a:gd name="adj1" fmla="val -7120"/>
                </a:avLst>
              </a:prstGeom>
              <a:noFill/>
              <a:ln w="57150">
                <a:solidFill>
                  <a:srgbClr val="FF0609"/>
                </a:solidFill>
                <a:miter lim="800000"/>
                <a:headEnd/>
                <a:tailEnd type="triangle" w="med" len="med"/>
              </a:ln>
              <a:extLst>
                <a:ext uri="{909E8E84-426E-40DD-AFC4-6F175D3DCCD1}">
                  <a14:hiddenFill xmlns:a14="http://schemas.microsoft.com/office/drawing/2010/main">
                    <a:noFill/>
                  </a14:hiddenFill>
                </a:ext>
              </a:extLst>
            </p:spPr>
          </p:cxnSp>
          <p:pic>
            <p:nvPicPr>
              <p:cNvPr id="20486" name="Picture 6" descr="stadien.jpg                                                    000231FDMacintosh HD                   B746CC0A:">
                <a:extLst>
                  <a:ext uri="{FF2B5EF4-FFF2-40B4-BE49-F238E27FC236}">
                    <a16:creationId xmlns:a16="http://schemas.microsoft.com/office/drawing/2014/main" id="{8FB3CFF8-C7B4-40DF-ECB4-6B0C97271A71}"/>
                  </a:ext>
                </a:extLst>
              </p:cNvPr>
              <p:cNvPicPr>
                <a:picLocks noChangeAspect="1" noChangeArrowheads="1"/>
              </p:cNvPicPr>
              <p:nvPr/>
            </p:nvPicPr>
            <p:blipFill>
              <a:blip r:embed="rId3">
                <a:lum bright="32000"/>
                <a:extLst>
                  <a:ext uri="{28A0092B-C50C-407E-A947-70E740481C1C}">
                    <a14:useLocalDpi xmlns:a14="http://schemas.microsoft.com/office/drawing/2010/main" val="0"/>
                  </a:ext>
                </a:extLst>
              </a:blip>
              <a:srcRect l="21358" t="6828" r="1535" b="22543"/>
              <a:stretch>
                <a:fillRect/>
              </a:stretch>
            </p:blipFill>
            <p:spPr bwMode="auto">
              <a:xfrm>
                <a:off x="996" y="2200"/>
                <a:ext cx="2863" cy="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4" name="Picture 7" descr="138.gif                                                        000231FDMacintosh HD                   B746CC0A:">
              <a:extLst>
                <a:ext uri="{FF2B5EF4-FFF2-40B4-BE49-F238E27FC236}">
                  <a16:creationId xmlns:a16="http://schemas.microsoft.com/office/drawing/2014/main" id="{2E2A258D-7587-BCCD-173B-6AEB52244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654" r="783"/>
            <a:stretch>
              <a:fillRect/>
            </a:stretch>
          </p:blipFill>
          <p:spPr bwMode="auto">
            <a:xfrm>
              <a:off x="995" y="3098"/>
              <a:ext cx="2874"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1008642"/>
                                        </p:tgtEl>
                                        <p:attrNameLst>
                                          <p:attrName>style.visibility</p:attrName>
                                        </p:attrNameLst>
                                      </p:cBhvr>
                                      <p:to>
                                        <p:strVal val="visible"/>
                                      </p:to>
                                    </p:set>
                                    <p:anim calcmode="lin" valueType="num">
                                      <p:cBhvr>
                                        <p:cTn id="7" dur="500" fill="hold"/>
                                        <p:tgtEl>
                                          <p:spTgt spid="1008642"/>
                                        </p:tgtEl>
                                        <p:attrNameLst>
                                          <p:attrName>ppt_w</p:attrName>
                                        </p:attrNameLst>
                                      </p:cBhvr>
                                      <p:tavLst>
                                        <p:tav tm="0">
                                          <p:val>
                                            <p:strVal val="2/3*#ppt_w"/>
                                          </p:val>
                                        </p:tav>
                                        <p:tav tm="100000">
                                          <p:val>
                                            <p:strVal val="#ppt_w"/>
                                          </p:val>
                                        </p:tav>
                                      </p:tavLst>
                                    </p:anim>
                                    <p:anim calcmode="lin" valueType="num">
                                      <p:cBhvr>
                                        <p:cTn id="8" dur="500" fill="hold"/>
                                        <p:tgtEl>
                                          <p:spTgt spid="100864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ppt_w/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B31B57B-81C9-D42A-590C-B29F3C19808C}"/>
              </a:ext>
            </a:extLst>
          </p:cNvPr>
          <p:cNvGrpSpPr>
            <a:grpSpLocks/>
          </p:cNvGrpSpPr>
          <p:nvPr/>
        </p:nvGrpSpPr>
        <p:grpSpPr bwMode="auto">
          <a:xfrm>
            <a:off x="955675" y="385763"/>
            <a:ext cx="3900488" cy="2211387"/>
            <a:chOff x="602" y="243"/>
            <a:chExt cx="2457" cy="1393"/>
          </a:xfrm>
        </p:grpSpPr>
        <p:pic>
          <p:nvPicPr>
            <p:cNvPr id="1009667" name="Picture 3" descr="eeg3.pdf                                                       0000565DExtra                          BF316153:">
              <a:extLst>
                <a:ext uri="{FF2B5EF4-FFF2-40B4-BE49-F238E27FC236}">
                  <a16:creationId xmlns:a16="http://schemas.microsoft.com/office/drawing/2014/main" id="{2B7AD3B0-EC65-A60E-21E4-60D401566BAC}"/>
                </a:ext>
              </a:extLst>
            </p:cNvPr>
            <p:cNvPicPr>
              <a:picLocks noChangeAspect="1" noChangeArrowheads="1"/>
            </p:cNvPicPr>
            <p:nvPr/>
          </p:nvPicPr>
          <p:blipFill>
            <a:blip r:embed="rId2">
              <a:lum contrast="12000"/>
            </a:blip>
            <a:srcRect l="1372" t="2733" r="10732" b="77449"/>
            <a:stretch>
              <a:fillRect/>
            </a:stretch>
          </p:blipFill>
          <p:spPr bwMode="auto">
            <a:xfrm>
              <a:off x="602" y="1076"/>
              <a:ext cx="2320" cy="560"/>
            </a:xfrm>
            <a:prstGeom prst="rect">
              <a:avLst/>
            </a:prstGeom>
            <a:noFill/>
            <a:effectLst>
              <a:outerShdw blurRad="63500" dist="107763" dir="2700000" algn="ctr" rotWithShape="0">
                <a:srgbClr val="000000">
                  <a:alpha val="74998"/>
                </a:srgbClr>
              </a:outerShdw>
            </a:effectLst>
          </p:spPr>
        </p:pic>
        <p:sp>
          <p:nvSpPr>
            <p:cNvPr id="21512" name="Freeform 4">
              <a:extLst>
                <a:ext uri="{FF2B5EF4-FFF2-40B4-BE49-F238E27FC236}">
                  <a16:creationId xmlns:a16="http://schemas.microsoft.com/office/drawing/2014/main" id="{2FA8C967-3AF8-6D15-DB0D-6830F4EF1877}"/>
                </a:ext>
              </a:extLst>
            </p:cNvPr>
            <p:cNvSpPr>
              <a:spLocks/>
            </p:cNvSpPr>
            <p:nvPr/>
          </p:nvSpPr>
          <p:spPr bwMode="auto">
            <a:xfrm>
              <a:off x="1766" y="243"/>
              <a:ext cx="1293" cy="832"/>
            </a:xfrm>
            <a:custGeom>
              <a:avLst/>
              <a:gdLst>
                <a:gd name="T0" fmla="*/ 0 w 1293"/>
                <a:gd name="T1" fmla="*/ 832 h 832"/>
                <a:gd name="T2" fmla="*/ 0 w 1293"/>
                <a:gd name="T3" fmla="*/ 0 h 832"/>
                <a:gd name="T4" fmla="*/ 1293 w 1293"/>
                <a:gd name="T5" fmla="*/ 0 h 832"/>
                <a:gd name="T6" fmla="*/ 0 60000 65536"/>
                <a:gd name="T7" fmla="*/ 0 60000 65536"/>
                <a:gd name="T8" fmla="*/ 0 60000 65536"/>
                <a:gd name="T9" fmla="*/ 0 w 1293"/>
                <a:gd name="T10" fmla="*/ 0 h 832"/>
                <a:gd name="T11" fmla="*/ 1293 w 1293"/>
                <a:gd name="T12" fmla="*/ 832 h 832"/>
              </a:gdLst>
              <a:ahLst/>
              <a:cxnLst>
                <a:cxn ang="T6">
                  <a:pos x="T0" y="T1"/>
                </a:cxn>
                <a:cxn ang="T7">
                  <a:pos x="T2" y="T3"/>
                </a:cxn>
                <a:cxn ang="T8">
                  <a:pos x="T4" y="T5"/>
                </a:cxn>
              </a:cxnLst>
              <a:rect l="T9" t="T10" r="T11" b="T12"/>
              <a:pathLst>
                <a:path w="1293" h="832">
                  <a:moveTo>
                    <a:pt x="0" y="832"/>
                  </a:moveTo>
                  <a:lnTo>
                    <a:pt x="0" y="0"/>
                  </a:lnTo>
                  <a:lnTo>
                    <a:pt x="1293"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5">
            <a:extLst>
              <a:ext uri="{FF2B5EF4-FFF2-40B4-BE49-F238E27FC236}">
                <a16:creationId xmlns:a16="http://schemas.microsoft.com/office/drawing/2014/main" id="{DC6C4F77-79DE-B606-3F37-BD57B6B550EF}"/>
              </a:ext>
            </a:extLst>
          </p:cNvPr>
          <p:cNvGrpSpPr>
            <a:grpSpLocks/>
          </p:cNvGrpSpPr>
          <p:nvPr/>
        </p:nvGrpSpPr>
        <p:grpSpPr bwMode="auto">
          <a:xfrm>
            <a:off x="4870450" y="61913"/>
            <a:ext cx="4754563" cy="6672262"/>
            <a:chOff x="3068" y="39"/>
            <a:chExt cx="2995" cy="4203"/>
          </a:xfrm>
        </p:grpSpPr>
        <p:pic>
          <p:nvPicPr>
            <p:cNvPr id="1009670" name="Picture 6" descr="eeg1.pdf                                                       0000565DExtra                          BF316153:">
              <a:extLst>
                <a:ext uri="{FF2B5EF4-FFF2-40B4-BE49-F238E27FC236}">
                  <a16:creationId xmlns:a16="http://schemas.microsoft.com/office/drawing/2014/main" id="{6B7FD043-BF25-6EC7-4407-E107529494B1}"/>
                </a:ext>
              </a:extLst>
            </p:cNvPr>
            <p:cNvPicPr>
              <a:picLocks noChangeAspect="1" noChangeArrowheads="1"/>
            </p:cNvPicPr>
            <p:nvPr/>
          </p:nvPicPr>
          <p:blipFill>
            <a:blip r:embed="rId3">
              <a:lum contrast="78000"/>
            </a:blip>
            <a:srcRect/>
            <a:stretch>
              <a:fillRect/>
            </a:stretch>
          </p:blipFill>
          <p:spPr bwMode="auto">
            <a:xfrm>
              <a:off x="3068" y="39"/>
              <a:ext cx="2995" cy="4203"/>
            </a:xfrm>
            <a:prstGeom prst="rect">
              <a:avLst/>
            </a:prstGeom>
            <a:noFill/>
            <a:effectLst>
              <a:outerShdw blurRad="63500" dist="107763" dir="2700000" algn="ctr" rotWithShape="0">
                <a:srgbClr val="000000">
                  <a:alpha val="74998"/>
                </a:srgbClr>
              </a:outerShdw>
            </a:effectLst>
          </p:spPr>
        </p:pic>
        <p:sp>
          <p:nvSpPr>
            <p:cNvPr id="21508" name="Rectangle 7">
              <a:extLst>
                <a:ext uri="{FF2B5EF4-FFF2-40B4-BE49-F238E27FC236}">
                  <a16:creationId xmlns:a16="http://schemas.microsoft.com/office/drawing/2014/main" id="{6EE98CE3-3CAA-CE96-7642-584F1268E939}"/>
                </a:ext>
              </a:extLst>
            </p:cNvPr>
            <p:cNvSpPr>
              <a:spLocks noChangeArrowheads="1"/>
            </p:cNvSpPr>
            <p:nvPr/>
          </p:nvSpPr>
          <p:spPr bwMode="auto">
            <a:xfrm>
              <a:off x="5019" y="364"/>
              <a:ext cx="145"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1509" name="Text Box 8">
              <a:extLst>
                <a:ext uri="{FF2B5EF4-FFF2-40B4-BE49-F238E27FC236}">
                  <a16:creationId xmlns:a16="http://schemas.microsoft.com/office/drawing/2014/main" id="{E793C534-6B13-87DA-6445-6A25E5EF9B0C}"/>
                </a:ext>
              </a:extLst>
            </p:cNvPr>
            <p:cNvSpPr txBox="1">
              <a:spLocks noChangeArrowheads="1"/>
            </p:cNvSpPr>
            <p:nvPr/>
          </p:nvSpPr>
          <p:spPr bwMode="auto">
            <a:xfrm>
              <a:off x="4966" y="333"/>
              <a:ext cx="2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800">
                  <a:latin typeface="Times" pitchFamily="4" charset="0"/>
                </a:rPr>
                <a:t>Disso</a:t>
              </a:r>
              <a:br>
                <a:rPr lang="de-DE" altLang="en-US" sz="800">
                  <a:latin typeface="Times" pitchFamily="4" charset="0"/>
                </a:rPr>
              </a:br>
              <a:r>
                <a:rPr lang="de-DE" altLang="en-US" sz="800">
                  <a:latin typeface="Times" pitchFamily="4" charset="0"/>
                </a:rPr>
                <a:t>nance</a:t>
              </a:r>
            </a:p>
          </p:txBody>
        </p:sp>
        <p:sp>
          <p:nvSpPr>
            <p:cNvPr id="21510" name="Rectangle 9">
              <a:extLst>
                <a:ext uri="{FF2B5EF4-FFF2-40B4-BE49-F238E27FC236}">
                  <a16:creationId xmlns:a16="http://schemas.microsoft.com/office/drawing/2014/main" id="{0D6370E4-CC25-7DDD-438D-6007A012B8F5}"/>
                </a:ext>
              </a:extLst>
            </p:cNvPr>
            <p:cNvSpPr>
              <a:spLocks noChangeArrowheads="1"/>
            </p:cNvSpPr>
            <p:nvPr/>
          </p:nvSpPr>
          <p:spPr bwMode="auto">
            <a:xfrm>
              <a:off x="5000" y="242"/>
              <a:ext cx="212" cy="3976"/>
            </a:xfrm>
            <a:prstGeom prst="rect">
              <a:avLst/>
            </a:prstGeom>
            <a:solidFill>
              <a:srgbClr val="FF020B">
                <a:alpha val="1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03EEBF22-7801-9410-A53C-4DBB6B0A8F58}"/>
              </a:ext>
            </a:extLst>
          </p:cNvPr>
          <p:cNvPicPr>
            <a:picLocks noChangeAspect="1"/>
          </p:cNvPicPr>
          <p:nvPr/>
        </p:nvPicPr>
        <p:blipFill>
          <a:blip r:embed="rId2"/>
          <a:stretch>
            <a:fillRect/>
          </a:stretch>
        </p:blipFill>
        <p:spPr>
          <a:xfrm>
            <a:off x="3924300" y="798513"/>
            <a:ext cx="5418138" cy="5376862"/>
          </a:xfrm>
          <a:prstGeom prst="rect">
            <a:avLst/>
          </a:prstGeom>
          <a:effectLst>
            <a:outerShdw blurRad="50800" dist="38100" dir="2700000" sx="101000" sy="101000" algn="tl" rotWithShape="0">
              <a:prstClr val="black">
                <a:alpha val="40000"/>
              </a:prstClr>
            </a:outerShdw>
          </a:effectLst>
        </p:spPr>
      </p:pic>
      <p:sp>
        <p:nvSpPr>
          <p:cNvPr id="6" name="TextBox 5">
            <a:extLst>
              <a:ext uri="{FF2B5EF4-FFF2-40B4-BE49-F238E27FC236}">
                <a16:creationId xmlns:a16="http://schemas.microsoft.com/office/drawing/2014/main" id="{65382C3C-4642-C8B3-209A-153440687A7E}"/>
              </a:ext>
            </a:extLst>
          </p:cNvPr>
          <p:cNvSpPr txBox="1"/>
          <p:nvPr/>
        </p:nvSpPr>
        <p:spPr>
          <a:xfrm>
            <a:off x="1565275" y="1681163"/>
            <a:ext cx="1600200" cy="3540125"/>
          </a:xfrm>
          <a:prstGeom prst="rect">
            <a:avLst/>
          </a:prstGeom>
          <a:noFill/>
        </p:spPr>
        <p:txBody>
          <a:bodyPr wrap="none">
            <a:spAutoFit/>
          </a:bodyPr>
          <a:lstStyle/>
          <a:p>
            <a:pPr>
              <a:defRPr/>
            </a:pPr>
            <a:r>
              <a:rPr lang="en-US" dirty="0">
                <a:effectLst>
                  <a:outerShdw blurRad="50800" dist="38100" dir="2700000" algn="tl" rotWithShape="0">
                    <a:srgbClr val="FFFFFF"/>
                  </a:outerShdw>
                </a:effectLst>
              </a:rPr>
              <a:t>D = 5K+2</a:t>
            </a:r>
          </a:p>
          <a:p>
            <a:pPr>
              <a:defRPr/>
            </a:pPr>
            <a:endParaRPr lang="en-US" dirty="0">
              <a:effectLst>
                <a:outerShdw blurRad="50800" dist="38100" dir="2700000" algn="tl" rotWithShape="0">
                  <a:srgbClr val="FFFFFF"/>
                </a:outerShdw>
              </a:effectLst>
            </a:endParaRPr>
          </a:p>
          <a:p>
            <a:pPr>
              <a:defRPr/>
            </a:pPr>
            <a:r>
              <a:rPr lang="en-US" dirty="0">
                <a:effectLst>
                  <a:outerShdw blurRad="50800" dist="38100" dir="2700000" algn="tl" rotWithShape="0">
                    <a:srgbClr val="FFFFFF"/>
                  </a:outerShdw>
                </a:effectLst>
              </a:rPr>
              <a:t>0 &lt;-&gt; 2</a:t>
            </a:r>
          </a:p>
          <a:p>
            <a:pPr>
              <a:defRPr/>
            </a:pPr>
            <a:r>
              <a:rPr lang="en-US" dirty="0">
                <a:effectLst>
                  <a:outerShdw blurRad="50800" dist="38100" dir="2700000" algn="tl" rotWithShape="0">
                    <a:srgbClr val="FFFFFF"/>
                  </a:outerShdw>
                </a:effectLst>
              </a:rPr>
              <a:t>3 &lt;-&gt; 5</a:t>
            </a:r>
          </a:p>
          <a:p>
            <a:pPr>
              <a:defRPr/>
            </a:pPr>
            <a:r>
              <a:rPr lang="en-US" dirty="0">
                <a:effectLst>
                  <a:outerShdw blurRad="50800" dist="38100" dir="2700000" algn="tl" rotWithShape="0">
                    <a:srgbClr val="FFFFFF"/>
                  </a:outerShdw>
                </a:effectLst>
              </a:rPr>
              <a:t>4 &lt;-&gt; 10</a:t>
            </a:r>
          </a:p>
          <a:p>
            <a:pPr>
              <a:defRPr/>
            </a:pPr>
            <a:r>
              <a:rPr lang="en-US" dirty="0">
                <a:effectLst>
                  <a:outerShdw blurRad="50800" dist="38100" dir="2700000" algn="tl" rotWithShape="0">
                    <a:srgbClr val="FFFFFF"/>
                  </a:outerShdw>
                </a:effectLst>
              </a:rPr>
              <a:t>7 &lt;-&gt; 1</a:t>
            </a:r>
          </a:p>
          <a:p>
            <a:pPr>
              <a:defRPr/>
            </a:pPr>
            <a:r>
              <a:rPr lang="en-US" dirty="0">
                <a:effectLst>
                  <a:outerShdw blurRad="50800" dist="38100" dir="2700000" algn="tl" rotWithShape="0">
                    <a:srgbClr val="FFFFFF"/>
                  </a:outerShdw>
                </a:effectLst>
              </a:rPr>
              <a:t>8 &lt;-&gt; 6</a:t>
            </a:r>
          </a:p>
          <a:p>
            <a:pPr>
              <a:defRPr/>
            </a:pPr>
            <a:r>
              <a:rPr lang="en-US" dirty="0">
                <a:effectLst>
                  <a:outerShdw blurRad="50800" dist="38100" dir="2700000" algn="tl" rotWithShape="0">
                    <a:srgbClr val="FFFFFF"/>
                  </a:outerShdw>
                </a:effectLst>
              </a:rPr>
              <a:t>9 &lt;-&gt; 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ame&#10;&#10;Description automatically generated">
            <a:extLst>
              <a:ext uri="{FF2B5EF4-FFF2-40B4-BE49-F238E27FC236}">
                <a16:creationId xmlns:a16="http://schemas.microsoft.com/office/drawing/2014/main" id="{FB501955-2D10-69B1-9661-5680BD4A2CBF}"/>
              </a:ext>
            </a:extLst>
          </p:cNvPr>
          <p:cNvPicPr>
            <a:picLocks noChangeAspect="1"/>
          </p:cNvPicPr>
          <p:nvPr/>
        </p:nvPicPr>
        <p:blipFill>
          <a:blip r:embed="rId2"/>
          <a:stretch>
            <a:fillRect/>
          </a:stretch>
        </p:blipFill>
        <p:spPr>
          <a:xfrm>
            <a:off x="2932113" y="234950"/>
            <a:ext cx="4370387" cy="6402388"/>
          </a:xfrm>
          <a:prstGeom prst="rect">
            <a:avLst/>
          </a:prstGeom>
          <a:effectLst>
            <a:outerShdw blurRad="50800" dist="38100" dir="2700000" sx="101000" sy="101000" algn="tl" rotWithShape="0">
              <a:prstClr val="black">
                <a:alpha val="40000"/>
              </a:prstClr>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238">
            <a:extLst>
              <a:ext uri="{FF2B5EF4-FFF2-40B4-BE49-F238E27FC236}">
                <a16:creationId xmlns:a16="http://schemas.microsoft.com/office/drawing/2014/main" id="{6C4D5541-377E-9F0D-B604-CACADFF88804}"/>
              </a:ext>
            </a:extLst>
          </p:cNvPr>
          <p:cNvGrpSpPr>
            <a:grpSpLocks/>
          </p:cNvGrpSpPr>
          <p:nvPr/>
        </p:nvGrpSpPr>
        <p:grpSpPr bwMode="auto">
          <a:xfrm>
            <a:off x="574675" y="146050"/>
            <a:ext cx="8920163" cy="6492875"/>
            <a:chOff x="362" y="92"/>
            <a:chExt cx="5619" cy="4090"/>
          </a:xfrm>
        </p:grpSpPr>
        <p:grpSp>
          <p:nvGrpSpPr>
            <p:cNvPr id="5122" name="Group 86">
              <a:extLst>
                <a:ext uri="{FF2B5EF4-FFF2-40B4-BE49-F238E27FC236}">
                  <a16:creationId xmlns:a16="http://schemas.microsoft.com/office/drawing/2014/main" id="{41910F1C-82BE-973F-638A-3D9F1206EB0F}"/>
                </a:ext>
              </a:extLst>
            </p:cNvPr>
            <p:cNvGrpSpPr>
              <a:grpSpLocks/>
            </p:cNvGrpSpPr>
            <p:nvPr/>
          </p:nvGrpSpPr>
          <p:grpSpPr bwMode="auto">
            <a:xfrm>
              <a:off x="362" y="1801"/>
              <a:ext cx="666" cy="2381"/>
              <a:chOff x="362" y="965"/>
              <a:chExt cx="666" cy="3001"/>
            </a:xfrm>
          </p:grpSpPr>
          <p:sp>
            <p:nvSpPr>
              <p:cNvPr id="5241" name="AutoShape 20">
                <a:extLst>
                  <a:ext uri="{FF2B5EF4-FFF2-40B4-BE49-F238E27FC236}">
                    <a16:creationId xmlns:a16="http://schemas.microsoft.com/office/drawing/2014/main" id="{074DB965-4B9B-6AA8-E974-BC504AF84668}"/>
                  </a:ext>
                </a:extLst>
              </p:cNvPr>
              <p:cNvSpPr>
                <a:spLocks noChangeArrowheads="1"/>
              </p:cNvSpPr>
              <p:nvPr/>
            </p:nvSpPr>
            <p:spPr bwMode="auto">
              <a:xfrm rot="5400000" flipV="1">
                <a:off x="-503" y="2436"/>
                <a:ext cx="3001" cy="60"/>
              </a:xfrm>
              <a:prstGeom prst="rightArrow">
                <a:avLst>
                  <a:gd name="adj1" fmla="val 49093"/>
                  <a:gd name="adj2" fmla="val 731957"/>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42" name="AutoShape 21">
                <a:extLst>
                  <a:ext uri="{FF2B5EF4-FFF2-40B4-BE49-F238E27FC236}">
                    <a16:creationId xmlns:a16="http://schemas.microsoft.com/office/drawing/2014/main" id="{83C0C6BE-E6BC-E5F4-4B0B-81B635299146}"/>
                  </a:ext>
                </a:extLst>
              </p:cNvPr>
              <p:cNvSpPr>
                <a:spLocks noChangeArrowheads="1"/>
              </p:cNvSpPr>
              <p:nvPr/>
            </p:nvSpPr>
            <p:spPr bwMode="auto">
              <a:xfrm rot="-5400000">
                <a:off x="955" y="3414"/>
                <a:ext cx="82" cy="64"/>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43" name="AutoShape 22">
                <a:extLst>
                  <a:ext uri="{FF2B5EF4-FFF2-40B4-BE49-F238E27FC236}">
                    <a16:creationId xmlns:a16="http://schemas.microsoft.com/office/drawing/2014/main" id="{82B3644A-B620-FF02-D5FD-9C00304CD7B6}"/>
                  </a:ext>
                </a:extLst>
              </p:cNvPr>
              <p:cNvSpPr>
                <a:spLocks noChangeArrowheads="1"/>
              </p:cNvSpPr>
              <p:nvPr/>
            </p:nvSpPr>
            <p:spPr bwMode="auto">
              <a:xfrm rot="-5400000">
                <a:off x="955" y="2250"/>
                <a:ext cx="82" cy="64"/>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44" name="AutoShape 23">
                <a:extLst>
                  <a:ext uri="{FF2B5EF4-FFF2-40B4-BE49-F238E27FC236}">
                    <a16:creationId xmlns:a16="http://schemas.microsoft.com/office/drawing/2014/main" id="{07237F1F-43C1-6CC1-A3FE-7E6CDA55C9B3}"/>
                  </a:ext>
                </a:extLst>
              </p:cNvPr>
              <p:cNvSpPr>
                <a:spLocks noChangeArrowheads="1"/>
              </p:cNvSpPr>
              <p:nvPr/>
            </p:nvSpPr>
            <p:spPr bwMode="auto">
              <a:xfrm rot="-5400000">
                <a:off x="952" y="1084"/>
                <a:ext cx="82" cy="64"/>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5245" name="Group 85">
                <a:extLst>
                  <a:ext uri="{FF2B5EF4-FFF2-40B4-BE49-F238E27FC236}">
                    <a16:creationId xmlns:a16="http://schemas.microsoft.com/office/drawing/2014/main" id="{E2259573-CBBE-C613-98E9-24E588795A62}"/>
                  </a:ext>
                </a:extLst>
              </p:cNvPr>
              <p:cNvGrpSpPr>
                <a:grpSpLocks/>
              </p:cNvGrpSpPr>
              <p:nvPr/>
            </p:nvGrpSpPr>
            <p:grpSpPr bwMode="auto">
              <a:xfrm>
                <a:off x="362" y="1020"/>
                <a:ext cx="615" cy="2549"/>
                <a:chOff x="362" y="1020"/>
                <a:chExt cx="615" cy="2549"/>
              </a:xfrm>
            </p:grpSpPr>
            <p:sp>
              <p:nvSpPr>
                <p:cNvPr id="968729" name="Text Box 25">
                  <a:extLst>
                    <a:ext uri="{FF2B5EF4-FFF2-40B4-BE49-F238E27FC236}">
                      <a16:creationId xmlns:a16="http://schemas.microsoft.com/office/drawing/2014/main" id="{2FABF33F-9FB4-5BEC-C514-73DBBC7D8114}"/>
                    </a:ext>
                  </a:extLst>
                </p:cNvPr>
                <p:cNvSpPr txBox="1">
                  <a:spLocks noChangeArrowheads="1"/>
                </p:cNvSpPr>
                <p:nvPr/>
              </p:nvSpPr>
              <p:spPr bwMode="auto">
                <a:xfrm>
                  <a:off x="556" y="3351"/>
                  <a:ext cx="421" cy="21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Content</a:t>
                  </a:r>
                  <a:endParaRPr lang="de-CH" altLang="en-US" sz="1200">
                    <a:effectLst>
                      <a:outerShdw blurRad="38100" dist="38100" dir="2700000" algn="tl">
                        <a:srgbClr val="FFFFFF"/>
                      </a:outerShdw>
                    </a:effectLst>
                    <a:latin typeface="Symbol" pitchFamily="2" charset="2"/>
                  </a:endParaRPr>
                </a:p>
              </p:txBody>
            </p:sp>
            <p:sp>
              <p:nvSpPr>
                <p:cNvPr id="968730" name="Text Box 26">
                  <a:extLst>
                    <a:ext uri="{FF2B5EF4-FFF2-40B4-BE49-F238E27FC236}">
                      <a16:creationId xmlns:a16="http://schemas.microsoft.com/office/drawing/2014/main" id="{F106DD68-F057-5E58-242B-9A96EB4F690B}"/>
                    </a:ext>
                  </a:extLst>
                </p:cNvPr>
                <p:cNvSpPr txBox="1">
                  <a:spLocks noChangeArrowheads="1"/>
                </p:cNvSpPr>
                <p:nvPr/>
              </p:nvSpPr>
              <p:spPr bwMode="auto">
                <a:xfrm>
                  <a:off x="362" y="2184"/>
                  <a:ext cx="614" cy="21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Signification</a:t>
                  </a:r>
                  <a:endParaRPr lang="de-CH" altLang="en-US" sz="1200">
                    <a:effectLst>
                      <a:outerShdw blurRad="38100" dist="38100" dir="2700000" algn="tl">
                        <a:srgbClr val="FFFFFF"/>
                      </a:outerShdw>
                    </a:effectLst>
                    <a:latin typeface="Symbol" pitchFamily="2" charset="2"/>
                  </a:endParaRPr>
                </a:p>
              </p:txBody>
            </p:sp>
            <p:sp>
              <p:nvSpPr>
                <p:cNvPr id="968731" name="Text Box 27">
                  <a:extLst>
                    <a:ext uri="{FF2B5EF4-FFF2-40B4-BE49-F238E27FC236}">
                      <a16:creationId xmlns:a16="http://schemas.microsoft.com/office/drawing/2014/main" id="{389927B6-AB1E-1EFD-4D04-A934F2A59839}"/>
                    </a:ext>
                  </a:extLst>
                </p:cNvPr>
                <p:cNvSpPr txBox="1">
                  <a:spLocks noChangeArrowheads="1"/>
                </p:cNvSpPr>
                <p:nvPr/>
              </p:nvSpPr>
              <p:spPr bwMode="auto">
                <a:xfrm>
                  <a:off x="433" y="1020"/>
                  <a:ext cx="543" cy="219"/>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Expression</a:t>
                  </a:r>
                  <a:endParaRPr lang="de-CH" altLang="en-US" sz="1200">
                    <a:effectLst>
                      <a:outerShdw blurRad="38100" dist="38100" dir="2700000" algn="tl">
                        <a:srgbClr val="FFFFFF"/>
                      </a:outerShdw>
                    </a:effectLst>
                    <a:latin typeface="Symbol" pitchFamily="2" charset="2"/>
                  </a:endParaRPr>
                </a:p>
              </p:txBody>
            </p:sp>
          </p:grpSp>
        </p:grpSp>
        <p:grpSp>
          <p:nvGrpSpPr>
            <p:cNvPr id="5123" name="Group 237">
              <a:extLst>
                <a:ext uri="{FF2B5EF4-FFF2-40B4-BE49-F238E27FC236}">
                  <a16:creationId xmlns:a16="http://schemas.microsoft.com/office/drawing/2014/main" id="{7906F21D-AFDB-DBDE-F5FD-B2E0000C6A66}"/>
                </a:ext>
              </a:extLst>
            </p:cNvPr>
            <p:cNvGrpSpPr>
              <a:grpSpLocks/>
            </p:cNvGrpSpPr>
            <p:nvPr/>
          </p:nvGrpSpPr>
          <p:grpSpPr bwMode="auto">
            <a:xfrm>
              <a:off x="1107" y="1086"/>
              <a:ext cx="1450" cy="3046"/>
              <a:chOff x="1107" y="1086"/>
              <a:chExt cx="1450" cy="3046"/>
            </a:xfrm>
          </p:grpSpPr>
          <p:sp>
            <p:nvSpPr>
              <p:cNvPr id="5215" name="AutoShape 30">
                <a:extLst>
                  <a:ext uri="{FF2B5EF4-FFF2-40B4-BE49-F238E27FC236}">
                    <a16:creationId xmlns:a16="http://schemas.microsoft.com/office/drawing/2014/main" id="{48F15737-EA82-B918-315F-397D4FC30B2F}"/>
                  </a:ext>
                </a:extLst>
              </p:cNvPr>
              <p:cNvSpPr>
                <a:spLocks noChangeArrowheads="1"/>
              </p:cNvSpPr>
              <p:nvPr/>
            </p:nvSpPr>
            <p:spPr bwMode="auto">
              <a:xfrm>
                <a:off x="1192" y="3543"/>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16" name="Line 32">
                <a:extLst>
                  <a:ext uri="{FF2B5EF4-FFF2-40B4-BE49-F238E27FC236}">
                    <a16:creationId xmlns:a16="http://schemas.microsoft.com/office/drawing/2014/main" id="{600A2A27-C08E-4783-7A81-0E4A941F9979}"/>
                  </a:ext>
                </a:extLst>
              </p:cNvPr>
              <p:cNvSpPr>
                <a:spLocks noChangeShapeType="1"/>
              </p:cNvSpPr>
              <p:nvPr/>
            </p:nvSpPr>
            <p:spPr bwMode="auto">
              <a:xfrm flipV="1">
                <a:off x="1643" y="3548"/>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7" name="Line 31">
                <a:extLst>
                  <a:ext uri="{FF2B5EF4-FFF2-40B4-BE49-F238E27FC236}">
                    <a16:creationId xmlns:a16="http://schemas.microsoft.com/office/drawing/2014/main" id="{458B63B1-5770-C85E-E32B-3FC08F42A17E}"/>
                  </a:ext>
                </a:extLst>
              </p:cNvPr>
              <p:cNvSpPr>
                <a:spLocks noChangeShapeType="1"/>
              </p:cNvSpPr>
              <p:nvPr/>
            </p:nvSpPr>
            <p:spPr bwMode="auto">
              <a:xfrm>
                <a:off x="1349" y="3709"/>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8737" name="Text Box 33">
                <a:extLst>
                  <a:ext uri="{FF2B5EF4-FFF2-40B4-BE49-F238E27FC236}">
                    <a16:creationId xmlns:a16="http://schemas.microsoft.com/office/drawing/2014/main" id="{6ED83CC6-E492-DD8C-F583-79C186698FBB}"/>
                  </a:ext>
                </a:extLst>
              </p:cNvPr>
              <p:cNvSpPr txBox="1">
                <a:spLocks noChangeArrowheads="1"/>
              </p:cNvSpPr>
              <p:nvPr/>
            </p:nvSpPr>
            <p:spPr bwMode="auto">
              <a:xfrm>
                <a:off x="1317" y="3959"/>
                <a:ext cx="61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Embodiment</a:t>
                </a:r>
                <a:endParaRPr lang="de-DE" altLang="en-US" sz="1200">
                  <a:effectLst>
                    <a:outerShdw blurRad="38100" dist="38100" dir="2700000" algn="tl">
                      <a:srgbClr val="FFFFFF"/>
                    </a:outerShdw>
                  </a:effectLst>
                  <a:latin typeface="Times" pitchFamily="2" charset="0"/>
                </a:endParaRPr>
              </a:p>
            </p:txBody>
          </p:sp>
          <p:sp>
            <p:nvSpPr>
              <p:cNvPr id="968738" name="Text Box 34">
                <a:extLst>
                  <a:ext uri="{FF2B5EF4-FFF2-40B4-BE49-F238E27FC236}">
                    <a16:creationId xmlns:a16="http://schemas.microsoft.com/office/drawing/2014/main" id="{1B9E02FE-CC1F-29CD-39E3-95C44547080B}"/>
                  </a:ext>
                </a:extLst>
              </p:cNvPr>
              <p:cNvSpPr txBox="1">
                <a:spLocks noChangeArrowheads="1"/>
              </p:cNvSpPr>
              <p:nvPr/>
            </p:nvSpPr>
            <p:spPr bwMode="auto">
              <a:xfrm rot="-3221419">
                <a:off x="2239" y="3681"/>
                <a:ext cx="45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Realities</a:t>
                </a:r>
                <a:endParaRPr lang="de-DE" altLang="en-US" sz="1200">
                  <a:effectLst>
                    <a:outerShdw blurRad="38100" dist="38100" dir="2700000" algn="tl">
                      <a:srgbClr val="FFFFFF"/>
                    </a:outerShdw>
                  </a:effectLst>
                  <a:latin typeface="Times" pitchFamily="2" charset="0"/>
                </a:endParaRPr>
              </a:p>
            </p:txBody>
          </p:sp>
          <p:sp>
            <p:nvSpPr>
              <p:cNvPr id="5220" name="AutoShape 40">
                <a:extLst>
                  <a:ext uri="{FF2B5EF4-FFF2-40B4-BE49-F238E27FC236}">
                    <a16:creationId xmlns:a16="http://schemas.microsoft.com/office/drawing/2014/main" id="{B1D59F87-310C-F412-CD70-981502EF65AC}"/>
                  </a:ext>
                </a:extLst>
              </p:cNvPr>
              <p:cNvSpPr>
                <a:spLocks noChangeArrowheads="1"/>
              </p:cNvSpPr>
              <p:nvPr/>
            </p:nvSpPr>
            <p:spPr bwMode="auto">
              <a:xfrm>
                <a:off x="1107" y="3852"/>
                <a:ext cx="230" cy="130"/>
              </a:xfrm>
              <a:prstGeom prst="foldedCorner">
                <a:avLst>
                  <a:gd name="adj" fmla="val 34245"/>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harmonic values</a:t>
                </a:r>
              </a:p>
            </p:txBody>
          </p:sp>
          <p:sp>
            <p:nvSpPr>
              <p:cNvPr id="5221" name="AutoShape 41">
                <a:extLst>
                  <a:ext uri="{FF2B5EF4-FFF2-40B4-BE49-F238E27FC236}">
                    <a16:creationId xmlns:a16="http://schemas.microsoft.com/office/drawing/2014/main" id="{2582E9D8-22F3-083C-1E8E-73CF90F0B087}"/>
                  </a:ext>
                </a:extLst>
              </p:cNvPr>
              <p:cNvSpPr>
                <a:spLocks noChangeArrowheads="1"/>
              </p:cNvSpPr>
              <p:nvPr/>
            </p:nvSpPr>
            <p:spPr bwMode="auto">
              <a:xfrm>
                <a:off x="1253" y="3649"/>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sound</a:t>
                </a:r>
              </a:p>
            </p:txBody>
          </p:sp>
          <p:sp>
            <p:nvSpPr>
              <p:cNvPr id="5222" name="AutoShape 42">
                <a:extLst>
                  <a:ext uri="{FF2B5EF4-FFF2-40B4-BE49-F238E27FC236}">
                    <a16:creationId xmlns:a16="http://schemas.microsoft.com/office/drawing/2014/main" id="{0997B46B-933F-ADE1-598B-C5DB6412D1EA}"/>
                  </a:ext>
                </a:extLst>
              </p:cNvPr>
              <p:cNvSpPr>
                <a:spLocks noChangeArrowheads="1"/>
              </p:cNvSpPr>
              <p:nvPr/>
            </p:nvSpPr>
            <p:spPr bwMode="auto">
              <a:xfrm>
                <a:off x="1406" y="3481"/>
                <a:ext cx="242" cy="136"/>
              </a:xfrm>
              <a:prstGeom prst="foldedCorner">
                <a:avLst>
                  <a:gd name="adj" fmla="val 35949"/>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tions, feelings, </a:t>
                </a:r>
              </a:p>
              <a:p>
                <a:pPr algn="ctr"/>
                <a:r>
                  <a:rPr lang="de-DE" altLang="en-US" sz="400">
                    <a:latin typeface="Times" pitchFamily="4" charset="0"/>
                  </a:rPr>
                  <a:t>of musical </a:t>
                </a:r>
              </a:p>
              <a:p>
                <a:pPr algn="ctr"/>
                <a:r>
                  <a:rPr lang="de-DE" altLang="en-US" sz="400">
                    <a:latin typeface="Times" pitchFamily="4" charset="0"/>
                  </a:rPr>
                  <a:t>entity and/or</a:t>
                </a:r>
              </a:p>
            </p:txBody>
          </p:sp>
          <p:sp>
            <p:nvSpPr>
              <p:cNvPr id="5223" name="AutoShape 43">
                <a:extLst>
                  <a:ext uri="{FF2B5EF4-FFF2-40B4-BE49-F238E27FC236}">
                    <a16:creationId xmlns:a16="http://schemas.microsoft.com/office/drawing/2014/main" id="{1F5D6C8B-3255-4672-780E-6762270DE34D}"/>
                  </a:ext>
                </a:extLst>
              </p:cNvPr>
              <p:cNvSpPr>
                <a:spLocks noChangeArrowheads="1"/>
              </p:cNvSpPr>
              <p:nvPr/>
            </p:nvSpPr>
            <p:spPr bwMode="auto">
              <a:xfrm>
                <a:off x="1665" y="3649"/>
                <a:ext cx="242" cy="136"/>
              </a:xfrm>
              <a:prstGeom prst="foldedCorner">
                <a:avLst>
                  <a:gd name="adj" fmla="val 37602"/>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sound generators</a:t>
                </a:r>
              </a:p>
            </p:txBody>
          </p:sp>
          <p:sp>
            <p:nvSpPr>
              <p:cNvPr id="5224" name="AutoShape 44">
                <a:extLst>
                  <a:ext uri="{FF2B5EF4-FFF2-40B4-BE49-F238E27FC236}">
                    <a16:creationId xmlns:a16="http://schemas.microsoft.com/office/drawing/2014/main" id="{309170D3-2D94-4E24-A7DB-39A6C69F1C4D}"/>
                  </a:ext>
                </a:extLst>
              </p:cNvPr>
              <p:cNvSpPr>
                <a:spLocks noChangeArrowheads="1"/>
              </p:cNvSpPr>
              <p:nvPr/>
            </p:nvSpPr>
            <p:spPr bwMode="auto">
              <a:xfrm>
                <a:off x="1817" y="3481"/>
                <a:ext cx="242" cy="136"/>
              </a:xfrm>
              <a:prstGeom prst="foldedCorner">
                <a:avLst>
                  <a:gd name="adj" fmla="val 37602"/>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drama</a:t>
                </a:r>
              </a:p>
            </p:txBody>
          </p:sp>
          <p:sp>
            <p:nvSpPr>
              <p:cNvPr id="5225" name="AutoShape 45">
                <a:extLst>
                  <a:ext uri="{FF2B5EF4-FFF2-40B4-BE49-F238E27FC236}">
                    <a16:creationId xmlns:a16="http://schemas.microsoft.com/office/drawing/2014/main" id="{7FC15B35-765E-866A-6A32-432E56446616}"/>
                  </a:ext>
                </a:extLst>
              </p:cNvPr>
              <p:cNvSpPr>
                <a:spLocks noChangeArrowheads="1"/>
              </p:cNvSpPr>
              <p:nvPr/>
            </p:nvSpPr>
            <p:spPr bwMode="auto">
              <a:xfrm>
                <a:off x="1525" y="3846"/>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motivic work</a:t>
                </a:r>
              </a:p>
            </p:txBody>
          </p:sp>
          <p:sp>
            <p:nvSpPr>
              <p:cNvPr id="5226" name="AutoShape 46">
                <a:extLst>
                  <a:ext uri="{FF2B5EF4-FFF2-40B4-BE49-F238E27FC236}">
                    <a16:creationId xmlns:a16="http://schemas.microsoft.com/office/drawing/2014/main" id="{0C350B4D-AD02-ED43-E8EA-1F2C554F4228}"/>
                  </a:ext>
                </a:extLst>
              </p:cNvPr>
              <p:cNvSpPr>
                <a:spLocks noChangeArrowheads="1"/>
              </p:cNvSpPr>
              <p:nvPr/>
            </p:nvSpPr>
            <p:spPr bwMode="auto">
              <a:xfrm>
                <a:off x="2126" y="3649"/>
                <a:ext cx="242" cy="136"/>
              </a:xfrm>
              <a:prstGeom prst="foldedCorner">
                <a:avLst>
                  <a:gd name="adj" fmla="val 35949"/>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body movement,</a:t>
                </a:r>
                <a:br>
                  <a:rPr lang="de-DE" altLang="en-US" sz="400">
                    <a:latin typeface="Times" pitchFamily="4" charset="0"/>
                  </a:rPr>
                </a:br>
                <a:r>
                  <a:rPr lang="de-DE" altLang="en-US" sz="400">
                    <a:latin typeface="Times" pitchFamily="4" charset="0"/>
                  </a:rPr>
                  <a:t>Fourier gestures</a:t>
                </a:r>
              </a:p>
            </p:txBody>
          </p:sp>
          <p:sp>
            <p:nvSpPr>
              <p:cNvPr id="5227" name="AutoShape 47">
                <a:extLst>
                  <a:ext uri="{FF2B5EF4-FFF2-40B4-BE49-F238E27FC236}">
                    <a16:creationId xmlns:a16="http://schemas.microsoft.com/office/drawing/2014/main" id="{F61FA424-BEA3-45AE-D695-01D8B8D222A4}"/>
                  </a:ext>
                </a:extLst>
              </p:cNvPr>
              <p:cNvSpPr>
                <a:spLocks noChangeArrowheads="1"/>
              </p:cNvSpPr>
              <p:nvPr/>
            </p:nvSpPr>
            <p:spPr bwMode="auto">
              <a:xfrm>
                <a:off x="2263" y="3482"/>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e-motions as</a:t>
                </a:r>
                <a:br>
                  <a:rPr lang="de-DE" altLang="en-US" sz="400">
                    <a:latin typeface="Times" pitchFamily="4" charset="0"/>
                  </a:rPr>
                </a:br>
                <a:r>
                  <a:rPr lang="de-DE" altLang="en-US" sz="400">
                    <a:latin typeface="Times" pitchFamily="4" charset="0"/>
                  </a:rPr>
                  <a:t>dynamic entities,</a:t>
                </a:r>
              </a:p>
              <a:p>
                <a:pPr algn="ctr"/>
                <a:r>
                  <a:rPr lang="de-DE" altLang="en-US" sz="400">
                    <a:latin typeface="Times" pitchFamily="4" charset="0"/>
                  </a:rPr>
                  <a:t>not results</a:t>
                </a:r>
              </a:p>
            </p:txBody>
          </p:sp>
          <p:sp>
            <p:nvSpPr>
              <p:cNvPr id="5228" name="AutoShape 48">
                <a:extLst>
                  <a:ext uri="{FF2B5EF4-FFF2-40B4-BE49-F238E27FC236}">
                    <a16:creationId xmlns:a16="http://schemas.microsoft.com/office/drawing/2014/main" id="{E06470EF-25B8-B7AF-9814-99EB1B008BDA}"/>
                  </a:ext>
                </a:extLst>
              </p:cNvPr>
              <p:cNvSpPr>
                <a:spLocks noChangeArrowheads="1"/>
              </p:cNvSpPr>
              <p:nvPr/>
            </p:nvSpPr>
            <p:spPr bwMode="auto">
              <a:xfrm>
                <a:off x="1972" y="3846"/>
                <a:ext cx="242" cy="136"/>
              </a:xfrm>
              <a:prstGeom prst="foldedCorner">
                <a:avLst>
                  <a:gd name="adj" fmla="val 38019"/>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latin typeface="Times" pitchFamily="4" charset="0"/>
                  </a:rPr>
                  <a:t>gestures of</a:t>
                </a:r>
              </a:p>
              <a:p>
                <a:pPr algn="ctr"/>
                <a:r>
                  <a:rPr lang="de-DE" altLang="en-US" sz="400">
                    <a:latin typeface="Times" pitchFamily="4" charset="0"/>
                  </a:rPr>
                  <a:t>modulation</a:t>
                </a:r>
              </a:p>
            </p:txBody>
          </p:sp>
          <p:grpSp>
            <p:nvGrpSpPr>
              <p:cNvPr id="5229" name="Group 84">
                <a:extLst>
                  <a:ext uri="{FF2B5EF4-FFF2-40B4-BE49-F238E27FC236}">
                    <a16:creationId xmlns:a16="http://schemas.microsoft.com/office/drawing/2014/main" id="{F28BC05E-0EBF-147F-D286-B71792187557}"/>
                  </a:ext>
                </a:extLst>
              </p:cNvPr>
              <p:cNvGrpSpPr>
                <a:grpSpLocks/>
              </p:cNvGrpSpPr>
              <p:nvPr/>
            </p:nvGrpSpPr>
            <p:grpSpPr bwMode="auto">
              <a:xfrm>
                <a:off x="1595" y="1888"/>
                <a:ext cx="391" cy="116"/>
                <a:chOff x="3385" y="2487"/>
                <a:chExt cx="1192" cy="355"/>
              </a:xfrm>
            </p:grpSpPr>
            <p:sp>
              <p:nvSpPr>
                <p:cNvPr id="5238" name="AutoShape 66">
                  <a:extLst>
                    <a:ext uri="{FF2B5EF4-FFF2-40B4-BE49-F238E27FC236}">
                      <a16:creationId xmlns:a16="http://schemas.microsoft.com/office/drawing/2014/main" id="{E70B2102-7D91-FAA1-9538-807919B17CFA}"/>
                    </a:ext>
                  </a:extLst>
                </p:cNvPr>
                <p:cNvSpPr>
                  <a:spLocks noChangeArrowheads="1"/>
                </p:cNvSpPr>
                <p:nvPr/>
              </p:nvSpPr>
              <p:spPr bwMode="auto">
                <a:xfrm>
                  <a:off x="3385" y="2487"/>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39" name="Line 67">
                  <a:extLst>
                    <a:ext uri="{FF2B5EF4-FFF2-40B4-BE49-F238E27FC236}">
                      <a16:creationId xmlns:a16="http://schemas.microsoft.com/office/drawing/2014/main" id="{0D467150-C668-2FCC-FC69-A7573910610F}"/>
                    </a:ext>
                  </a:extLst>
                </p:cNvPr>
                <p:cNvSpPr>
                  <a:spLocks noChangeShapeType="1"/>
                </p:cNvSpPr>
                <p:nvPr/>
              </p:nvSpPr>
              <p:spPr bwMode="auto">
                <a:xfrm>
                  <a:off x="3542" y="2653"/>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 name="Line 68">
                  <a:extLst>
                    <a:ext uri="{FF2B5EF4-FFF2-40B4-BE49-F238E27FC236}">
                      <a16:creationId xmlns:a16="http://schemas.microsoft.com/office/drawing/2014/main" id="{309224F2-9D40-EDA6-8699-1EDE19E73AED}"/>
                    </a:ext>
                  </a:extLst>
                </p:cNvPr>
                <p:cNvSpPr>
                  <a:spLocks noChangeShapeType="1"/>
                </p:cNvSpPr>
                <p:nvPr/>
              </p:nvSpPr>
              <p:spPr bwMode="auto">
                <a:xfrm flipV="1">
                  <a:off x="3836" y="2492"/>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30" name="Group 87">
                <a:extLst>
                  <a:ext uri="{FF2B5EF4-FFF2-40B4-BE49-F238E27FC236}">
                    <a16:creationId xmlns:a16="http://schemas.microsoft.com/office/drawing/2014/main" id="{1086FBDF-5870-F8C9-BAAA-56ED95B323FF}"/>
                  </a:ext>
                </a:extLst>
              </p:cNvPr>
              <p:cNvGrpSpPr>
                <a:grpSpLocks/>
              </p:cNvGrpSpPr>
              <p:nvPr/>
            </p:nvGrpSpPr>
            <p:grpSpPr bwMode="auto">
              <a:xfrm>
                <a:off x="1396" y="2718"/>
                <a:ext cx="791" cy="234"/>
                <a:chOff x="3385" y="2487"/>
                <a:chExt cx="1192" cy="355"/>
              </a:xfrm>
            </p:grpSpPr>
            <p:sp>
              <p:nvSpPr>
                <p:cNvPr id="5235" name="AutoShape 88">
                  <a:extLst>
                    <a:ext uri="{FF2B5EF4-FFF2-40B4-BE49-F238E27FC236}">
                      <a16:creationId xmlns:a16="http://schemas.microsoft.com/office/drawing/2014/main" id="{DCF6CBAE-0005-7500-2424-B708657E1006}"/>
                    </a:ext>
                  </a:extLst>
                </p:cNvPr>
                <p:cNvSpPr>
                  <a:spLocks noChangeArrowheads="1"/>
                </p:cNvSpPr>
                <p:nvPr/>
              </p:nvSpPr>
              <p:spPr bwMode="auto">
                <a:xfrm>
                  <a:off x="3385" y="2487"/>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36" name="Line 89">
                  <a:extLst>
                    <a:ext uri="{FF2B5EF4-FFF2-40B4-BE49-F238E27FC236}">
                      <a16:creationId xmlns:a16="http://schemas.microsoft.com/office/drawing/2014/main" id="{2EDE7CAF-0170-F270-0CDB-6168FCF85A60}"/>
                    </a:ext>
                  </a:extLst>
                </p:cNvPr>
                <p:cNvSpPr>
                  <a:spLocks noChangeShapeType="1"/>
                </p:cNvSpPr>
                <p:nvPr/>
              </p:nvSpPr>
              <p:spPr bwMode="auto">
                <a:xfrm>
                  <a:off x="3542" y="2653"/>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 name="Line 90">
                  <a:extLst>
                    <a:ext uri="{FF2B5EF4-FFF2-40B4-BE49-F238E27FC236}">
                      <a16:creationId xmlns:a16="http://schemas.microsoft.com/office/drawing/2014/main" id="{A41856D0-A6FB-2EE9-6938-5FA93ED35894}"/>
                    </a:ext>
                  </a:extLst>
                </p:cNvPr>
                <p:cNvSpPr>
                  <a:spLocks noChangeShapeType="1"/>
                </p:cNvSpPr>
                <p:nvPr/>
              </p:nvSpPr>
              <p:spPr bwMode="auto">
                <a:xfrm flipV="1">
                  <a:off x="3836" y="2492"/>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1" name="Line 35">
                <a:extLst>
                  <a:ext uri="{FF2B5EF4-FFF2-40B4-BE49-F238E27FC236}">
                    <a16:creationId xmlns:a16="http://schemas.microsoft.com/office/drawing/2014/main" id="{A7FC5062-8D4E-AA49-43B7-60B0E8C075A9}"/>
                  </a:ext>
                </a:extLst>
              </p:cNvPr>
              <p:cNvSpPr>
                <a:spLocks noChangeShapeType="1"/>
              </p:cNvSpPr>
              <p:nvPr/>
            </p:nvSpPr>
            <p:spPr bwMode="auto">
              <a:xfrm flipV="1">
                <a:off x="1192" y="1086"/>
                <a:ext cx="606" cy="28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 name="Line 36">
                <a:extLst>
                  <a:ext uri="{FF2B5EF4-FFF2-40B4-BE49-F238E27FC236}">
                    <a16:creationId xmlns:a16="http://schemas.microsoft.com/office/drawing/2014/main" id="{92F6F681-B851-EC8E-F560-AF40FD34DA96}"/>
                  </a:ext>
                </a:extLst>
              </p:cNvPr>
              <p:cNvSpPr>
                <a:spLocks noChangeShapeType="1"/>
              </p:cNvSpPr>
              <p:nvPr/>
            </p:nvSpPr>
            <p:spPr bwMode="auto">
              <a:xfrm flipV="1">
                <a:off x="1492" y="1096"/>
                <a:ext cx="301" cy="2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 name="Line 37">
                <a:extLst>
                  <a:ext uri="{FF2B5EF4-FFF2-40B4-BE49-F238E27FC236}">
                    <a16:creationId xmlns:a16="http://schemas.microsoft.com/office/drawing/2014/main" id="{7083A9F2-82EC-C748-0036-043E1D7FF67F}"/>
                  </a:ext>
                </a:extLst>
              </p:cNvPr>
              <p:cNvSpPr>
                <a:spLocks noChangeShapeType="1"/>
              </p:cNvSpPr>
              <p:nvPr/>
            </p:nvSpPr>
            <p:spPr bwMode="auto">
              <a:xfrm flipH="1" flipV="1">
                <a:off x="1795" y="1091"/>
                <a:ext cx="299" cy="2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 name="Line 38">
                <a:extLst>
                  <a:ext uri="{FF2B5EF4-FFF2-40B4-BE49-F238E27FC236}">
                    <a16:creationId xmlns:a16="http://schemas.microsoft.com/office/drawing/2014/main" id="{FD045035-9508-8B13-62A3-67B7FAEE43D6}"/>
                  </a:ext>
                </a:extLst>
              </p:cNvPr>
              <p:cNvSpPr>
                <a:spLocks noChangeShapeType="1"/>
              </p:cNvSpPr>
              <p:nvPr/>
            </p:nvSpPr>
            <p:spPr bwMode="auto">
              <a:xfrm flipH="1" flipV="1">
                <a:off x="1795" y="1100"/>
                <a:ext cx="589" cy="2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68795" name="Text Box 91">
              <a:extLst>
                <a:ext uri="{FF2B5EF4-FFF2-40B4-BE49-F238E27FC236}">
                  <a16:creationId xmlns:a16="http://schemas.microsoft.com/office/drawing/2014/main" id="{7AA993A6-F502-A393-446F-58B064803132}"/>
                </a:ext>
              </a:extLst>
            </p:cNvPr>
            <p:cNvSpPr txBox="1">
              <a:spLocks noChangeArrowheads="1"/>
            </p:cNvSpPr>
            <p:nvPr/>
          </p:nvSpPr>
          <p:spPr bwMode="auto">
            <a:xfrm>
              <a:off x="2709" y="92"/>
              <a:ext cx="1573" cy="404"/>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r>
                <a:rPr lang="de-DE" altLang="en-US" sz="1800">
                  <a:effectLst>
                    <a:outerShdw blurRad="38100" dist="38100" dir="2700000" algn="tl">
                      <a:srgbClr val="FFFFFF"/>
                    </a:outerShdw>
                  </a:effectLst>
                  <a:latin typeface="Times" pitchFamily="2" charset="0"/>
                </a:rPr>
                <a:t>Rhetoric Expressivity </a:t>
              </a:r>
              <a:br>
                <a:rPr lang="de-DE" altLang="en-US" sz="1800">
                  <a:effectLst>
                    <a:outerShdw blurRad="38100" dist="38100" dir="2700000" algn="tl">
                      <a:srgbClr val="FFFFFF"/>
                    </a:outerShdw>
                  </a:effectLst>
                  <a:latin typeface="Times" pitchFamily="2" charset="0"/>
                </a:rPr>
              </a:br>
              <a:r>
                <a:rPr lang="de-DE" altLang="en-US" sz="1800">
                  <a:effectLst>
                    <a:outerShdw blurRad="38100" dist="38100" dir="2700000" algn="tl">
                      <a:srgbClr val="FFFFFF"/>
                    </a:outerShdw>
                  </a:effectLst>
                  <a:latin typeface="Times" pitchFamily="2" charset="0"/>
                </a:rPr>
                <a:t>„HOW?“</a:t>
              </a:r>
              <a:endParaRPr lang="de-DE" altLang="en-US" sz="1600">
                <a:effectLst>
                  <a:outerShdw blurRad="38100" dist="38100" dir="2700000" algn="tl">
                    <a:srgbClr val="FFFFFF"/>
                  </a:outerShdw>
                </a:effectLst>
                <a:latin typeface="Times" pitchFamily="2" charset="0"/>
              </a:endParaRPr>
            </a:p>
          </p:txBody>
        </p:sp>
        <p:grpSp>
          <p:nvGrpSpPr>
            <p:cNvPr id="5125" name="Group 232">
              <a:extLst>
                <a:ext uri="{FF2B5EF4-FFF2-40B4-BE49-F238E27FC236}">
                  <a16:creationId xmlns:a16="http://schemas.microsoft.com/office/drawing/2014/main" id="{9FE83034-761A-C87F-B6F0-20D70620EB34}"/>
                </a:ext>
              </a:extLst>
            </p:cNvPr>
            <p:cNvGrpSpPr>
              <a:grpSpLocks/>
            </p:cNvGrpSpPr>
            <p:nvPr/>
          </p:nvGrpSpPr>
          <p:grpSpPr bwMode="auto">
            <a:xfrm>
              <a:off x="2819" y="1086"/>
              <a:ext cx="1450" cy="3046"/>
              <a:chOff x="2819" y="1086"/>
              <a:chExt cx="1450" cy="3046"/>
            </a:xfrm>
          </p:grpSpPr>
          <p:sp>
            <p:nvSpPr>
              <p:cNvPr id="968817" name="Text Box 113">
                <a:extLst>
                  <a:ext uri="{FF2B5EF4-FFF2-40B4-BE49-F238E27FC236}">
                    <a16:creationId xmlns:a16="http://schemas.microsoft.com/office/drawing/2014/main" id="{9313E3B2-80B1-7C5B-4DD1-3D5CD4BC214E}"/>
                  </a:ext>
                </a:extLst>
              </p:cNvPr>
              <p:cNvSpPr txBox="1">
                <a:spLocks noChangeArrowheads="1"/>
              </p:cNvSpPr>
              <p:nvPr/>
            </p:nvSpPr>
            <p:spPr bwMode="auto">
              <a:xfrm rot="-3221419">
                <a:off x="3951" y="3681"/>
                <a:ext cx="45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Realities</a:t>
                </a:r>
                <a:endParaRPr lang="de-DE" altLang="en-US" sz="1200">
                  <a:effectLst>
                    <a:outerShdw blurRad="38100" dist="38100" dir="2700000" algn="tl">
                      <a:srgbClr val="FFFFFF"/>
                    </a:outerShdw>
                  </a:effectLst>
                  <a:latin typeface="Times" pitchFamily="2" charset="0"/>
                </a:endParaRPr>
              </a:p>
            </p:txBody>
          </p:sp>
          <p:grpSp>
            <p:nvGrpSpPr>
              <p:cNvPr id="5189" name="Group 230">
                <a:extLst>
                  <a:ext uri="{FF2B5EF4-FFF2-40B4-BE49-F238E27FC236}">
                    <a16:creationId xmlns:a16="http://schemas.microsoft.com/office/drawing/2014/main" id="{C7ED4EFD-7B91-B88C-1CFC-4E1C9D9E652A}"/>
                  </a:ext>
                </a:extLst>
              </p:cNvPr>
              <p:cNvGrpSpPr>
                <a:grpSpLocks/>
              </p:cNvGrpSpPr>
              <p:nvPr/>
            </p:nvGrpSpPr>
            <p:grpSpPr bwMode="auto">
              <a:xfrm>
                <a:off x="2819" y="1086"/>
                <a:ext cx="1393" cy="3046"/>
                <a:chOff x="2819" y="1086"/>
                <a:chExt cx="1393" cy="3046"/>
              </a:xfrm>
            </p:grpSpPr>
            <p:sp>
              <p:nvSpPr>
                <p:cNvPr id="5190" name="AutoShape 109">
                  <a:extLst>
                    <a:ext uri="{FF2B5EF4-FFF2-40B4-BE49-F238E27FC236}">
                      <a16:creationId xmlns:a16="http://schemas.microsoft.com/office/drawing/2014/main" id="{70D640E9-53BB-8D66-7BF8-1804FD5A8E5C}"/>
                    </a:ext>
                  </a:extLst>
                </p:cNvPr>
                <p:cNvSpPr>
                  <a:spLocks noChangeArrowheads="1"/>
                </p:cNvSpPr>
                <p:nvPr/>
              </p:nvSpPr>
              <p:spPr bwMode="auto">
                <a:xfrm>
                  <a:off x="2904" y="3543"/>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91" name="Line 110">
                  <a:extLst>
                    <a:ext uri="{FF2B5EF4-FFF2-40B4-BE49-F238E27FC236}">
                      <a16:creationId xmlns:a16="http://schemas.microsoft.com/office/drawing/2014/main" id="{01EC4B3E-A57F-3CC7-2586-98226E163C86}"/>
                    </a:ext>
                  </a:extLst>
                </p:cNvPr>
                <p:cNvSpPr>
                  <a:spLocks noChangeShapeType="1"/>
                </p:cNvSpPr>
                <p:nvPr/>
              </p:nvSpPr>
              <p:spPr bwMode="auto">
                <a:xfrm>
                  <a:off x="3061" y="3709"/>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2" name="Line 111">
                  <a:extLst>
                    <a:ext uri="{FF2B5EF4-FFF2-40B4-BE49-F238E27FC236}">
                      <a16:creationId xmlns:a16="http://schemas.microsoft.com/office/drawing/2014/main" id="{EE89E50D-0E98-167F-C802-9348F03AA91B}"/>
                    </a:ext>
                  </a:extLst>
                </p:cNvPr>
                <p:cNvSpPr>
                  <a:spLocks noChangeShapeType="1"/>
                </p:cNvSpPr>
                <p:nvPr/>
              </p:nvSpPr>
              <p:spPr bwMode="auto">
                <a:xfrm flipV="1">
                  <a:off x="3355" y="3548"/>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8816" name="Text Box 112">
                  <a:extLst>
                    <a:ext uri="{FF2B5EF4-FFF2-40B4-BE49-F238E27FC236}">
                      <a16:creationId xmlns:a16="http://schemas.microsoft.com/office/drawing/2014/main" id="{37C0D406-F920-30C6-F4FB-BAE5B0C87FE1}"/>
                    </a:ext>
                  </a:extLst>
                </p:cNvPr>
                <p:cNvSpPr txBox="1">
                  <a:spLocks noChangeArrowheads="1"/>
                </p:cNvSpPr>
                <p:nvPr/>
              </p:nvSpPr>
              <p:spPr bwMode="auto">
                <a:xfrm>
                  <a:off x="3029" y="3959"/>
                  <a:ext cx="61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Embodiment</a:t>
                  </a:r>
                  <a:endParaRPr lang="de-DE" altLang="en-US" sz="1200">
                    <a:effectLst>
                      <a:outerShdw blurRad="38100" dist="38100" dir="2700000" algn="tl">
                        <a:srgbClr val="FFFFFF"/>
                      </a:outerShdw>
                    </a:effectLst>
                    <a:latin typeface="Times" pitchFamily="2" charset="0"/>
                  </a:endParaRPr>
                </a:p>
              </p:txBody>
            </p:sp>
            <p:sp>
              <p:nvSpPr>
                <p:cNvPr id="5194" name="AutoShape 114">
                  <a:extLst>
                    <a:ext uri="{FF2B5EF4-FFF2-40B4-BE49-F238E27FC236}">
                      <a16:creationId xmlns:a16="http://schemas.microsoft.com/office/drawing/2014/main" id="{BAC8D066-35F2-B60D-D7FF-BA51BF82282A}"/>
                    </a:ext>
                  </a:extLst>
                </p:cNvPr>
                <p:cNvSpPr>
                  <a:spLocks noChangeArrowheads="1"/>
                </p:cNvSpPr>
                <p:nvPr/>
              </p:nvSpPr>
              <p:spPr bwMode="auto">
                <a:xfrm>
                  <a:off x="2819" y="3852"/>
                  <a:ext cx="230" cy="130"/>
                </a:xfrm>
                <a:prstGeom prst="foldedCorner">
                  <a:avLst>
                    <a:gd name="adj" fmla="val 34245"/>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wewewewe</a:t>
                  </a:r>
                </a:p>
              </p:txBody>
            </p:sp>
            <p:sp>
              <p:nvSpPr>
                <p:cNvPr id="5195" name="AutoShape 115">
                  <a:extLst>
                    <a:ext uri="{FF2B5EF4-FFF2-40B4-BE49-F238E27FC236}">
                      <a16:creationId xmlns:a16="http://schemas.microsoft.com/office/drawing/2014/main" id="{F2DAC021-08E1-AAD8-286B-03A55FFAF8BF}"/>
                    </a:ext>
                  </a:extLst>
                </p:cNvPr>
                <p:cNvSpPr>
                  <a:spLocks noChangeArrowheads="1"/>
                </p:cNvSpPr>
                <p:nvPr/>
              </p:nvSpPr>
              <p:spPr bwMode="auto">
                <a:xfrm>
                  <a:off x="3097" y="3468"/>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sssnd</a:t>
                  </a:r>
                </a:p>
              </p:txBody>
            </p:sp>
            <p:sp>
              <p:nvSpPr>
                <p:cNvPr id="5196" name="AutoShape 116">
                  <a:extLst>
                    <a:ext uri="{FF2B5EF4-FFF2-40B4-BE49-F238E27FC236}">
                      <a16:creationId xmlns:a16="http://schemas.microsoft.com/office/drawing/2014/main" id="{2A88B6BB-3812-BE26-133A-B3393E2536B0}"/>
                    </a:ext>
                  </a:extLst>
                </p:cNvPr>
                <p:cNvSpPr>
                  <a:spLocks noChangeArrowheads="1"/>
                </p:cNvSpPr>
                <p:nvPr/>
              </p:nvSpPr>
              <p:spPr bwMode="auto">
                <a:xfrm>
                  <a:off x="2956" y="3644"/>
                  <a:ext cx="242" cy="136"/>
                </a:xfrm>
                <a:prstGeom prst="foldedCorner">
                  <a:avLst>
                    <a:gd name="adj" fmla="val 35949"/>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tions, feelings, </a:t>
                  </a:r>
                </a:p>
                <a:p>
                  <a:pPr algn="ctr"/>
                  <a:r>
                    <a:rPr lang="de-DE" altLang="en-US" sz="400">
                      <a:solidFill>
                        <a:schemeClr val="accent1"/>
                      </a:solidFill>
                      <a:latin typeface="Times" pitchFamily="4" charset="0"/>
                    </a:rPr>
                    <a:t>wewewe/or</a:t>
                  </a:r>
                </a:p>
              </p:txBody>
            </p:sp>
            <p:sp>
              <p:nvSpPr>
                <p:cNvPr id="5197" name="AutoShape 117">
                  <a:extLst>
                    <a:ext uri="{FF2B5EF4-FFF2-40B4-BE49-F238E27FC236}">
                      <a16:creationId xmlns:a16="http://schemas.microsoft.com/office/drawing/2014/main" id="{4CF30C22-3CD1-A9E4-D2F3-39B1223B50BF}"/>
                    </a:ext>
                  </a:extLst>
                </p:cNvPr>
                <p:cNvSpPr>
                  <a:spLocks noChangeArrowheads="1"/>
                </p:cNvSpPr>
                <p:nvPr/>
              </p:nvSpPr>
              <p:spPr bwMode="auto">
                <a:xfrm>
                  <a:off x="3509" y="3468"/>
                  <a:ext cx="242" cy="136"/>
                </a:xfrm>
                <a:prstGeom prst="foldedCorner">
                  <a:avLst>
                    <a:gd name="adj" fmla="val 37602"/>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ertwd generators</a:t>
                  </a:r>
                </a:p>
              </p:txBody>
            </p:sp>
            <p:sp>
              <p:nvSpPr>
                <p:cNvPr id="5198" name="AutoShape 118">
                  <a:extLst>
                    <a:ext uri="{FF2B5EF4-FFF2-40B4-BE49-F238E27FC236}">
                      <a16:creationId xmlns:a16="http://schemas.microsoft.com/office/drawing/2014/main" id="{98B5651A-7BD2-B368-264C-FA95C3513055}"/>
                    </a:ext>
                  </a:extLst>
                </p:cNvPr>
                <p:cNvSpPr>
                  <a:spLocks noChangeArrowheads="1"/>
                </p:cNvSpPr>
                <p:nvPr/>
              </p:nvSpPr>
              <p:spPr bwMode="auto">
                <a:xfrm>
                  <a:off x="3367" y="3644"/>
                  <a:ext cx="242" cy="136"/>
                </a:xfrm>
                <a:prstGeom prst="foldedCorner">
                  <a:avLst>
                    <a:gd name="adj" fmla="val 37602"/>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xxx</a:t>
                  </a:r>
                </a:p>
              </p:txBody>
            </p:sp>
            <p:sp>
              <p:nvSpPr>
                <p:cNvPr id="5199" name="AutoShape 119">
                  <a:extLst>
                    <a:ext uri="{FF2B5EF4-FFF2-40B4-BE49-F238E27FC236}">
                      <a16:creationId xmlns:a16="http://schemas.microsoft.com/office/drawing/2014/main" id="{5112CB8F-5FAF-1361-7ED5-5DD34F28FC1B}"/>
                    </a:ext>
                  </a:extLst>
                </p:cNvPr>
                <p:cNvSpPr>
                  <a:spLocks noChangeArrowheads="1"/>
                </p:cNvSpPr>
                <p:nvPr/>
              </p:nvSpPr>
              <p:spPr bwMode="auto">
                <a:xfrm>
                  <a:off x="3237" y="3846"/>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wewewewewe</a:t>
                  </a:r>
                </a:p>
              </p:txBody>
            </p:sp>
            <p:sp>
              <p:nvSpPr>
                <p:cNvPr id="5200" name="AutoShape 120">
                  <a:extLst>
                    <a:ext uri="{FF2B5EF4-FFF2-40B4-BE49-F238E27FC236}">
                      <a16:creationId xmlns:a16="http://schemas.microsoft.com/office/drawing/2014/main" id="{A332DC28-C8C2-6CB0-5F22-96CB1D66C585}"/>
                    </a:ext>
                  </a:extLst>
                </p:cNvPr>
                <p:cNvSpPr>
                  <a:spLocks noChangeArrowheads="1"/>
                </p:cNvSpPr>
                <p:nvPr/>
              </p:nvSpPr>
              <p:spPr bwMode="auto">
                <a:xfrm>
                  <a:off x="3970" y="3468"/>
                  <a:ext cx="242" cy="136"/>
                </a:xfrm>
                <a:prstGeom prst="foldedCorner">
                  <a:avLst>
                    <a:gd name="adj" fmla="val 35949"/>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werwer gestures</a:t>
                  </a:r>
                </a:p>
              </p:txBody>
            </p:sp>
            <p:sp>
              <p:nvSpPr>
                <p:cNvPr id="5201" name="AutoShape 121">
                  <a:extLst>
                    <a:ext uri="{FF2B5EF4-FFF2-40B4-BE49-F238E27FC236}">
                      <a16:creationId xmlns:a16="http://schemas.microsoft.com/office/drawing/2014/main" id="{51BA0810-9D02-AF10-FD60-AA9BF4172447}"/>
                    </a:ext>
                  </a:extLst>
                </p:cNvPr>
                <p:cNvSpPr>
                  <a:spLocks noChangeArrowheads="1"/>
                </p:cNvSpPr>
                <p:nvPr/>
              </p:nvSpPr>
              <p:spPr bwMode="auto">
                <a:xfrm>
                  <a:off x="3813" y="3645"/>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wert</a:t>
                  </a:r>
                </a:p>
              </p:txBody>
            </p:sp>
            <p:sp>
              <p:nvSpPr>
                <p:cNvPr id="5202" name="AutoShape 122">
                  <a:extLst>
                    <a:ext uri="{FF2B5EF4-FFF2-40B4-BE49-F238E27FC236}">
                      <a16:creationId xmlns:a16="http://schemas.microsoft.com/office/drawing/2014/main" id="{72D692CB-CF73-3B55-6546-4A89E37913BB}"/>
                    </a:ext>
                  </a:extLst>
                </p:cNvPr>
                <p:cNvSpPr>
                  <a:spLocks noChangeArrowheads="1"/>
                </p:cNvSpPr>
                <p:nvPr/>
              </p:nvSpPr>
              <p:spPr bwMode="auto">
                <a:xfrm>
                  <a:off x="3684" y="3846"/>
                  <a:ext cx="242" cy="136"/>
                </a:xfrm>
                <a:prstGeom prst="foldedCorner">
                  <a:avLst>
                    <a:gd name="adj" fmla="val 38019"/>
                  </a:avLst>
                </a:prstGeom>
                <a:gradFill rotWithShape="0">
                  <a:gsLst>
                    <a:gs pos="0">
                      <a:srgbClr val="FFFFFF">
                        <a:alpha val="68999"/>
                      </a:srgbClr>
                    </a:gs>
                    <a:gs pos="100000">
                      <a:srgbClr val="E4E4E4"/>
                    </a:gs>
                  </a:gsLst>
                  <a:path path="rect">
                    <a:fillToRect l="50000" t="50000" r="50000" b="50000"/>
                  </a:path>
                </a:gradFill>
                <a:ln w="9525">
                  <a:solidFill>
                    <a:schemeClr val="accent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chemeClr val="accent1"/>
                      </a:solidFill>
                      <a:latin typeface="Times" pitchFamily="4" charset="0"/>
                    </a:rPr>
                    <a:t>wretwret</a:t>
                  </a:r>
                </a:p>
              </p:txBody>
            </p:sp>
            <p:grpSp>
              <p:nvGrpSpPr>
                <p:cNvPr id="5203" name="Group 138">
                  <a:extLst>
                    <a:ext uri="{FF2B5EF4-FFF2-40B4-BE49-F238E27FC236}">
                      <a16:creationId xmlns:a16="http://schemas.microsoft.com/office/drawing/2014/main" id="{5159F36C-D5D4-9DAD-CBC2-04CE91FF98DA}"/>
                    </a:ext>
                  </a:extLst>
                </p:cNvPr>
                <p:cNvGrpSpPr>
                  <a:grpSpLocks/>
                </p:cNvGrpSpPr>
                <p:nvPr/>
              </p:nvGrpSpPr>
              <p:grpSpPr bwMode="auto">
                <a:xfrm>
                  <a:off x="3307" y="1888"/>
                  <a:ext cx="391" cy="116"/>
                  <a:chOff x="3385" y="2487"/>
                  <a:chExt cx="1192" cy="355"/>
                </a:xfrm>
              </p:grpSpPr>
              <p:sp>
                <p:nvSpPr>
                  <p:cNvPr id="5212" name="AutoShape 139">
                    <a:extLst>
                      <a:ext uri="{FF2B5EF4-FFF2-40B4-BE49-F238E27FC236}">
                        <a16:creationId xmlns:a16="http://schemas.microsoft.com/office/drawing/2014/main" id="{0351C596-E3E4-8A40-6A5D-3BD4B3BE1007}"/>
                      </a:ext>
                    </a:extLst>
                  </p:cNvPr>
                  <p:cNvSpPr>
                    <a:spLocks noChangeArrowheads="1"/>
                  </p:cNvSpPr>
                  <p:nvPr/>
                </p:nvSpPr>
                <p:spPr bwMode="auto">
                  <a:xfrm>
                    <a:off x="3385" y="2487"/>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13" name="Line 140">
                    <a:extLst>
                      <a:ext uri="{FF2B5EF4-FFF2-40B4-BE49-F238E27FC236}">
                        <a16:creationId xmlns:a16="http://schemas.microsoft.com/office/drawing/2014/main" id="{34DD7D52-5719-B6A4-7D36-586B70DC73F7}"/>
                      </a:ext>
                    </a:extLst>
                  </p:cNvPr>
                  <p:cNvSpPr>
                    <a:spLocks noChangeShapeType="1"/>
                  </p:cNvSpPr>
                  <p:nvPr/>
                </p:nvSpPr>
                <p:spPr bwMode="auto">
                  <a:xfrm>
                    <a:off x="3542" y="2653"/>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4" name="Line 141">
                    <a:extLst>
                      <a:ext uri="{FF2B5EF4-FFF2-40B4-BE49-F238E27FC236}">
                        <a16:creationId xmlns:a16="http://schemas.microsoft.com/office/drawing/2014/main" id="{CBCF752D-B511-72AA-9B61-F16939FAE8E7}"/>
                      </a:ext>
                    </a:extLst>
                  </p:cNvPr>
                  <p:cNvSpPr>
                    <a:spLocks noChangeShapeType="1"/>
                  </p:cNvSpPr>
                  <p:nvPr/>
                </p:nvSpPr>
                <p:spPr bwMode="auto">
                  <a:xfrm flipV="1">
                    <a:off x="3836" y="2492"/>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04" name="Group 142">
                  <a:extLst>
                    <a:ext uri="{FF2B5EF4-FFF2-40B4-BE49-F238E27FC236}">
                      <a16:creationId xmlns:a16="http://schemas.microsoft.com/office/drawing/2014/main" id="{9B218388-AB1B-575B-2C15-30D782F2E8D7}"/>
                    </a:ext>
                  </a:extLst>
                </p:cNvPr>
                <p:cNvGrpSpPr>
                  <a:grpSpLocks/>
                </p:cNvGrpSpPr>
                <p:nvPr/>
              </p:nvGrpSpPr>
              <p:grpSpPr bwMode="auto">
                <a:xfrm>
                  <a:off x="3108" y="2718"/>
                  <a:ext cx="791" cy="234"/>
                  <a:chOff x="3385" y="2487"/>
                  <a:chExt cx="1192" cy="355"/>
                </a:xfrm>
              </p:grpSpPr>
              <p:sp>
                <p:nvSpPr>
                  <p:cNvPr id="5209" name="AutoShape 143">
                    <a:extLst>
                      <a:ext uri="{FF2B5EF4-FFF2-40B4-BE49-F238E27FC236}">
                        <a16:creationId xmlns:a16="http://schemas.microsoft.com/office/drawing/2014/main" id="{648B5077-4B7A-9F54-52F0-A1A8B208AE95}"/>
                      </a:ext>
                    </a:extLst>
                  </p:cNvPr>
                  <p:cNvSpPr>
                    <a:spLocks noChangeArrowheads="1"/>
                  </p:cNvSpPr>
                  <p:nvPr/>
                </p:nvSpPr>
                <p:spPr bwMode="auto">
                  <a:xfrm>
                    <a:off x="3385" y="2487"/>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210" name="Line 144">
                    <a:extLst>
                      <a:ext uri="{FF2B5EF4-FFF2-40B4-BE49-F238E27FC236}">
                        <a16:creationId xmlns:a16="http://schemas.microsoft.com/office/drawing/2014/main" id="{E664AC53-2121-1F59-5B77-FDEB13A26588}"/>
                      </a:ext>
                    </a:extLst>
                  </p:cNvPr>
                  <p:cNvSpPr>
                    <a:spLocks noChangeShapeType="1"/>
                  </p:cNvSpPr>
                  <p:nvPr/>
                </p:nvSpPr>
                <p:spPr bwMode="auto">
                  <a:xfrm>
                    <a:off x="3542" y="2653"/>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1" name="Line 145">
                    <a:extLst>
                      <a:ext uri="{FF2B5EF4-FFF2-40B4-BE49-F238E27FC236}">
                        <a16:creationId xmlns:a16="http://schemas.microsoft.com/office/drawing/2014/main" id="{7CEE39A3-F722-8755-5867-7516B6042B7D}"/>
                      </a:ext>
                    </a:extLst>
                  </p:cNvPr>
                  <p:cNvSpPr>
                    <a:spLocks noChangeShapeType="1"/>
                  </p:cNvSpPr>
                  <p:nvPr/>
                </p:nvSpPr>
                <p:spPr bwMode="auto">
                  <a:xfrm flipV="1">
                    <a:off x="3836" y="2492"/>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05" name="Line 146">
                  <a:extLst>
                    <a:ext uri="{FF2B5EF4-FFF2-40B4-BE49-F238E27FC236}">
                      <a16:creationId xmlns:a16="http://schemas.microsoft.com/office/drawing/2014/main" id="{FD6FE183-0E2B-DBB6-AEA9-2B7D169C1A14}"/>
                    </a:ext>
                  </a:extLst>
                </p:cNvPr>
                <p:cNvSpPr>
                  <a:spLocks noChangeShapeType="1"/>
                </p:cNvSpPr>
                <p:nvPr/>
              </p:nvSpPr>
              <p:spPr bwMode="auto">
                <a:xfrm flipV="1">
                  <a:off x="2904" y="1086"/>
                  <a:ext cx="606" cy="28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6" name="Line 147">
                  <a:extLst>
                    <a:ext uri="{FF2B5EF4-FFF2-40B4-BE49-F238E27FC236}">
                      <a16:creationId xmlns:a16="http://schemas.microsoft.com/office/drawing/2014/main" id="{A6CF4444-E18B-E9D4-05B6-8B4B9CEEEA9E}"/>
                    </a:ext>
                  </a:extLst>
                </p:cNvPr>
                <p:cNvSpPr>
                  <a:spLocks noChangeShapeType="1"/>
                </p:cNvSpPr>
                <p:nvPr/>
              </p:nvSpPr>
              <p:spPr bwMode="auto">
                <a:xfrm flipV="1">
                  <a:off x="3204" y="1096"/>
                  <a:ext cx="301" cy="2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7" name="Line 148">
                  <a:extLst>
                    <a:ext uri="{FF2B5EF4-FFF2-40B4-BE49-F238E27FC236}">
                      <a16:creationId xmlns:a16="http://schemas.microsoft.com/office/drawing/2014/main" id="{3AE2DF77-2826-0FEF-2687-BA85285EFA97}"/>
                    </a:ext>
                  </a:extLst>
                </p:cNvPr>
                <p:cNvSpPr>
                  <a:spLocks noChangeShapeType="1"/>
                </p:cNvSpPr>
                <p:nvPr/>
              </p:nvSpPr>
              <p:spPr bwMode="auto">
                <a:xfrm flipH="1" flipV="1">
                  <a:off x="3507" y="1091"/>
                  <a:ext cx="299" cy="2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08" name="Line 149">
                  <a:extLst>
                    <a:ext uri="{FF2B5EF4-FFF2-40B4-BE49-F238E27FC236}">
                      <a16:creationId xmlns:a16="http://schemas.microsoft.com/office/drawing/2014/main" id="{D6E54D31-595B-CE34-1DD1-825FF28C373D}"/>
                    </a:ext>
                  </a:extLst>
                </p:cNvPr>
                <p:cNvSpPr>
                  <a:spLocks noChangeShapeType="1"/>
                </p:cNvSpPr>
                <p:nvPr/>
              </p:nvSpPr>
              <p:spPr bwMode="auto">
                <a:xfrm flipH="1" flipV="1">
                  <a:off x="3507" y="1100"/>
                  <a:ext cx="589" cy="2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126" name="Group 231">
              <a:extLst>
                <a:ext uri="{FF2B5EF4-FFF2-40B4-BE49-F238E27FC236}">
                  <a16:creationId xmlns:a16="http://schemas.microsoft.com/office/drawing/2014/main" id="{A6A264C3-F23F-090A-D6B6-EE4AC0AF1C84}"/>
                </a:ext>
              </a:extLst>
            </p:cNvPr>
            <p:cNvGrpSpPr>
              <a:grpSpLocks/>
            </p:cNvGrpSpPr>
            <p:nvPr/>
          </p:nvGrpSpPr>
          <p:grpSpPr bwMode="auto">
            <a:xfrm>
              <a:off x="4531" y="1086"/>
              <a:ext cx="1450" cy="3046"/>
              <a:chOff x="4531" y="1086"/>
              <a:chExt cx="1450" cy="3046"/>
            </a:xfrm>
          </p:grpSpPr>
          <p:sp>
            <p:nvSpPr>
              <p:cNvPr id="5162" name="AutoShape 151">
                <a:extLst>
                  <a:ext uri="{FF2B5EF4-FFF2-40B4-BE49-F238E27FC236}">
                    <a16:creationId xmlns:a16="http://schemas.microsoft.com/office/drawing/2014/main" id="{F05728D9-4DD8-C544-89F5-168688C2D8C2}"/>
                  </a:ext>
                </a:extLst>
              </p:cNvPr>
              <p:cNvSpPr>
                <a:spLocks noChangeArrowheads="1"/>
              </p:cNvSpPr>
              <p:nvPr/>
            </p:nvSpPr>
            <p:spPr bwMode="auto">
              <a:xfrm>
                <a:off x="4616" y="3543"/>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63" name="Line 152">
                <a:extLst>
                  <a:ext uri="{FF2B5EF4-FFF2-40B4-BE49-F238E27FC236}">
                    <a16:creationId xmlns:a16="http://schemas.microsoft.com/office/drawing/2014/main" id="{CF0F516C-BECA-1537-0DCF-3404F977A000}"/>
                  </a:ext>
                </a:extLst>
              </p:cNvPr>
              <p:cNvSpPr>
                <a:spLocks noChangeShapeType="1"/>
              </p:cNvSpPr>
              <p:nvPr/>
            </p:nvSpPr>
            <p:spPr bwMode="auto">
              <a:xfrm>
                <a:off x="4773" y="3709"/>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4" name="Line 153">
                <a:extLst>
                  <a:ext uri="{FF2B5EF4-FFF2-40B4-BE49-F238E27FC236}">
                    <a16:creationId xmlns:a16="http://schemas.microsoft.com/office/drawing/2014/main" id="{A1E80E47-979C-B8AD-F515-84A54EB2BD66}"/>
                  </a:ext>
                </a:extLst>
              </p:cNvPr>
              <p:cNvSpPr>
                <a:spLocks noChangeShapeType="1"/>
              </p:cNvSpPr>
              <p:nvPr/>
            </p:nvSpPr>
            <p:spPr bwMode="auto">
              <a:xfrm flipV="1">
                <a:off x="5067" y="3548"/>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8858" name="Text Box 154">
                <a:extLst>
                  <a:ext uri="{FF2B5EF4-FFF2-40B4-BE49-F238E27FC236}">
                    <a16:creationId xmlns:a16="http://schemas.microsoft.com/office/drawing/2014/main" id="{0AF4BDD1-43C2-0991-4860-BE4AADBADD30}"/>
                  </a:ext>
                </a:extLst>
              </p:cNvPr>
              <p:cNvSpPr txBox="1">
                <a:spLocks noChangeArrowheads="1"/>
              </p:cNvSpPr>
              <p:nvPr/>
            </p:nvSpPr>
            <p:spPr bwMode="auto">
              <a:xfrm>
                <a:off x="4741" y="3959"/>
                <a:ext cx="61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Embodiment</a:t>
                </a:r>
                <a:endParaRPr lang="de-DE" altLang="en-US" sz="1200">
                  <a:effectLst>
                    <a:outerShdw blurRad="38100" dist="38100" dir="2700000" algn="tl">
                      <a:srgbClr val="FFFFFF"/>
                    </a:outerShdw>
                  </a:effectLst>
                  <a:latin typeface="Times" pitchFamily="2" charset="0"/>
                </a:endParaRPr>
              </a:p>
            </p:txBody>
          </p:sp>
          <p:sp>
            <p:nvSpPr>
              <p:cNvPr id="968859" name="Text Box 155">
                <a:extLst>
                  <a:ext uri="{FF2B5EF4-FFF2-40B4-BE49-F238E27FC236}">
                    <a16:creationId xmlns:a16="http://schemas.microsoft.com/office/drawing/2014/main" id="{CD29DEEA-7B30-341F-ADD3-1CD80D2B1B09}"/>
                  </a:ext>
                </a:extLst>
              </p:cNvPr>
              <p:cNvSpPr txBox="1">
                <a:spLocks noChangeArrowheads="1"/>
              </p:cNvSpPr>
              <p:nvPr/>
            </p:nvSpPr>
            <p:spPr bwMode="auto">
              <a:xfrm rot="-3221419">
                <a:off x="5663" y="3681"/>
                <a:ext cx="45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Realities</a:t>
                </a:r>
                <a:endParaRPr lang="de-DE" altLang="en-US" sz="1200">
                  <a:effectLst>
                    <a:outerShdw blurRad="38100" dist="38100" dir="2700000" algn="tl">
                      <a:srgbClr val="FFFFFF"/>
                    </a:outerShdw>
                  </a:effectLst>
                  <a:latin typeface="Times" pitchFamily="2" charset="0"/>
                </a:endParaRPr>
              </a:p>
            </p:txBody>
          </p:sp>
          <p:sp>
            <p:nvSpPr>
              <p:cNvPr id="5167" name="AutoShape 156">
                <a:extLst>
                  <a:ext uri="{FF2B5EF4-FFF2-40B4-BE49-F238E27FC236}">
                    <a16:creationId xmlns:a16="http://schemas.microsoft.com/office/drawing/2014/main" id="{310AAE05-7673-7E1C-BCD1-524A1B35C934}"/>
                  </a:ext>
                </a:extLst>
              </p:cNvPr>
              <p:cNvSpPr>
                <a:spLocks noChangeArrowheads="1"/>
              </p:cNvSpPr>
              <p:nvPr/>
            </p:nvSpPr>
            <p:spPr bwMode="auto">
              <a:xfrm>
                <a:off x="4531" y="3852"/>
                <a:ext cx="230" cy="130"/>
              </a:xfrm>
              <a:prstGeom prst="foldedCorner">
                <a:avLst>
                  <a:gd name="adj" fmla="val 34245"/>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a:t>
                </a:r>
              </a:p>
            </p:txBody>
          </p:sp>
          <p:sp>
            <p:nvSpPr>
              <p:cNvPr id="5168" name="AutoShape 157">
                <a:extLst>
                  <a:ext uri="{FF2B5EF4-FFF2-40B4-BE49-F238E27FC236}">
                    <a16:creationId xmlns:a16="http://schemas.microsoft.com/office/drawing/2014/main" id="{34C8E3BA-3A50-6A15-84BD-11019D6A6D10}"/>
                  </a:ext>
                </a:extLst>
              </p:cNvPr>
              <p:cNvSpPr>
                <a:spLocks noChangeArrowheads="1"/>
              </p:cNvSpPr>
              <p:nvPr/>
            </p:nvSpPr>
            <p:spPr bwMode="auto">
              <a:xfrm>
                <a:off x="4809" y="3468"/>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sdfasdf</a:t>
                </a:r>
              </a:p>
            </p:txBody>
          </p:sp>
          <p:sp>
            <p:nvSpPr>
              <p:cNvPr id="5169" name="AutoShape 158">
                <a:extLst>
                  <a:ext uri="{FF2B5EF4-FFF2-40B4-BE49-F238E27FC236}">
                    <a16:creationId xmlns:a16="http://schemas.microsoft.com/office/drawing/2014/main" id="{F2016223-13F9-2FD9-6DB7-86F0D00D01EA}"/>
                  </a:ext>
                </a:extLst>
              </p:cNvPr>
              <p:cNvSpPr>
                <a:spLocks noChangeArrowheads="1"/>
              </p:cNvSpPr>
              <p:nvPr/>
            </p:nvSpPr>
            <p:spPr bwMode="auto">
              <a:xfrm>
                <a:off x="4668" y="3644"/>
                <a:ext cx="242" cy="136"/>
              </a:xfrm>
              <a:prstGeom prst="foldedCorner">
                <a:avLst>
                  <a:gd name="adj" fmla="val 35949"/>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tions, feelings, </a:t>
                </a:r>
              </a:p>
              <a:p>
                <a:pPr algn="ctr"/>
                <a:r>
                  <a:rPr lang="de-DE" altLang="en-US" sz="400">
                    <a:solidFill>
                      <a:srgbClr val="FF020B"/>
                    </a:solidFill>
                    <a:latin typeface="Times" pitchFamily="4" charset="0"/>
                  </a:rPr>
                  <a:t>of musical </a:t>
                </a:r>
              </a:p>
              <a:p>
                <a:pPr algn="ctr"/>
                <a:r>
                  <a:rPr lang="de-DE" altLang="en-US" sz="400">
                    <a:solidFill>
                      <a:srgbClr val="FF020B"/>
                    </a:solidFill>
                    <a:latin typeface="Times" pitchFamily="4" charset="0"/>
                  </a:rPr>
                  <a:t>entity and/or</a:t>
                </a:r>
              </a:p>
            </p:txBody>
          </p:sp>
          <p:sp>
            <p:nvSpPr>
              <p:cNvPr id="5170" name="AutoShape 159">
                <a:extLst>
                  <a:ext uri="{FF2B5EF4-FFF2-40B4-BE49-F238E27FC236}">
                    <a16:creationId xmlns:a16="http://schemas.microsoft.com/office/drawing/2014/main" id="{F1C0858A-2E3D-3E49-1044-5FF16E5DCA2D}"/>
                  </a:ext>
                </a:extLst>
              </p:cNvPr>
              <p:cNvSpPr>
                <a:spLocks noChangeArrowheads="1"/>
              </p:cNvSpPr>
              <p:nvPr/>
            </p:nvSpPr>
            <p:spPr bwMode="auto">
              <a:xfrm>
                <a:off x="5221" y="3468"/>
                <a:ext cx="242" cy="136"/>
              </a:xfrm>
              <a:prstGeom prst="foldedCorner">
                <a:avLst>
                  <a:gd name="adj" fmla="val 37602"/>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asdfasdf</a:t>
                </a:r>
              </a:p>
            </p:txBody>
          </p:sp>
          <p:sp>
            <p:nvSpPr>
              <p:cNvPr id="5171" name="AutoShape 160">
                <a:extLst>
                  <a:ext uri="{FF2B5EF4-FFF2-40B4-BE49-F238E27FC236}">
                    <a16:creationId xmlns:a16="http://schemas.microsoft.com/office/drawing/2014/main" id="{112F6729-D7AB-59BF-9075-D1A6705203B2}"/>
                  </a:ext>
                </a:extLst>
              </p:cNvPr>
              <p:cNvSpPr>
                <a:spLocks noChangeArrowheads="1"/>
              </p:cNvSpPr>
              <p:nvPr/>
            </p:nvSpPr>
            <p:spPr bwMode="auto">
              <a:xfrm>
                <a:off x="5079" y="3644"/>
                <a:ext cx="242" cy="136"/>
              </a:xfrm>
              <a:prstGeom prst="foldedCorner">
                <a:avLst>
                  <a:gd name="adj" fmla="val 37602"/>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afafaf</a:t>
                </a:r>
              </a:p>
            </p:txBody>
          </p:sp>
          <p:sp>
            <p:nvSpPr>
              <p:cNvPr id="5172" name="AutoShape 161">
                <a:extLst>
                  <a:ext uri="{FF2B5EF4-FFF2-40B4-BE49-F238E27FC236}">
                    <a16:creationId xmlns:a16="http://schemas.microsoft.com/office/drawing/2014/main" id="{19D160B4-905C-CAB3-1FCD-D01E370C9919}"/>
                  </a:ext>
                </a:extLst>
              </p:cNvPr>
              <p:cNvSpPr>
                <a:spLocks noChangeArrowheads="1"/>
              </p:cNvSpPr>
              <p:nvPr/>
            </p:nvSpPr>
            <p:spPr bwMode="auto">
              <a:xfrm>
                <a:off x="4949" y="3846"/>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a:t>
                </a:r>
              </a:p>
            </p:txBody>
          </p:sp>
          <p:sp>
            <p:nvSpPr>
              <p:cNvPr id="5173" name="AutoShape 162">
                <a:extLst>
                  <a:ext uri="{FF2B5EF4-FFF2-40B4-BE49-F238E27FC236}">
                    <a16:creationId xmlns:a16="http://schemas.microsoft.com/office/drawing/2014/main" id="{E3CCF3F1-3CAC-DB87-6CEE-511AF129CB83}"/>
                  </a:ext>
                </a:extLst>
              </p:cNvPr>
              <p:cNvSpPr>
                <a:spLocks noChangeArrowheads="1"/>
              </p:cNvSpPr>
              <p:nvPr/>
            </p:nvSpPr>
            <p:spPr bwMode="auto">
              <a:xfrm>
                <a:off x="5682" y="3468"/>
                <a:ext cx="242" cy="136"/>
              </a:xfrm>
              <a:prstGeom prst="foldedCorner">
                <a:avLst>
                  <a:gd name="adj" fmla="val 35949"/>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fafafaf</a:t>
                </a:r>
              </a:p>
            </p:txBody>
          </p:sp>
          <p:sp>
            <p:nvSpPr>
              <p:cNvPr id="5174" name="AutoShape 163">
                <a:extLst>
                  <a:ext uri="{FF2B5EF4-FFF2-40B4-BE49-F238E27FC236}">
                    <a16:creationId xmlns:a16="http://schemas.microsoft.com/office/drawing/2014/main" id="{94BDC5AB-645C-61A4-B97E-26F2A5050EEC}"/>
                  </a:ext>
                </a:extLst>
              </p:cNvPr>
              <p:cNvSpPr>
                <a:spLocks noChangeArrowheads="1"/>
              </p:cNvSpPr>
              <p:nvPr/>
            </p:nvSpPr>
            <p:spPr bwMode="auto">
              <a:xfrm>
                <a:off x="5525" y="3645"/>
                <a:ext cx="242" cy="136"/>
              </a:xfrm>
              <a:prstGeom prst="foldedCorner">
                <a:avLst>
                  <a:gd name="adj" fmla="val 39671"/>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asdadsfadsf</a:t>
                </a:r>
              </a:p>
              <a:p>
                <a:pPr algn="ctr"/>
                <a:r>
                  <a:rPr lang="de-DE" altLang="en-US" sz="400">
                    <a:solidFill>
                      <a:srgbClr val="FF020B"/>
                    </a:solidFill>
                    <a:latin typeface="Times" pitchFamily="4" charset="0"/>
                  </a:rPr>
                  <a:t>adsf</a:t>
                </a:r>
              </a:p>
              <a:p>
                <a:pPr algn="ctr"/>
                <a:r>
                  <a:rPr lang="de-DE" altLang="en-US" sz="400">
                    <a:solidFill>
                      <a:srgbClr val="FF020B"/>
                    </a:solidFill>
                    <a:latin typeface="Times" pitchFamily="4" charset="0"/>
                  </a:rPr>
                  <a:t>ad</a:t>
                </a:r>
              </a:p>
            </p:txBody>
          </p:sp>
          <p:sp>
            <p:nvSpPr>
              <p:cNvPr id="5175" name="AutoShape 164">
                <a:extLst>
                  <a:ext uri="{FF2B5EF4-FFF2-40B4-BE49-F238E27FC236}">
                    <a16:creationId xmlns:a16="http://schemas.microsoft.com/office/drawing/2014/main" id="{14D26D14-5ACC-4B20-81DA-66B98B8E91E2}"/>
                  </a:ext>
                </a:extLst>
              </p:cNvPr>
              <p:cNvSpPr>
                <a:spLocks noChangeArrowheads="1"/>
              </p:cNvSpPr>
              <p:nvPr/>
            </p:nvSpPr>
            <p:spPr bwMode="auto">
              <a:xfrm>
                <a:off x="5396" y="3846"/>
                <a:ext cx="242" cy="136"/>
              </a:xfrm>
              <a:prstGeom prst="foldedCorner">
                <a:avLst>
                  <a:gd name="adj" fmla="val 38019"/>
                </a:avLst>
              </a:prstGeom>
              <a:gradFill rotWithShape="0">
                <a:gsLst>
                  <a:gs pos="0">
                    <a:srgbClr val="FFFFFF">
                      <a:alpha val="68999"/>
                    </a:srgbClr>
                  </a:gs>
                  <a:gs pos="100000">
                    <a:srgbClr val="E4E4E4"/>
                  </a:gs>
                </a:gsLst>
                <a:path path="rect">
                  <a:fillToRect l="50000" t="50000" r="50000" b="50000"/>
                </a:path>
              </a:gradFill>
              <a:ln w="9525">
                <a:solidFill>
                  <a:srgbClr val="FF020B"/>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400">
                    <a:solidFill>
                      <a:srgbClr val="FF020B"/>
                    </a:solidFill>
                    <a:latin typeface="Times" pitchFamily="4" charset="0"/>
                  </a:rPr>
                  <a:t>afafafaf</a:t>
                </a:r>
              </a:p>
            </p:txBody>
          </p:sp>
          <p:grpSp>
            <p:nvGrpSpPr>
              <p:cNvPr id="5176" name="Group 180">
                <a:extLst>
                  <a:ext uri="{FF2B5EF4-FFF2-40B4-BE49-F238E27FC236}">
                    <a16:creationId xmlns:a16="http://schemas.microsoft.com/office/drawing/2014/main" id="{84B6414C-EECA-0543-9B48-AC0D873DCCF5}"/>
                  </a:ext>
                </a:extLst>
              </p:cNvPr>
              <p:cNvGrpSpPr>
                <a:grpSpLocks/>
              </p:cNvGrpSpPr>
              <p:nvPr/>
            </p:nvGrpSpPr>
            <p:grpSpPr bwMode="auto">
              <a:xfrm>
                <a:off x="5019" y="1888"/>
                <a:ext cx="391" cy="116"/>
                <a:chOff x="3385" y="2487"/>
                <a:chExt cx="1192" cy="355"/>
              </a:xfrm>
            </p:grpSpPr>
            <p:sp>
              <p:nvSpPr>
                <p:cNvPr id="5185" name="AutoShape 181">
                  <a:extLst>
                    <a:ext uri="{FF2B5EF4-FFF2-40B4-BE49-F238E27FC236}">
                      <a16:creationId xmlns:a16="http://schemas.microsoft.com/office/drawing/2014/main" id="{8831E3AA-B9C4-0BBA-2EE2-906A5C1FECC4}"/>
                    </a:ext>
                  </a:extLst>
                </p:cNvPr>
                <p:cNvSpPr>
                  <a:spLocks noChangeArrowheads="1"/>
                </p:cNvSpPr>
                <p:nvPr/>
              </p:nvSpPr>
              <p:spPr bwMode="auto">
                <a:xfrm>
                  <a:off x="3385" y="2487"/>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86" name="Line 182">
                  <a:extLst>
                    <a:ext uri="{FF2B5EF4-FFF2-40B4-BE49-F238E27FC236}">
                      <a16:creationId xmlns:a16="http://schemas.microsoft.com/office/drawing/2014/main" id="{7D1D15EF-3EC0-7C7E-BC46-B4E2E0DDB184}"/>
                    </a:ext>
                  </a:extLst>
                </p:cNvPr>
                <p:cNvSpPr>
                  <a:spLocks noChangeShapeType="1"/>
                </p:cNvSpPr>
                <p:nvPr/>
              </p:nvSpPr>
              <p:spPr bwMode="auto">
                <a:xfrm>
                  <a:off x="3542" y="2653"/>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7" name="Line 183">
                  <a:extLst>
                    <a:ext uri="{FF2B5EF4-FFF2-40B4-BE49-F238E27FC236}">
                      <a16:creationId xmlns:a16="http://schemas.microsoft.com/office/drawing/2014/main" id="{0FDA6123-2E6D-E58D-82FE-B000BB56F524}"/>
                    </a:ext>
                  </a:extLst>
                </p:cNvPr>
                <p:cNvSpPr>
                  <a:spLocks noChangeShapeType="1"/>
                </p:cNvSpPr>
                <p:nvPr/>
              </p:nvSpPr>
              <p:spPr bwMode="auto">
                <a:xfrm flipV="1">
                  <a:off x="3836" y="2492"/>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77" name="Group 184">
                <a:extLst>
                  <a:ext uri="{FF2B5EF4-FFF2-40B4-BE49-F238E27FC236}">
                    <a16:creationId xmlns:a16="http://schemas.microsoft.com/office/drawing/2014/main" id="{D7F6F88D-6657-A264-B626-26C6D7EDF587}"/>
                  </a:ext>
                </a:extLst>
              </p:cNvPr>
              <p:cNvGrpSpPr>
                <a:grpSpLocks/>
              </p:cNvGrpSpPr>
              <p:nvPr/>
            </p:nvGrpSpPr>
            <p:grpSpPr bwMode="auto">
              <a:xfrm>
                <a:off x="4820" y="2718"/>
                <a:ext cx="791" cy="234"/>
                <a:chOff x="3385" y="2487"/>
                <a:chExt cx="1192" cy="355"/>
              </a:xfrm>
            </p:grpSpPr>
            <p:sp>
              <p:nvSpPr>
                <p:cNvPr id="5182" name="AutoShape 185">
                  <a:extLst>
                    <a:ext uri="{FF2B5EF4-FFF2-40B4-BE49-F238E27FC236}">
                      <a16:creationId xmlns:a16="http://schemas.microsoft.com/office/drawing/2014/main" id="{D215AD4A-F64B-CF01-EBB6-9C5440DD9772}"/>
                    </a:ext>
                  </a:extLst>
                </p:cNvPr>
                <p:cNvSpPr>
                  <a:spLocks noChangeArrowheads="1"/>
                </p:cNvSpPr>
                <p:nvPr/>
              </p:nvSpPr>
              <p:spPr bwMode="auto">
                <a:xfrm>
                  <a:off x="3385" y="2487"/>
                  <a:ext cx="1192" cy="355"/>
                </a:xfrm>
                <a:prstGeom prst="parallelogram">
                  <a:avLst>
                    <a:gd name="adj" fmla="val 83944"/>
                  </a:avLst>
                </a:prstGeom>
                <a:gradFill rotWithShape="0">
                  <a:gsLst>
                    <a:gs pos="0">
                      <a:schemeClr val="bg1"/>
                    </a:gs>
                    <a:gs pos="100000">
                      <a:srgbClr val="FFFFFF"/>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83" name="Line 186">
                  <a:extLst>
                    <a:ext uri="{FF2B5EF4-FFF2-40B4-BE49-F238E27FC236}">
                      <a16:creationId xmlns:a16="http://schemas.microsoft.com/office/drawing/2014/main" id="{F0C1B5FF-CA42-B293-4605-47122922957C}"/>
                    </a:ext>
                  </a:extLst>
                </p:cNvPr>
                <p:cNvSpPr>
                  <a:spLocks noChangeShapeType="1"/>
                </p:cNvSpPr>
                <p:nvPr/>
              </p:nvSpPr>
              <p:spPr bwMode="auto">
                <a:xfrm>
                  <a:off x="3542" y="2653"/>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4" name="Line 187">
                  <a:extLst>
                    <a:ext uri="{FF2B5EF4-FFF2-40B4-BE49-F238E27FC236}">
                      <a16:creationId xmlns:a16="http://schemas.microsoft.com/office/drawing/2014/main" id="{18CB80A8-6781-8669-2B5A-BD7A687ED19A}"/>
                    </a:ext>
                  </a:extLst>
                </p:cNvPr>
                <p:cNvSpPr>
                  <a:spLocks noChangeShapeType="1"/>
                </p:cNvSpPr>
                <p:nvPr/>
              </p:nvSpPr>
              <p:spPr bwMode="auto">
                <a:xfrm flipV="1">
                  <a:off x="3836" y="2492"/>
                  <a:ext cx="288" cy="3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78" name="Line 188">
                <a:extLst>
                  <a:ext uri="{FF2B5EF4-FFF2-40B4-BE49-F238E27FC236}">
                    <a16:creationId xmlns:a16="http://schemas.microsoft.com/office/drawing/2014/main" id="{DF52693A-88D4-2F96-4B3B-1B1D45739A00}"/>
                  </a:ext>
                </a:extLst>
              </p:cNvPr>
              <p:cNvSpPr>
                <a:spLocks noChangeShapeType="1"/>
              </p:cNvSpPr>
              <p:nvPr/>
            </p:nvSpPr>
            <p:spPr bwMode="auto">
              <a:xfrm flipV="1">
                <a:off x="4616" y="1086"/>
                <a:ext cx="606" cy="28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9" name="Line 189">
                <a:extLst>
                  <a:ext uri="{FF2B5EF4-FFF2-40B4-BE49-F238E27FC236}">
                    <a16:creationId xmlns:a16="http://schemas.microsoft.com/office/drawing/2014/main" id="{EBEC759B-B1E5-A1D3-F381-5D4E2734BAD6}"/>
                  </a:ext>
                </a:extLst>
              </p:cNvPr>
              <p:cNvSpPr>
                <a:spLocks noChangeShapeType="1"/>
              </p:cNvSpPr>
              <p:nvPr/>
            </p:nvSpPr>
            <p:spPr bwMode="auto">
              <a:xfrm flipV="1">
                <a:off x="4916" y="1096"/>
                <a:ext cx="301" cy="2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0" name="Line 190">
                <a:extLst>
                  <a:ext uri="{FF2B5EF4-FFF2-40B4-BE49-F238E27FC236}">
                    <a16:creationId xmlns:a16="http://schemas.microsoft.com/office/drawing/2014/main" id="{A17E04D4-F8D5-455D-8005-85CAC39CC5A2}"/>
                  </a:ext>
                </a:extLst>
              </p:cNvPr>
              <p:cNvSpPr>
                <a:spLocks noChangeShapeType="1"/>
              </p:cNvSpPr>
              <p:nvPr/>
            </p:nvSpPr>
            <p:spPr bwMode="auto">
              <a:xfrm flipH="1" flipV="1">
                <a:off x="5219" y="1096"/>
                <a:ext cx="299" cy="2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1" name="Line 191">
                <a:extLst>
                  <a:ext uri="{FF2B5EF4-FFF2-40B4-BE49-F238E27FC236}">
                    <a16:creationId xmlns:a16="http://schemas.microsoft.com/office/drawing/2014/main" id="{A97D4DE9-7F95-52B8-2D3E-8A2AA9F67713}"/>
                  </a:ext>
                </a:extLst>
              </p:cNvPr>
              <p:cNvSpPr>
                <a:spLocks noChangeShapeType="1"/>
              </p:cNvSpPr>
              <p:nvPr/>
            </p:nvSpPr>
            <p:spPr bwMode="auto">
              <a:xfrm flipH="1" flipV="1">
                <a:off x="5219" y="1100"/>
                <a:ext cx="589" cy="24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7" name="AutoShape 203">
              <a:extLst>
                <a:ext uri="{FF2B5EF4-FFF2-40B4-BE49-F238E27FC236}">
                  <a16:creationId xmlns:a16="http://schemas.microsoft.com/office/drawing/2014/main" id="{DF9B20A1-5509-9CD3-46E5-AA67F0739977}"/>
                </a:ext>
              </a:extLst>
            </p:cNvPr>
            <p:cNvSpPr>
              <a:spLocks noChangeArrowheads="1"/>
            </p:cNvSpPr>
            <p:nvPr/>
          </p:nvSpPr>
          <p:spPr bwMode="auto">
            <a:xfrm>
              <a:off x="1560" y="1983"/>
              <a:ext cx="365" cy="104"/>
            </a:xfrm>
            <a:prstGeom prst="roundRect">
              <a:avLst>
                <a:gd name="adj" fmla="val 16667"/>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solidFill>
                    <a:srgbClr val="FFFFFF"/>
                  </a:solidFill>
                  <a:latin typeface="Times" pitchFamily="4" charset="0"/>
                </a:rPr>
                <a:t>symbolic</a:t>
              </a:r>
              <a:endParaRPr lang="de-DE" altLang="en-US"/>
            </a:p>
          </p:txBody>
        </p:sp>
        <p:sp>
          <p:nvSpPr>
            <p:cNvPr id="5128" name="AutoShape 204">
              <a:extLst>
                <a:ext uri="{FF2B5EF4-FFF2-40B4-BE49-F238E27FC236}">
                  <a16:creationId xmlns:a16="http://schemas.microsoft.com/office/drawing/2014/main" id="{A619DFE8-69A7-2622-D5F7-613269DA2A00}"/>
                </a:ext>
              </a:extLst>
            </p:cNvPr>
            <p:cNvSpPr>
              <a:spLocks noChangeArrowheads="1"/>
            </p:cNvSpPr>
            <p:nvPr/>
          </p:nvSpPr>
          <p:spPr bwMode="auto">
            <a:xfrm>
              <a:off x="5028" y="1843"/>
              <a:ext cx="461" cy="83"/>
            </a:xfrm>
            <a:prstGeom prst="roundRect">
              <a:avLst>
                <a:gd name="adj" fmla="val 16667"/>
              </a:avLst>
            </a:prstGeom>
            <a:solidFill>
              <a:srgbClr val="FF020B"/>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psychological</a:t>
              </a:r>
              <a:endParaRPr lang="de-DE" altLang="en-US"/>
            </a:p>
          </p:txBody>
        </p:sp>
        <p:sp>
          <p:nvSpPr>
            <p:cNvPr id="5129" name="AutoShape 205">
              <a:extLst>
                <a:ext uri="{FF2B5EF4-FFF2-40B4-BE49-F238E27FC236}">
                  <a16:creationId xmlns:a16="http://schemas.microsoft.com/office/drawing/2014/main" id="{AD78B40B-6D7F-99CF-9A3D-36CFB431D3BE}"/>
                </a:ext>
              </a:extLst>
            </p:cNvPr>
            <p:cNvSpPr>
              <a:spLocks noChangeArrowheads="1"/>
            </p:cNvSpPr>
            <p:nvPr/>
          </p:nvSpPr>
          <p:spPr bwMode="auto">
            <a:xfrm>
              <a:off x="3327" y="1904"/>
              <a:ext cx="365" cy="77"/>
            </a:xfrm>
            <a:prstGeom prst="roundRect">
              <a:avLst>
                <a:gd name="adj" fmla="val 16667"/>
              </a:avLst>
            </a:prstGeom>
            <a:solidFill>
              <a:schemeClr val="accent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solidFill>
                    <a:srgbClr val="FFFF00"/>
                  </a:solidFill>
                  <a:latin typeface="Times" pitchFamily="4" charset="0"/>
                </a:rPr>
                <a:t>physical</a:t>
              </a:r>
              <a:endParaRPr lang="de-DE" altLang="en-US"/>
            </a:p>
          </p:txBody>
        </p:sp>
        <p:grpSp>
          <p:nvGrpSpPr>
            <p:cNvPr id="5130" name="Group 226">
              <a:extLst>
                <a:ext uri="{FF2B5EF4-FFF2-40B4-BE49-F238E27FC236}">
                  <a16:creationId xmlns:a16="http://schemas.microsoft.com/office/drawing/2014/main" id="{8105AC35-E6F8-E4B8-AA10-A7CAB2B3E77A}"/>
                </a:ext>
              </a:extLst>
            </p:cNvPr>
            <p:cNvGrpSpPr>
              <a:grpSpLocks/>
            </p:cNvGrpSpPr>
            <p:nvPr/>
          </p:nvGrpSpPr>
          <p:grpSpPr bwMode="auto">
            <a:xfrm>
              <a:off x="4903" y="552"/>
              <a:ext cx="631" cy="528"/>
              <a:chOff x="4903" y="552"/>
              <a:chExt cx="631" cy="528"/>
            </a:xfrm>
          </p:grpSpPr>
          <p:sp>
            <p:nvSpPr>
              <p:cNvPr id="968870" name="AutoShape 166">
                <a:extLst>
                  <a:ext uri="{FF2B5EF4-FFF2-40B4-BE49-F238E27FC236}">
                    <a16:creationId xmlns:a16="http://schemas.microsoft.com/office/drawing/2014/main" id="{57A3F9A0-2696-9546-0E0A-DD06FA4D1F35}"/>
                  </a:ext>
                </a:extLst>
              </p:cNvPr>
              <p:cNvSpPr>
                <a:spLocks noChangeArrowheads="1"/>
              </p:cNvSpPr>
              <p:nvPr/>
            </p:nvSpPr>
            <p:spPr bwMode="auto">
              <a:xfrm>
                <a:off x="4903" y="699"/>
                <a:ext cx="631" cy="381"/>
              </a:xfrm>
              <a:prstGeom prst="bevel">
                <a:avLst>
                  <a:gd name="adj" fmla="val 9412"/>
                </a:avLst>
              </a:prstGeom>
              <a:gradFill rotWithShape="0">
                <a:gsLst>
                  <a:gs pos="0">
                    <a:srgbClr val="FFFFFF"/>
                  </a:gs>
                  <a:gs pos="100000">
                    <a:srgbClr val="E6E6E6"/>
                  </a:gs>
                </a:gsLst>
                <a:path path="rect">
                  <a:fillToRect l="50000" t="50000" r="50000" b="50000"/>
                </a:path>
              </a:gradFill>
              <a:ln w="9525">
                <a:solidFill>
                  <a:schemeClr val="tx1"/>
                </a:solidFill>
                <a:miter lim="800000"/>
                <a:headEnd/>
                <a:tailEnd/>
              </a:ln>
              <a:effectLst/>
            </p:spPr>
            <p:txBody>
              <a:bodyPr wrap="none" anchor="ctr"/>
              <a:lstStyle/>
              <a:p>
                <a:pPr algn="ctr">
                  <a:defRPr/>
                </a:pPr>
                <a:endParaRPr lang="de-DE" sz="1000">
                  <a:effectLst>
                    <a:outerShdw blurRad="38100" dist="38100" dir="2700000" algn="tl">
                      <a:srgbClr val="DDDDDD"/>
                    </a:outerShdw>
                  </a:effectLst>
                  <a:latin typeface="Times" charset="0"/>
                  <a:ea typeface="+mn-ea"/>
                </a:endParaRPr>
              </a:p>
            </p:txBody>
          </p:sp>
          <p:pic>
            <p:nvPicPr>
              <p:cNvPr id="5160" name="Picture 197" descr="&#10;bild21.GIF                                                     00000816MaMuTh                         B652C206:">
                <a:extLst>
                  <a:ext uri="{FF2B5EF4-FFF2-40B4-BE49-F238E27FC236}">
                    <a16:creationId xmlns:a16="http://schemas.microsoft.com/office/drawing/2014/main" id="{FA77A430-3CF8-9F6E-CF93-E06E04BB9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 y="743"/>
                <a:ext cx="4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8914" name="Text Box 210">
                <a:extLst>
                  <a:ext uri="{FF2B5EF4-FFF2-40B4-BE49-F238E27FC236}">
                    <a16:creationId xmlns:a16="http://schemas.microsoft.com/office/drawing/2014/main" id="{4263034B-DC99-EB47-F533-234A3DA4A0D7}"/>
                  </a:ext>
                </a:extLst>
              </p:cNvPr>
              <p:cNvSpPr txBox="1">
                <a:spLocks noChangeArrowheads="1"/>
              </p:cNvSpPr>
              <p:nvPr/>
            </p:nvSpPr>
            <p:spPr bwMode="auto">
              <a:xfrm>
                <a:off x="5010" y="552"/>
                <a:ext cx="48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Aesthesis</a:t>
                </a:r>
                <a:endParaRPr lang="de-CH" altLang="en-US" sz="1200">
                  <a:effectLst>
                    <a:outerShdw blurRad="38100" dist="38100" dir="2700000" algn="tl">
                      <a:srgbClr val="FFFFFF"/>
                    </a:outerShdw>
                  </a:effectLst>
                  <a:latin typeface="Symbol" pitchFamily="2" charset="2"/>
                </a:endParaRPr>
              </a:p>
            </p:txBody>
          </p:sp>
        </p:grpSp>
        <p:grpSp>
          <p:nvGrpSpPr>
            <p:cNvPr id="5131" name="Group 227">
              <a:extLst>
                <a:ext uri="{FF2B5EF4-FFF2-40B4-BE49-F238E27FC236}">
                  <a16:creationId xmlns:a16="http://schemas.microsoft.com/office/drawing/2014/main" id="{33537C61-3374-F68A-260C-A7B387E06631}"/>
                </a:ext>
              </a:extLst>
            </p:cNvPr>
            <p:cNvGrpSpPr>
              <a:grpSpLocks/>
            </p:cNvGrpSpPr>
            <p:nvPr/>
          </p:nvGrpSpPr>
          <p:grpSpPr bwMode="auto">
            <a:xfrm>
              <a:off x="3070" y="552"/>
              <a:ext cx="803" cy="528"/>
              <a:chOff x="3070" y="552"/>
              <a:chExt cx="803" cy="528"/>
            </a:xfrm>
          </p:grpSpPr>
          <p:sp>
            <p:nvSpPr>
              <p:cNvPr id="968828" name="AutoShape 124">
                <a:extLst>
                  <a:ext uri="{FF2B5EF4-FFF2-40B4-BE49-F238E27FC236}">
                    <a16:creationId xmlns:a16="http://schemas.microsoft.com/office/drawing/2014/main" id="{B9C86165-69D2-76CC-539C-D7172170F297}"/>
                  </a:ext>
                </a:extLst>
              </p:cNvPr>
              <p:cNvSpPr>
                <a:spLocks noChangeArrowheads="1"/>
              </p:cNvSpPr>
              <p:nvPr/>
            </p:nvSpPr>
            <p:spPr bwMode="auto">
              <a:xfrm>
                <a:off x="3191" y="699"/>
                <a:ext cx="631" cy="381"/>
              </a:xfrm>
              <a:prstGeom prst="bevel">
                <a:avLst>
                  <a:gd name="adj" fmla="val 9412"/>
                </a:avLst>
              </a:prstGeom>
              <a:gradFill rotWithShape="0">
                <a:gsLst>
                  <a:gs pos="0">
                    <a:srgbClr val="FFFFFF"/>
                  </a:gs>
                  <a:gs pos="100000">
                    <a:srgbClr val="E6E6E6"/>
                  </a:gs>
                </a:gsLst>
                <a:path path="rect">
                  <a:fillToRect l="50000" t="50000" r="50000" b="50000"/>
                </a:path>
              </a:gradFill>
              <a:ln w="9525">
                <a:solidFill>
                  <a:schemeClr val="tx1"/>
                </a:solidFill>
                <a:miter lim="800000"/>
                <a:headEnd/>
                <a:tailEnd/>
              </a:ln>
              <a:effectLst/>
            </p:spPr>
            <p:txBody>
              <a:bodyPr wrap="none" anchor="ctr"/>
              <a:lstStyle/>
              <a:p>
                <a:pPr algn="ctr">
                  <a:defRPr/>
                </a:pPr>
                <a:endParaRPr lang="de-DE" sz="1000">
                  <a:effectLst>
                    <a:outerShdw blurRad="38100" dist="38100" dir="2700000" algn="tl">
                      <a:srgbClr val="DDDDDD"/>
                    </a:outerShdw>
                  </a:effectLst>
                  <a:latin typeface="Times" charset="0"/>
                  <a:ea typeface="+mn-ea"/>
                </a:endParaRPr>
              </a:p>
            </p:txBody>
          </p:sp>
          <p:grpSp>
            <p:nvGrpSpPr>
              <p:cNvPr id="5156" name="Group 225">
                <a:extLst>
                  <a:ext uri="{FF2B5EF4-FFF2-40B4-BE49-F238E27FC236}">
                    <a16:creationId xmlns:a16="http://schemas.microsoft.com/office/drawing/2014/main" id="{B3F71D97-96AC-65BC-9750-B57B7620BEFE}"/>
                  </a:ext>
                </a:extLst>
              </p:cNvPr>
              <p:cNvGrpSpPr>
                <a:grpSpLocks/>
              </p:cNvGrpSpPr>
              <p:nvPr/>
            </p:nvGrpSpPr>
            <p:grpSpPr bwMode="auto">
              <a:xfrm>
                <a:off x="3070" y="552"/>
                <a:ext cx="803" cy="465"/>
                <a:chOff x="3070" y="552"/>
                <a:chExt cx="803" cy="465"/>
              </a:xfrm>
            </p:grpSpPr>
            <p:pic>
              <p:nvPicPr>
                <p:cNvPr id="5157" name="Picture 202" descr="physical.jpg                                                   00005ACAusr                            B5C1E224:">
                  <a:extLst>
                    <a:ext uri="{FF2B5EF4-FFF2-40B4-BE49-F238E27FC236}">
                      <a16:creationId xmlns:a16="http://schemas.microsoft.com/office/drawing/2014/main" id="{D53A8AA6-50F8-CEF2-3647-DB1AA1F68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483" b="52147"/>
                <a:stretch>
                  <a:fillRect/>
                </a:stretch>
              </p:blipFill>
              <p:spPr bwMode="auto">
                <a:xfrm>
                  <a:off x="3258" y="762"/>
                  <a:ext cx="50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8916" name="Text Box 212">
                  <a:extLst>
                    <a:ext uri="{FF2B5EF4-FFF2-40B4-BE49-F238E27FC236}">
                      <a16:creationId xmlns:a16="http://schemas.microsoft.com/office/drawing/2014/main" id="{9AB235DF-9CE5-03FF-7DB7-E30CF4853734}"/>
                    </a:ext>
                  </a:extLst>
                </p:cNvPr>
                <p:cNvSpPr txBox="1">
                  <a:spLocks noChangeArrowheads="1"/>
                </p:cNvSpPr>
                <p:nvPr/>
              </p:nvSpPr>
              <p:spPr bwMode="auto">
                <a:xfrm>
                  <a:off x="3070" y="552"/>
                  <a:ext cx="803"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    Neutral Niveau</a:t>
                  </a:r>
                  <a:endParaRPr lang="de-CH" altLang="en-US" sz="1200">
                    <a:effectLst>
                      <a:outerShdw blurRad="38100" dist="38100" dir="2700000" algn="tl">
                        <a:srgbClr val="FFFFFF"/>
                      </a:outerShdw>
                    </a:effectLst>
                    <a:latin typeface="Symbol" pitchFamily="2" charset="2"/>
                  </a:endParaRPr>
                </a:p>
              </p:txBody>
            </p:sp>
          </p:grpSp>
        </p:grpSp>
        <p:grpSp>
          <p:nvGrpSpPr>
            <p:cNvPr id="5132" name="Group 224">
              <a:extLst>
                <a:ext uri="{FF2B5EF4-FFF2-40B4-BE49-F238E27FC236}">
                  <a16:creationId xmlns:a16="http://schemas.microsoft.com/office/drawing/2014/main" id="{E236D722-4172-CACF-DFE3-AFCEF8DE089A}"/>
                </a:ext>
              </a:extLst>
            </p:cNvPr>
            <p:cNvGrpSpPr>
              <a:grpSpLocks/>
            </p:cNvGrpSpPr>
            <p:nvPr/>
          </p:nvGrpSpPr>
          <p:grpSpPr bwMode="auto">
            <a:xfrm>
              <a:off x="1479" y="552"/>
              <a:ext cx="631" cy="528"/>
              <a:chOff x="1479" y="552"/>
              <a:chExt cx="631" cy="528"/>
            </a:xfrm>
          </p:grpSpPr>
          <p:grpSp>
            <p:nvGrpSpPr>
              <p:cNvPr id="5139" name="Group 50">
                <a:extLst>
                  <a:ext uri="{FF2B5EF4-FFF2-40B4-BE49-F238E27FC236}">
                    <a16:creationId xmlns:a16="http://schemas.microsoft.com/office/drawing/2014/main" id="{EDEC43C9-8374-2DF5-2456-505BFCF2D971}"/>
                  </a:ext>
                </a:extLst>
              </p:cNvPr>
              <p:cNvGrpSpPr>
                <a:grpSpLocks/>
              </p:cNvGrpSpPr>
              <p:nvPr/>
            </p:nvGrpSpPr>
            <p:grpSpPr bwMode="auto">
              <a:xfrm>
                <a:off x="1479" y="666"/>
                <a:ext cx="631" cy="414"/>
                <a:chOff x="5048" y="1605"/>
                <a:chExt cx="631" cy="414"/>
              </a:xfrm>
            </p:grpSpPr>
            <p:sp>
              <p:nvSpPr>
                <p:cNvPr id="968755" name="AutoShape 51">
                  <a:extLst>
                    <a:ext uri="{FF2B5EF4-FFF2-40B4-BE49-F238E27FC236}">
                      <a16:creationId xmlns:a16="http://schemas.microsoft.com/office/drawing/2014/main" id="{D1811C03-B802-835B-424D-9CE485C9B058}"/>
                    </a:ext>
                  </a:extLst>
                </p:cNvPr>
                <p:cNvSpPr>
                  <a:spLocks noChangeArrowheads="1"/>
                </p:cNvSpPr>
                <p:nvPr/>
              </p:nvSpPr>
              <p:spPr bwMode="auto">
                <a:xfrm>
                  <a:off x="5048" y="1638"/>
                  <a:ext cx="631" cy="381"/>
                </a:xfrm>
                <a:prstGeom prst="bevel">
                  <a:avLst>
                    <a:gd name="adj" fmla="val 9412"/>
                  </a:avLst>
                </a:prstGeom>
                <a:gradFill rotWithShape="0">
                  <a:gsLst>
                    <a:gs pos="0">
                      <a:srgbClr val="FFFFFF"/>
                    </a:gs>
                    <a:gs pos="100000">
                      <a:srgbClr val="E6E6E6"/>
                    </a:gs>
                  </a:gsLst>
                  <a:path path="rect">
                    <a:fillToRect l="50000" t="50000" r="50000" b="50000"/>
                  </a:path>
                </a:gradFill>
                <a:ln w="9525">
                  <a:solidFill>
                    <a:schemeClr val="tx1"/>
                  </a:solidFill>
                  <a:miter lim="800000"/>
                  <a:headEnd/>
                  <a:tailEnd/>
                </a:ln>
                <a:effectLst/>
              </p:spPr>
              <p:txBody>
                <a:bodyPr wrap="none" anchor="ctr"/>
                <a:lstStyle/>
                <a:p>
                  <a:pPr algn="ctr">
                    <a:defRPr/>
                  </a:pPr>
                  <a:endParaRPr lang="de-DE" sz="1000">
                    <a:effectLst>
                      <a:outerShdw blurRad="38100" dist="38100" dir="2700000" algn="tl">
                        <a:srgbClr val="DDDDDD"/>
                      </a:outerShdw>
                    </a:effectLst>
                    <a:latin typeface="Times" charset="0"/>
                    <a:ea typeface="+mn-ea"/>
                  </a:endParaRPr>
                </a:p>
              </p:txBody>
            </p:sp>
            <p:sp>
              <p:nvSpPr>
                <p:cNvPr id="968756" name="Text Box 52">
                  <a:extLst>
                    <a:ext uri="{FF2B5EF4-FFF2-40B4-BE49-F238E27FC236}">
                      <a16:creationId xmlns:a16="http://schemas.microsoft.com/office/drawing/2014/main" id="{93323017-F439-6DBF-4B7F-2FDF1DBAAAE2}"/>
                    </a:ext>
                  </a:extLst>
                </p:cNvPr>
                <p:cNvSpPr txBox="1">
                  <a:spLocks noChangeArrowheads="1"/>
                </p:cNvSpPr>
                <p:nvPr/>
              </p:nvSpPr>
              <p:spPr bwMode="auto">
                <a:xfrm>
                  <a:off x="5279" y="1605"/>
                  <a:ext cx="203" cy="125"/>
                </a:xfrm>
                <a:prstGeom prst="rect">
                  <a:avLst/>
                </a:prstGeom>
                <a:noFill/>
                <a:ln w="9525">
                  <a:noFill/>
                  <a:miter lim="800000"/>
                  <a:headEnd/>
                  <a:tailEnd/>
                </a:ln>
                <a:effectLst/>
              </p:spPr>
              <p:txBody>
                <a:bodyPr wrap="none">
                  <a:spAutoFit/>
                </a:bodyPr>
                <a:lstStyle/>
                <a:p>
                  <a:pPr>
                    <a:defRPr/>
                  </a:pPr>
                  <a:r>
                    <a:rPr lang="de-DE" sz="700">
                      <a:effectLst>
                        <a:outerShdw blurRad="38100" dist="38100" dir="2700000" algn="tl">
                          <a:srgbClr val="FFFFFF"/>
                        </a:outerShdw>
                      </a:effectLst>
                      <a:latin typeface="Times" charset="0"/>
                      <a:ea typeface="+mn-ea"/>
                    </a:rPr>
                    <a:t>CSI</a:t>
                  </a:r>
                </a:p>
              </p:txBody>
            </p:sp>
            <p:grpSp>
              <p:nvGrpSpPr>
                <p:cNvPr id="5143" name="Group 53">
                  <a:extLst>
                    <a:ext uri="{FF2B5EF4-FFF2-40B4-BE49-F238E27FC236}">
                      <a16:creationId xmlns:a16="http://schemas.microsoft.com/office/drawing/2014/main" id="{9F9204C7-B749-EF87-27D6-1C0C8F73841B}"/>
                    </a:ext>
                  </a:extLst>
                </p:cNvPr>
                <p:cNvGrpSpPr>
                  <a:grpSpLocks/>
                </p:cNvGrpSpPr>
                <p:nvPr/>
              </p:nvGrpSpPr>
              <p:grpSpPr bwMode="auto">
                <a:xfrm>
                  <a:off x="5138" y="1706"/>
                  <a:ext cx="460" cy="259"/>
                  <a:chOff x="897" y="998"/>
                  <a:chExt cx="2022" cy="1136"/>
                </a:xfrm>
              </p:grpSpPr>
              <p:pic>
                <p:nvPicPr>
                  <p:cNvPr id="5144" name="Picture 54" descr="&#9;gould.JPG                                                      00005ACAusr                            B5C1E224:">
                    <a:extLst>
                      <a:ext uri="{FF2B5EF4-FFF2-40B4-BE49-F238E27FC236}">
                        <a16:creationId xmlns:a16="http://schemas.microsoft.com/office/drawing/2014/main" id="{5ED3FAA7-5AFD-4C16-CE8B-9A9822E03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 y="1033"/>
                    <a:ext cx="52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55" descr="beehans.JPG                                                    00001A1Cusr                            B5C1E224:">
                    <a:extLst>
                      <a:ext uri="{FF2B5EF4-FFF2-40B4-BE49-F238E27FC236}">
                        <a16:creationId xmlns:a16="http://schemas.microsoft.com/office/drawing/2014/main" id="{CB3DC12A-ADF2-B10D-50C8-56DA550225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109"/>
                    <a:ext cx="599"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56" descr="beethoven_x10.jpg                                              00001A1Cusr                            B5C1E224:">
                    <a:extLst>
                      <a:ext uri="{FF2B5EF4-FFF2-40B4-BE49-F238E27FC236}">
                        <a16:creationId xmlns:a16="http://schemas.microsoft.com/office/drawing/2014/main" id="{028A1B16-D5E8-D0AD-87B3-A1D418B9E6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 y="998"/>
                    <a:ext cx="46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AutoShape 57">
                    <a:extLst>
                      <a:ext uri="{FF2B5EF4-FFF2-40B4-BE49-F238E27FC236}">
                        <a16:creationId xmlns:a16="http://schemas.microsoft.com/office/drawing/2014/main" id="{20BD1064-F856-D912-CC5F-727F365F3158}"/>
                      </a:ext>
                    </a:extLst>
                  </p:cNvPr>
                  <p:cNvSpPr>
                    <a:spLocks noChangeArrowheads="1"/>
                  </p:cNvSpPr>
                  <p:nvPr/>
                </p:nvSpPr>
                <p:spPr bwMode="auto">
                  <a:xfrm flipV="1">
                    <a:off x="897" y="2084"/>
                    <a:ext cx="2022" cy="50"/>
                  </a:xfrm>
                  <a:prstGeom prst="rightArrow">
                    <a:avLst>
                      <a:gd name="adj1" fmla="val 49093"/>
                      <a:gd name="adj2" fmla="val 59180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48" name="AutoShape 58">
                    <a:extLst>
                      <a:ext uri="{FF2B5EF4-FFF2-40B4-BE49-F238E27FC236}">
                        <a16:creationId xmlns:a16="http://schemas.microsoft.com/office/drawing/2014/main" id="{FEC18B5F-FF11-8ACA-0D78-4556164ECD1D}"/>
                      </a:ext>
                    </a:extLst>
                  </p:cNvPr>
                  <p:cNvSpPr>
                    <a:spLocks noChangeArrowheads="1"/>
                  </p:cNvSpPr>
                  <p:nvPr/>
                </p:nvSpPr>
                <p:spPr bwMode="auto">
                  <a:xfrm rot="-5400000">
                    <a:off x="2529" y="2079"/>
                    <a:ext cx="53" cy="57"/>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49" name="AutoShape 59">
                    <a:extLst>
                      <a:ext uri="{FF2B5EF4-FFF2-40B4-BE49-F238E27FC236}">
                        <a16:creationId xmlns:a16="http://schemas.microsoft.com/office/drawing/2014/main" id="{9C6B5797-7B48-39B0-920A-686FD97629AC}"/>
                      </a:ext>
                    </a:extLst>
                  </p:cNvPr>
                  <p:cNvSpPr>
                    <a:spLocks noChangeArrowheads="1"/>
                  </p:cNvSpPr>
                  <p:nvPr/>
                </p:nvSpPr>
                <p:spPr bwMode="auto">
                  <a:xfrm rot="-5400000">
                    <a:off x="1896" y="2080"/>
                    <a:ext cx="53" cy="56"/>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50" name="AutoShape 60">
                    <a:extLst>
                      <a:ext uri="{FF2B5EF4-FFF2-40B4-BE49-F238E27FC236}">
                        <a16:creationId xmlns:a16="http://schemas.microsoft.com/office/drawing/2014/main" id="{D3E5FDC2-E84F-8202-3C96-0B9DB0CC500A}"/>
                      </a:ext>
                    </a:extLst>
                  </p:cNvPr>
                  <p:cNvSpPr>
                    <a:spLocks noChangeArrowheads="1"/>
                  </p:cNvSpPr>
                  <p:nvPr/>
                </p:nvSpPr>
                <p:spPr bwMode="auto">
                  <a:xfrm rot="-5400000">
                    <a:off x="1316" y="2079"/>
                    <a:ext cx="53" cy="57"/>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5151" name="Group 61">
                    <a:extLst>
                      <a:ext uri="{FF2B5EF4-FFF2-40B4-BE49-F238E27FC236}">
                        <a16:creationId xmlns:a16="http://schemas.microsoft.com/office/drawing/2014/main" id="{DF628ED8-2585-0A24-EC3F-613444A0A64C}"/>
                      </a:ext>
                    </a:extLst>
                  </p:cNvPr>
                  <p:cNvGrpSpPr>
                    <a:grpSpLocks/>
                  </p:cNvGrpSpPr>
                  <p:nvPr/>
                </p:nvGrpSpPr>
                <p:grpSpPr bwMode="auto">
                  <a:xfrm>
                    <a:off x="1061" y="1503"/>
                    <a:ext cx="1766" cy="541"/>
                    <a:chOff x="1061" y="1503"/>
                    <a:chExt cx="1766" cy="541"/>
                  </a:xfrm>
                </p:grpSpPr>
                <p:sp>
                  <p:nvSpPr>
                    <p:cNvPr id="5152" name="AutoShape 62">
                      <a:extLst>
                        <a:ext uri="{FF2B5EF4-FFF2-40B4-BE49-F238E27FC236}">
                          <a16:creationId xmlns:a16="http://schemas.microsoft.com/office/drawing/2014/main" id="{0813C76D-BBCF-9742-7DFA-6895E9B95DDC}"/>
                        </a:ext>
                      </a:extLst>
                    </p:cNvPr>
                    <p:cNvSpPr>
                      <a:spLocks noChangeArrowheads="1"/>
                    </p:cNvSpPr>
                    <p:nvPr/>
                  </p:nvSpPr>
                  <p:spPr bwMode="auto">
                    <a:xfrm rot="10800000">
                      <a:off x="2304" y="1504"/>
                      <a:ext cx="523" cy="533"/>
                    </a:xfrm>
                    <a:prstGeom prst="triangle">
                      <a:avLst>
                        <a:gd name="adj" fmla="val 50000"/>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53" name="AutoShape 63">
                      <a:extLst>
                        <a:ext uri="{FF2B5EF4-FFF2-40B4-BE49-F238E27FC236}">
                          <a16:creationId xmlns:a16="http://schemas.microsoft.com/office/drawing/2014/main" id="{11D989F8-FBDF-279F-B600-C6497B3B9373}"/>
                        </a:ext>
                      </a:extLst>
                    </p:cNvPr>
                    <p:cNvSpPr>
                      <a:spLocks noChangeArrowheads="1"/>
                    </p:cNvSpPr>
                    <p:nvPr/>
                  </p:nvSpPr>
                  <p:spPr bwMode="auto">
                    <a:xfrm rot="10800000">
                      <a:off x="1723" y="1511"/>
                      <a:ext cx="438" cy="533"/>
                    </a:xfrm>
                    <a:prstGeom prst="triangle">
                      <a:avLst>
                        <a:gd name="adj" fmla="val 50000"/>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54" name="AutoShape 64">
                      <a:extLst>
                        <a:ext uri="{FF2B5EF4-FFF2-40B4-BE49-F238E27FC236}">
                          <a16:creationId xmlns:a16="http://schemas.microsoft.com/office/drawing/2014/main" id="{5EA8ABEB-101E-D823-AC54-BCA695300D9A}"/>
                        </a:ext>
                      </a:extLst>
                    </p:cNvPr>
                    <p:cNvSpPr>
                      <a:spLocks noChangeArrowheads="1"/>
                    </p:cNvSpPr>
                    <p:nvPr/>
                  </p:nvSpPr>
                  <p:spPr bwMode="auto">
                    <a:xfrm rot="10800000">
                      <a:off x="1061" y="1503"/>
                      <a:ext cx="552" cy="533"/>
                    </a:xfrm>
                    <a:prstGeom prst="triangle">
                      <a:avLst>
                        <a:gd name="adj" fmla="val 50000"/>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grpSp>
          <p:sp>
            <p:nvSpPr>
              <p:cNvPr id="968918" name="Text Box 214">
                <a:extLst>
                  <a:ext uri="{FF2B5EF4-FFF2-40B4-BE49-F238E27FC236}">
                    <a16:creationId xmlns:a16="http://schemas.microsoft.com/office/drawing/2014/main" id="{C75B02D6-0681-DC8B-AD7D-A91516C79004}"/>
                  </a:ext>
                </a:extLst>
              </p:cNvPr>
              <p:cNvSpPr txBox="1">
                <a:spLocks noChangeArrowheads="1"/>
              </p:cNvSpPr>
              <p:nvPr/>
            </p:nvSpPr>
            <p:spPr bwMode="auto">
              <a:xfrm>
                <a:off x="1611" y="552"/>
                <a:ext cx="388"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Poiesis</a:t>
                </a:r>
                <a:endParaRPr lang="de-CH" altLang="en-US" sz="1200">
                  <a:effectLst>
                    <a:outerShdw blurRad="38100" dist="38100" dir="2700000" algn="tl">
                      <a:srgbClr val="FFFFFF"/>
                    </a:outerShdw>
                  </a:effectLst>
                  <a:latin typeface="Symbol" pitchFamily="2" charset="2"/>
                </a:endParaRPr>
              </a:p>
            </p:txBody>
          </p:sp>
        </p:grpSp>
        <p:sp>
          <p:nvSpPr>
            <p:cNvPr id="5133" name="AutoShape 215">
              <a:extLst>
                <a:ext uri="{FF2B5EF4-FFF2-40B4-BE49-F238E27FC236}">
                  <a16:creationId xmlns:a16="http://schemas.microsoft.com/office/drawing/2014/main" id="{25F37532-1AC9-0ED4-5091-D5728AF1F9A8}"/>
                </a:ext>
              </a:extLst>
            </p:cNvPr>
            <p:cNvSpPr>
              <a:spLocks noChangeArrowheads="1"/>
            </p:cNvSpPr>
            <p:nvPr/>
          </p:nvSpPr>
          <p:spPr bwMode="auto">
            <a:xfrm flipV="1">
              <a:off x="3864" y="836"/>
              <a:ext cx="972" cy="92"/>
            </a:xfrm>
            <a:prstGeom prst="rightArrow">
              <a:avLst>
                <a:gd name="adj1" fmla="val 34657"/>
                <a:gd name="adj2" fmla="val 154908"/>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134" name="Rectangle 216">
              <a:extLst>
                <a:ext uri="{FF2B5EF4-FFF2-40B4-BE49-F238E27FC236}">
                  <a16:creationId xmlns:a16="http://schemas.microsoft.com/office/drawing/2014/main" id="{0BDAA2D8-ED29-627B-49E4-9EA445D86D8D}"/>
                </a:ext>
              </a:extLst>
            </p:cNvPr>
            <p:cNvSpPr>
              <a:spLocks noChangeArrowheads="1"/>
            </p:cNvSpPr>
            <p:nvPr/>
          </p:nvSpPr>
          <p:spPr bwMode="auto">
            <a:xfrm>
              <a:off x="2663" y="2030"/>
              <a:ext cx="1697" cy="2093"/>
            </a:xfrm>
            <a:prstGeom prst="rect">
              <a:avLst/>
            </a:prstGeom>
            <a:gradFill rotWithShape="0">
              <a:gsLst>
                <a:gs pos="0">
                  <a:schemeClr val="bg1">
                    <a:alpha val="7001"/>
                  </a:scheme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5135" name="Group 220">
              <a:extLst>
                <a:ext uri="{FF2B5EF4-FFF2-40B4-BE49-F238E27FC236}">
                  <a16:creationId xmlns:a16="http://schemas.microsoft.com/office/drawing/2014/main" id="{F5C86E81-630E-1061-283C-73DDB726551B}"/>
                </a:ext>
              </a:extLst>
            </p:cNvPr>
            <p:cNvGrpSpPr>
              <a:grpSpLocks/>
            </p:cNvGrpSpPr>
            <p:nvPr/>
          </p:nvGrpSpPr>
          <p:grpSpPr bwMode="auto">
            <a:xfrm>
              <a:off x="2155" y="837"/>
              <a:ext cx="972" cy="399"/>
              <a:chOff x="2155" y="837"/>
              <a:chExt cx="972" cy="399"/>
            </a:xfrm>
          </p:grpSpPr>
          <p:sp>
            <p:nvSpPr>
              <p:cNvPr id="5137" name="AutoShape 208">
                <a:extLst>
                  <a:ext uri="{FF2B5EF4-FFF2-40B4-BE49-F238E27FC236}">
                    <a16:creationId xmlns:a16="http://schemas.microsoft.com/office/drawing/2014/main" id="{7C9B0FB1-085F-FED8-F6D8-2FE14A719F9C}"/>
                  </a:ext>
                </a:extLst>
              </p:cNvPr>
              <p:cNvSpPr>
                <a:spLocks noChangeArrowheads="1"/>
              </p:cNvSpPr>
              <p:nvPr/>
            </p:nvSpPr>
            <p:spPr bwMode="auto">
              <a:xfrm flipV="1">
                <a:off x="2155" y="837"/>
                <a:ext cx="972" cy="92"/>
              </a:xfrm>
              <a:prstGeom prst="rightArrow">
                <a:avLst>
                  <a:gd name="adj1" fmla="val 34657"/>
                  <a:gd name="adj2" fmla="val 154908"/>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968923" name="Text Box 219">
                <a:extLst>
                  <a:ext uri="{FF2B5EF4-FFF2-40B4-BE49-F238E27FC236}">
                    <a16:creationId xmlns:a16="http://schemas.microsoft.com/office/drawing/2014/main" id="{42CA0683-8DE0-D879-84DA-2D9CCF667BBA}"/>
                  </a:ext>
                </a:extLst>
              </p:cNvPr>
              <p:cNvSpPr txBox="1">
                <a:spLocks noChangeArrowheads="1"/>
              </p:cNvSpPr>
              <p:nvPr/>
            </p:nvSpPr>
            <p:spPr bwMode="auto">
              <a:xfrm>
                <a:off x="2420" y="871"/>
                <a:ext cx="369" cy="36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3200">
                    <a:effectLst>
                      <a:outerShdw blurRad="38100" dist="38100" dir="2700000" algn="tl">
                        <a:srgbClr val="FFFFFF"/>
                      </a:outerShdw>
                    </a:effectLst>
                    <a:ea typeface="Osaka" panose="020B0600000000000000" pitchFamily="34" charset="-128"/>
                    <a:sym typeface="Symbol" pitchFamily="2" charset="2"/>
                  </a:rPr>
                  <a:t></a:t>
                </a:r>
                <a:endParaRPr lang="de-DE" altLang="en-US">
                  <a:effectLst>
                    <a:outerShdw blurRad="38100" dist="38100" dir="2700000" algn="tl">
                      <a:srgbClr val="FFFFFF"/>
                    </a:outerShdw>
                  </a:effectLst>
                  <a:ea typeface="Osaka" panose="020B0600000000000000" pitchFamily="34" charset="-128"/>
                </a:endParaRPr>
              </a:p>
            </p:txBody>
          </p:sp>
        </p:grpSp>
        <p:sp>
          <p:nvSpPr>
            <p:cNvPr id="968921" name="AutoShape 217">
              <a:extLst>
                <a:ext uri="{FF2B5EF4-FFF2-40B4-BE49-F238E27FC236}">
                  <a16:creationId xmlns:a16="http://schemas.microsoft.com/office/drawing/2014/main" id="{134EEE9B-A521-2433-18C0-185F2D360BBB}"/>
                </a:ext>
              </a:extLst>
            </p:cNvPr>
            <p:cNvSpPr>
              <a:spLocks noChangeArrowheads="1"/>
            </p:cNvSpPr>
            <p:nvPr/>
          </p:nvSpPr>
          <p:spPr bwMode="auto">
            <a:xfrm>
              <a:off x="1798" y="2330"/>
              <a:ext cx="3868" cy="1063"/>
            </a:xfrm>
            <a:prstGeom prst="curvedDownArrow">
              <a:avLst>
                <a:gd name="adj1" fmla="val 23079"/>
                <a:gd name="adj2" fmla="val 95854"/>
                <a:gd name="adj3" fmla="val 33333"/>
              </a:avLst>
            </a:prstGeom>
            <a:gradFill rotWithShape="0">
              <a:gsLst>
                <a:gs pos="0">
                  <a:schemeClr val="tx1">
                    <a:alpha val="36000"/>
                  </a:schemeClr>
                </a:gs>
                <a:gs pos="100000">
                  <a:srgbClr val="FF020B">
                    <a:alpha val="42999"/>
                  </a:srgbClr>
                </a:gs>
              </a:gsLst>
              <a:lin ang="5400000" scaled="1"/>
            </a:gradFill>
            <a:ln w="9525">
              <a:noFill/>
              <a:miter lim="800000"/>
              <a:headEnd/>
              <a:tailEnd/>
            </a:ln>
            <a:effec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endParaRPr lang="de-DE" altLang="en-US" sz="1800">
                <a:effectLst>
                  <a:outerShdw blurRad="38100" dist="38100" dir="2700000" algn="tl">
                    <a:srgbClr val="FFFFFF"/>
                  </a:outerShdw>
                </a:effectLst>
                <a:latin typeface="Times" pitchFamily="2" charset="0"/>
              </a:endParaRPr>
            </a:p>
            <a:p>
              <a:pPr algn="ctr">
                <a:defRPr/>
              </a:pPr>
              <a:endParaRPr lang="de-DE" altLang="en-US" sz="1800">
                <a:effectLst>
                  <a:outerShdw blurRad="38100" dist="38100" dir="2700000" algn="tl">
                    <a:srgbClr val="FFFFFF"/>
                  </a:outerShdw>
                </a:effectLst>
                <a:latin typeface="Times" pitchFamily="2" charset="0"/>
              </a:endParaRPr>
            </a:p>
            <a:p>
              <a:pPr algn="ctr">
                <a:defRPr/>
              </a:pPr>
              <a:endParaRPr lang="de-DE" altLang="en-US" sz="1800">
                <a:effectLst>
                  <a:outerShdw blurRad="38100" dist="38100" dir="2700000" algn="tl">
                    <a:srgbClr val="FFFFFF"/>
                  </a:outerShdw>
                </a:effectLst>
                <a:latin typeface="Times" pitchFamily="2" charset="0"/>
              </a:endParaRPr>
            </a:p>
            <a:p>
              <a:pPr algn="ctr">
                <a:defRPr/>
              </a:pPr>
              <a:endParaRPr lang="de-DE" altLang="en-US" sz="1800">
                <a:effectLst>
                  <a:outerShdw blurRad="38100" dist="38100" dir="2700000" algn="tl">
                    <a:srgbClr val="FFFFFF"/>
                  </a:outerShdw>
                </a:effectLst>
                <a:latin typeface="Times" pitchFamily="2" charset="0"/>
              </a:endParaRPr>
            </a:p>
            <a:p>
              <a:pPr algn="ctr">
                <a:defRPr/>
              </a:pPr>
              <a:endParaRPr lang="de-DE" altLang="en-US" sz="1800">
                <a:effectLst>
                  <a:outerShdw blurRad="38100" dist="38100" dir="2700000" algn="tl">
                    <a:srgbClr val="FFFFFF"/>
                  </a:outerShdw>
                </a:effectLst>
                <a:latin typeface="Times" pitchFamily="2" charset="0"/>
              </a:endParaRPr>
            </a:p>
            <a:p>
              <a:pPr algn="ctr">
                <a:defRPr/>
              </a:pPr>
              <a:endParaRPr lang="de-DE" altLang="en-US" sz="1800">
                <a:effectLst>
                  <a:outerShdw blurRad="38100" dist="38100" dir="2700000" algn="tl">
                    <a:srgbClr val="FFFFFF"/>
                  </a:outerShdw>
                </a:effectLst>
                <a:latin typeface="Times" pitchFamily="2" charset="0"/>
              </a:endParaRPr>
            </a:p>
            <a:p>
              <a:pPr algn="ctr">
                <a:defRPr/>
              </a:pPr>
              <a:endParaRPr lang="de-DE" altLang="en-US" sz="1800">
                <a:effectLst>
                  <a:outerShdw blurRad="38100" dist="38100" dir="2700000" algn="tl">
                    <a:srgbClr val="FFFFFF"/>
                  </a:outerShdw>
                </a:effectLst>
                <a:latin typeface="Times" pitchFamily="2" charset="0"/>
              </a:endParaRPr>
            </a:p>
            <a:p>
              <a:pPr algn="ctr">
                <a:defRPr/>
              </a:pPr>
              <a:r>
                <a:rPr lang="de-DE" altLang="en-US" sz="1800" b="1">
                  <a:solidFill>
                    <a:srgbClr val="FF020B"/>
                  </a:solidFill>
                  <a:effectLst>
                    <a:outerShdw blurRad="38100" dist="38100" dir="2700000" algn="tl">
                      <a:srgbClr val="FFFFFF"/>
                    </a:outerShdw>
                  </a:effectLst>
                  <a:latin typeface="Times" pitchFamily="2" charset="0"/>
                </a:rPr>
                <a:t>HOW?</a:t>
              </a:r>
              <a:endParaRPr lang="de-DE" altLang="en-US" sz="1800">
                <a:effectLst>
                  <a:outerShdw blurRad="38100" dist="38100" dir="2700000" algn="tl">
                    <a:srgbClr val="FFFFFF"/>
                  </a:outerShdw>
                </a:effectLst>
                <a:latin typeface="Times" pitchFamily="2"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Text Box 2">
            <a:extLst>
              <a:ext uri="{FF2B5EF4-FFF2-40B4-BE49-F238E27FC236}">
                <a16:creationId xmlns:a16="http://schemas.microsoft.com/office/drawing/2014/main" id="{7FE6A90B-F610-983D-2CDA-D5C9A0C361B1}"/>
              </a:ext>
            </a:extLst>
          </p:cNvPr>
          <p:cNvSpPr txBox="1">
            <a:spLocks noChangeArrowheads="1"/>
          </p:cNvSpPr>
          <p:nvPr/>
        </p:nvSpPr>
        <p:spPr bwMode="auto">
          <a:xfrm>
            <a:off x="2152650" y="1049338"/>
            <a:ext cx="4730750" cy="26479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Emotional Expression:</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Manfred Clynes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Jörg Langner-Reinhard Kopiez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Anders Friberg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Alf Gabrielsson</a:t>
            </a:r>
            <a:endParaRPr lang="de-DE" altLang="en-US" sz="2400" b="1">
              <a:latin typeface="Times" pitchFamily="2" charset="0"/>
            </a:endParaRPr>
          </a:p>
        </p:txBody>
      </p:sp>
      <p:grpSp>
        <p:nvGrpSpPr>
          <p:cNvPr id="2" name="Group 5">
            <a:extLst>
              <a:ext uri="{FF2B5EF4-FFF2-40B4-BE49-F238E27FC236}">
                <a16:creationId xmlns:a16="http://schemas.microsoft.com/office/drawing/2014/main" id="{6FCCDF6B-5CF3-B87F-FD46-FAEDD16CB60F}"/>
              </a:ext>
            </a:extLst>
          </p:cNvPr>
          <p:cNvGrpSpPr>
            <a:grpSpLocks/>
          </p:cNvGrpSpPr>
          <p:nvPr/>
        </p:nvGrpSpPr>
        <p:grpSpPr bwMode="auto">
          <a:xfrm>
            <a:off x="7162800" y="1920875"/>
            <a:ext cx="2335213" cy="2903538"/>
            <a:chOff x="4512" y="1210"/>
            <a:chExt cx="1471" cy="1829"/>
          </a:xfrm>
        </p:grpSpPr>
        <p:sp>
          <p:nvSpPr>
            <p:cNvPr id="24580" name="Rectangle 4">
              <a:extLst>
                <a:ext uri="{FF2B5EF4-FFF2-40B4-BE49-F238E27FC236}">
                  <a16:creationId xmlns:a16="http://schemas.microsoft.com/office/drawing/2014/main" id="{5285B95A-E5A8-5FE5-149E-4E464EE3AAA2}"/>
                </a:ext>
              </a:extLst>
            </p:cNvPr>
            <p:cNvSpPr>
              <a:spLocks noChangeArrowheads="1"/>
            </p:cNvSpPr>
            <p:nvPr/>
          </p:nvSpPr>
          <p:spPr bwMode="auto">
            <a:xfrm>
              <a:off x="4554" y="1254"/>
              <a:ext cx="1429" cy="178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24581" name="Picture 3">
              <a:extLst>
                <a:ext uri="{FF2B5EF4-FFF2-40B4-BE49-F238E27FC236}">
                  <a16:creationId xmlns:a16="http://schemas.microsoft.com/office/drawing/2014/main" id="{BA5213A0-D8E0-1E58-5279-ED20EC93D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 y="1210"/>
              <a:ext cx="1426"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8166" name="Rectangle 6">
            <a:extLst>
              <a:ext uri="{FF2B5EF4-FFF2-40B4-BE49-F238E27FC236}">
                <a16:creationId xmlns:a16="http://schemas.microsoft.com/office/drawing/2014/main" id="{E675F138-EE8E-79FC-A7DC-0ABC3AECBB75}"/>
              </a:ext>
            </a:extLst>
          </p:cNvPr>
          <p:cNvSpPr>
            <a:spLocks noChangeArrowheads="1"/>
          </p:cNvSpPr>
          <p:nvPr/>
        </p:nvSpPr>
        <p:spPr bwMode="auto">
          <a:xfrm>
            <a:off x="1576388" y="4999038"/>
            <a:ext cx="7813675" cy="16160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2000">
                <a:effectLst>
                  <a:outerShdw blurRad="38100" dist="38100" dir="2700000" algn="tl">
                    <a:srgbClr val="FFFFFF"/>
                  </a:outerShdw>
                </a:effectLst>
                <a:latin typeface="Times" pitchFamily="2" charset="0"/>
              </a:rPr>
              <a:t>In Western culture we have devised a singular means of </a:t>
            </a:r>
            <a:r>
              <a:rPr lang="de-DE" altLang="en-US" sz="2000">
                <a:solidFill>
                  <a:srgbClr val="FF020B"/>
                </a:solidFill>
                <a:effectLst>
                  <a:outerShdw blurRad="38100" dist="38100" dir="2700000" algn="tl">
                    <a:srgbClr val="000000"/>
                  </a:outerShdw>
                </a:effectLst>
                <a:latin typeface="Times" pitchFamily="2" charset="0"/>
              </a:rPr>
              <a:t>killing music</a:t>
            </a:r>
            <a:r>
              <a:rPr lang="de-DE" altLang="en-US" sz="2000">
                <a:effectLst>
                  <a:outerShdw blurRad="38100" dist="38100" dir="2700000" algn="tl">
                    <a:srgbClr val="FFFFFF"/>
                  </a:outerShdw>
                </a:effectLst>
                <a:latin typeface="Times" pitchFamily="2" charset="0"/>
              </a:rPr>
              <a:t>—writing it down in a score. It then has to be resuscitated or resurrected in performance. The performer has to supply all the nuances, the </a:t>
            </a:r>
            <a:r>
              <a:rPr lang="de-DE" altLang="en-US" sz="2000" i="1">
                <a:effectLst>
                  <a:outerShdw blurRad="38100" dist="38100" dir="2700000" algn="tl">
                    <a:srgbClr val="FFFFFF"/>
                  </a:outerShdw>
                </a:effectLst>
                <a:latin typeface="Times" pitchFamily="2" charset="0"/>
              </a:rPr>
              <a:t>microstructure</a:t>
            </a:r>
            <a:r>
              <a:rPr lang="de-DE" altLang="en-US" sz="2000">
                <a:effectLst>
                  <a:outerShdw blurRad="38100" dist="38100" dir="2700000" algn="tl">
                    <a:srgbClr val="FFFFFF"/>
                  </a:outerShdw>
                </a:effectLst>
                <a:latin typeface="Times" pitchFamily="2" charset="0"/>
              </a:rPr>
              <a:t> that was not and could not be notated by the composer, in order to bring the music to life. Therein lies his 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88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ext Box 2">
            <a:extLst>
              <a:ext uri="{FF2B5EF4-FFF2-40B4-BE49-F238E27FC236}">
                <a16:creationId xmlns:a16="http://schemas.microsoft.com/office/drawing/2014/main" id="{7C877E42-8529-BC03-526C-D2FE3B90E536}"/>
              </a:ext>
            </a:extLst>
          </p:cNvPr>
          <p:cNvSpPr txBox="1">
            <a:spLocks noChangeArrowheads="1"/>
          </p:cNvSpPr>
          <p:nvPr/>
        </p:nvSpPr>
        <p:spPr bwMode="auto">
          <a:xfrm>
            <a:off x="2152650" y="1049338"/>
            <a:ext cx="6384925" cy="49688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In the early 1980, the Australian pianist and music theorist Manfred Clynes developed a theory of emotional semantics in music.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He stresses „microstructure“, which means those performance deformations, mainly in agogics and dynamics.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The shapes of this expressive forms are referred to as </a:t>
            </a:r>
            <a:r>
              <a:rPr lang="de-DE" altLang="en-US" sz="2000" i="1">
                <a:effectLst>
                  <a:outerShdw blurRad="38100" dist="38100" dir="2700000" algn="tl">
                    <a:srgbClr val="FFFFFF"/>
                  </a:outerShdw>
                </a:effectLst>
                <a:latin typeface="Times" pitchFamily="2" charset="0"/>
              </a:rPr>
              <a:t>essentic forms</a:t>
            </a:r>
            <a:r>
              <a:rPr lang="de-DE" altLang="en-US" sz="2000">
                <a:effectLst>
                  <a:outerShdw blurRad="38100" dist="38100" dir="2700000" algn="tl">
                    <a:srgbClr val="FFFFFF"/>
                  </a:outerShdw>
                </a:effectLst>
                <a:latin typeface="Times" pitchFamily="2" charset="0"/>
              </a:rPr>
              <a:t>, which Clynes argues are </a:t>
            </a:r>
            <a:r>
              <a:rPr lang="de-DE" altLang="en-US" sz="2000">
                <a:solidFill>
                  <a:srgbClr val="FF020B"/>
                </a:solidFill>
                <a:effectLst>
                  <a:outerShdw blurRad="38100" dist="38100" dir="2700000" algn="tl">
                    <a:srgbClr val="000000"/>
                  </a:outerShdw>
                </a:effectLst>
                <a:latin typeface="Times" pitchFamily="2" charset="0"/>
              </a:rPr>
              <a:t>biologically programmed  in our nervous system</a:t>
            </a:r>
            <a:r>
              <a:rPr lang="de-DE" altLang="en-US" sz="2000">
                <a:effectLst>
                  <a:outerShdw blurRad="38100" dist="38100" dir="2700000" algn="tl">
                    <a:srgbClr val="FFFFFF"/>
                  </a:outerShdw>
                </a:effectLst>
                <a:latin typeface="Times" pitchFamily="2" charset="0"/>
              </a:rPr>
              <a:t>.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So the emotional meaning of music refers to an activation of essentic forms.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They are transcultural by definition, which explains the </a:t>
            </a:r>
            <a:r>
              <a:rPr lang="de-DE" altLang="en-US" sz="2000">
                <a:solidFill>
                  <a:srgbClr val="FF020B"/>
                </a:solidFill>
                <a:effectLst>
                  <a:outerShdw blurRad="38100" dist="38100" dir="2700000" algn="tl">
                    <a:srgbClr val="000000"/>
                  </a:outerShdw>
                </a:effectLst>
                <a:latin typeface="Times" pitchFamily="2" charset="0"/>
              </a:rPr>
              <a:t>universal function of music</a:t>
            </a:r>
            <a:r>
              <a:rPr lang="de-DE" altLang="en-US" sz="2000">
                <a:effectLst>
                  <a:outerShdw blurRad="38100" dist="38100" dir="2700000" algn="tl">
                    <a:srgbClr val="FFFFFF"/>
                  </a:outerShdw>
                </a:effectLst>
                <a:latin typeface="Times"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922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922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9922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9922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9922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Text Box 2">
            <a:extLst>
              <a:ext uri="{FF2B5EF4-FFF2-40B4-BE49-F238E27FC236}">
                <a16:creationId xmlns:a16="http://schemas.microsoft.com/office/drawing/2014/main" id="{D99EB170-D4BE-C80B-8528-6F91C386FE02}"/>
              </a:ext>
            </a:extLst>
          </p:cNvPr>
          <p:cNvSpPr txBox="1">
            <a:spLocks noChangeArrowheads="1"/>
          </p:cNvSpPr>
          <p:nvPr/>
        </p:nvSpPr>
        <p:spPr bwMode="auto">
          <a:xfrm>
            <a:off x="2152650" y="1049338"/>
            <a:ext cx="6384925" cy="31400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The most elementary form of microstructure is a four-note performance curve built from tempo and dynamics. Every composer has his/her own pulse (Mozart, Beethoven, Schubert, etc.).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There is also a pulse within each note (for instruments where that works), essentially given via envelope functions.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There are different levels of pulses intra-note, measure, phrase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932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932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9932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A187BA7E-37B3-E2EB-2820-50732A26CAFE}"/>
              </a:ext>
            </a:extLst>
          </p:cNvPr>
          <p:cNvGrpSpPr>
            <a:grpSpLocks/>
          </p:cNvGrpSpPr>
          <p:nvPr/>
        </p:nvGrpSpPr>
        <p:grpSpPr bwMode="auto">
          <a:xfrm>
            <a:off x="1300163" y="795338"/>
            <a:ext cx="7472362" cy="5875337"/>
            <a:chOff x="819" y="501"/>
            <a:chExt cx="4707" cy="3701"/>
          </a:xfrm>
        </p:grpSpPr>
        <p:grpSp>
          <p:nvGrpSpPr>
            <p:cNvPr id="27659" name="Group 29">
              <a:extLst>
                <a:ext uri="{FF2B5EF4-FFF2-40B4-BE49-F238E27FC236}">
                  <a16:creationId xmlns:a16="http://schemas.microsoft.com/office/drawing/2014/main" id="{A0D93B27-F984-7178-E050-B31F33CA4779}"/>
                </a:ext>
              </a:extLst>
            </p:cNvPr>
            <p:cNvGrpSpPr>
              <a:grpSpLocks/>
            </p:cNvGrpSpPr>
            <p:nvPr/>
          </p:nvGrpSpPr>
          <p:grpSpPr bwMode="auto">
            <a:xfrm>
              <a:off x="819" y="609"/>
              <a:ext cx="4707" cy="3526"/>
              <a:chOff x="819" y="609"/>
              <a:chExt cx="4707" cy="3526"/>
            </a:xfrm>
          </p:grpSpPr>
          <p:pic>
            <p:nvPicPr>
              <p:cNvPr id="27661" name="Picture 6" descr="clynes.tiff                                                    00085F94Macintosh HD                   7C261EDB:">
                <a:extLst>
                  <a:ext uri="{FF2B5EF4-FFF2-40B4-BE49-F238E27FC236}">
                    <a16:creationId xmlns:a16="http://schemas.microsoft.com/office/drawing/2014/main" id="{2FD23F50-CF82-B3B8-1D09-267A49E93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8" t="11331" r="19322" b="1242"/>
              <a:stretch>
                <a:fillRect/>
              </a:stretch>
            </p:blipFill>
            <p:spPr bwMode="auto">
              <a:xfrm>
                <a:off x="1643" y="609"/>
                <a:ext cx="3883" cy="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2" name="Group 28">
                <a:extLst>
                  <a:ext uri="{FF2B5EF4-FFF2-40B4-BE49-F238E27FC236}">
                    <a16:creationId xmlns:a16="http://schemas.microsoft.com/office/drawing/2014/main" id="{30301DDD-06E9-11AB-A590-45E7683CCBFE}"/>
                  </a:ext>
                </a:extLst>
              </p:cNvPr>
              <p:cNvGrpSpPr>
                <a:grpSpLocks/>
              </p:cNvGrpSpPr>
              <p:nvPr/>
            </p:nvGrpSpPr>
            <p:grpSpPr bwMode="auto">
              <a:xfrm>
                <a:off x="819" y="628"/>
                <a:ext cx="2602" cy="3398"/>
                <a:chOff x="819" y="628"/>
                <a:chExt cx="2602" cy="3398"/>
              </a:xfrm>
            </p:grpSpPr>
            <p:sp>
              <p:nvSpPr>
                <p:cNvPr id="994311" name="Text Box 7">
                  <a:extLst>
                    <a:ext uri="{FF2B5EF4-FFF2-40B4-BE49-F238E27FC236}">
                      <a16:creationId xmlns:a16="http://schemas.microsoft.com/office/drawing/2014/main" id="{0E1E8581-A658-C0A2-5AE2-D90203B723D7}"/>
                    </a:ext>
                  </a:extLst>
                </p:cNvPr>
                <p:cNvSpPr txBox="1">
                  <a:spLocks noChangeArrowheads="1"/>
                </p:cNvSpPr>
                <p:nvPr/>
              </p:nvSpPr>
              <p:spPr bwMode="auto">
                <a:xfrm>
                  <a:off x="819" y="840"/>
                  <a:ext cx="991" cy="274"/>
                </a:xfrm>
                <a:prstGeom prst="rect">
                  <a:avLst/>
                </a:prstGeom>
                <a:solidFill>
                  <a:srgbClr val="FFFFFF"/>
                </a:soli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nSpc>
                      <a:spcPct val="70000"/>
                    </a:lnSpc>
                    <a:defRPr/>
                  </a:pPr>
                  <a:r>
                    <a:rPr lang="de-DE" altLang="en-US" sz="1600">
                      <a:effectLst>
                        <a:outerShdw blurRad="38100" dist="38100" dir="2700000" algn="tl">
                          <a:srgbClr val="C0C0C0"/>
                        </a:outerShdw>
                      </a:effectLst>
                      <a:latin typeface="Times" pitchFamily="2" charset="0"/>
                    </a:rPr>
                    <a:t>Duration ———</a:t>
                  </a:r>
                  <a:br>
                    <a:rPr lang="de-DE" altLang="en-US" sz="1600">
                      <a:effectLst>
                        <a:outerShdw blurRad="38100" dist="38100" dir="2700000" algn="tl">
                          <a:srgbClr val="C0C0C0"/>
                        </a:outerShdw>
                      </a:effectLst>
                      <a:latin typeface="Times" pitchFamily="2" charset="0"/>
                    </a:rPr>
                  </a:br>
                  <a:r>
                    <a:rPr lang="de-DE" altLang="en-US" sz="1600">
                      <a:effectLst>
                        <a:outerShdw blurRad="38100" dist="38100" dir="2700000" algn="tl">
                          <a:srgbClr val="C0C0C0"/>
                        </a:outerShdw>
                      </a:effectLst>
                      <a:latin typeface="Times" pitchFamily="2" charset="0"/>
                    </a:rPr>
                    <a:t>Loudness———</a:t>
                  </a:r>
                </a:p>
              </p:txBody>
            </p:sp>
            <p:sp>
              <p:nvSpPr>
                <p:cNvPr id="994312" name="Text Box 8">
                  <a:extLst>
                    <a:ext uri="{FF2B5EF4-FFF2-40B4-BE49-F238E27FC236}">
                      <a16:creationId xmlns:a16="http://schemas.microsoft.com/office/drawing/2014/main" id="{AC92FFF2-CCFB-25E1-6577-8D49B43AD0AD}"/>
                    </a:ext>
                  </a:extLst>
                </p:cNvPr>
                <p:cNvSpPr txBox="1">
                  <a:spLocks noChangeArrowheads="1"/>
                </p:cNvSpPr>
                <p:nvPr/>
              </p:nvSpPr>
              <p:spPr bwMode="auto">
                <a:xfrm>
                  <a:off x="819" y="1424"/>
                  <a:ext cx="991" cy="274"/>
                </a:xfrm>
                <a:prstGeom prst="rect">
                  <a:avLst/>
                </a:prstGeom>
                <a:solidFill>
                  <a:srgbClr val="FFFFFF"/>
                </a:soli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nSpc>
                      <a:spcPct val="70000"/>
                    </a:lnSpc>
                    <a:defRPr/>
                  </a:pPr>
                  <a:r>
                    <a:rPr lang="de-DE" altLang="en-US" sz="1600">
                      <a:effectLst>
                        <a:outerShdw blurRad="38100" dist="38100" dir="2700000" algn="tl">
                          <a:srgbClr val="C0C0C0"/>
                        </a:outerShdw>
                      </a:effectLst>
                      <a:latin typeface="Times" pitchFamily="2" charset="0"/>
                    </a:rPr>
                    <a:t>Duration ———</a:t>
                  </a:r>
                  <a:br>
                    <a:rPr lang="de-DE" altLang="en-US" sz="1600">
                      <a:effectLst>
                        <a:outerShdw blurRad="38100" dist="38100" dir="2700000" algn="tl">
                          <a:srgbClr val="C0C0C0"/>
                        </a:outerShdw>
                      </a:effectLst>
                      <a:latin typeface="Times" pitchFamily="2" charset="0"/>
                    </a:rPr>
                  </a:br>
                  <a:r>
                    <a:rPr lang="de-DE" altLang="en-US" sz="1600">
                      <a:effectLst>
                        <a:outerShdw blurRad="38100" dist="38100" dir="2700000" algn="tl">
                          <a:srgbClr val="C0C0C0"/>
                        </a:outerShdw>
                      </a:effectLst>
                      <a:latin typeface="Times" pitchFamily="2" charset="0"/>
                    </a:rPr>
                    <a:t>Loudness———</a:t>
                  </a:r>
                </a:p>
              </p:txBody>
            </p:sp>
            <p:sp>
              <p:nvSpPr>
                <p:cNvPr id="994313" name="Text Box 9">
                  <a:extLst>
                    <a:ext uri="{FF2B5EF4-FFF2-40B4-BE49-F238E27FC236}">
                      <a16:creationId xmlns:a16="http://schemas.microsoft.com/office/drawing/2014/main" id="{93E8B744-6758-0F7F-DB31-B2FCDBFB9150}"/>
                    </a:ext>
                  </a:extLst>
                </p:cNvPr>
                <p:cNvSpPr txBox="1">
                  <a:spLocks noChangeArrowheads="1"/>
                </p:cNvSpPr>
                <p:nvPr/>
              </p:nvSpPr>
              <p:spPr bwMode="auto">
                <a:xfrm>
                  <a:off x="819" y="2003"/>
                  <a:ext cx="991" cy="274"/>
                </a:xfrm>
                <a:prstGeom prst="rect">
                  <a:avLst/>
                </a:prstGeom>
                <a:solidFill>
                  <a:srgbClr val="FFFFFF"/>
                </a:soli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nSpc>
                      <a:spcPct val="70000"/>
                    </a:lnSpc>
                    <a:defRPr/>
                  </a:pPr>
                  <a:r>
                    <a:rPr lang="de-DE" altLang="en-US" sz="1600">
                      <a:effectLst>
                        <a:outerShdw blurRad="38100" dist="38100" dir="2700000" algn="tl">
                          <a:srgbClr val="C0C0C0"/>
                        </a:outerShdw>
                      </a:effectLst>
                      <a:latin typeface="Times" pitchFamily="2" charset="0"/>
                    </a:rPr>
                    <a:t>Duration ———</a:t>
                  </a:r>
                  <a:br>
                    <a:rPr lang="de-DE" altLang="en-US" sz="1600">
                      <a:effectLst>
                        <a:outerShdw blurRad="38100" dist="38100" dir="2700000" algn="tl">
                          <a:srgbClr val="C0C0C0"/>
                        </a:outerShdw>
                      </a:effectLst>
                      <a:latin typeface="Times" pitchFamily="2" charset="0"/>
                    </a:rPr>
                  </a:br>
                  <a:r>
                    <a:rPr lang="de-DE" altLang="en-US" sz="1600">
                      <a:effectLst>
                        <a:outerShdw blurRad="38100" dist="38100" dir="2700000" algn="tl">
                          <a:srgbClr val="C0C0C0"/>
                        </a:outerShdw>
                      </a:effectLst>
                      <a:latin typeface="Times" pitchFamily="2" charset="0"/>
                    </a:rPr>
                    <a:t>Loudness———</a:t>
                  </a:r>
                </a:p>
              </p:txBody>
            </p:sp>
            <p:sp>
              <p:nvSpPr>
                <p:cNvPr id="994314" name="Text Box 10">
                  <a:extLst>
                    <a:ext uri="{FF2B5EF4-FFF2-40B4-BE49-F238E27FC236}">
                      <a16:creationId xmlns:a16="http://schemas.microsoft.com/office/drawing/2014/main" id="{60110083-BF8A-8320-589B-F33F145AAAA3}"/>
                    </a:ext>
                  </a:extLst>
                </p:cNvPr>
                <p:cNvSpPr txBox="1">
                  <a:spLocks noChangeArrowheads="1"/>
                </p:cNvSpPr>
                <p:nvPr/>
              </p:nvSpPr>
              <p:spPr bwMode="auto">
                <a:xfrm>
                  <a:off x="819" y="2567"/>
                  <a:ext cx="991" cy="274"/>
                </a:xfrm>
                <a:prstGeom prst="rect">
                  <a:avLst/>
                </a:prstGeom>
                <a:solidFill>
                  <a:srgbClr val="FFFFFF"/>
                </a:soli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nSpc>
                      <a:spcPct val="70000"/>
                    </a:lnSpc>
                    <a:defRPr/>
                  </a:pPr>
                  <a:r>
                    <a:rPr lang="de-DE" altLang="en-US" sz="1600">
                      <a:effectLst>
                        <a:outerShdw blurRad="38100" dist="38100" dir="2700000" algn="tl">
                          <a:srgbClr val="C0C0C0"/>
                        </a:outerShdw>
                      </a:effectLst>
                      <a:latin typeface="Times" pitchFamily="2" charset="0"/>
                    </a:rPr>
                    <a:t>Duration ———</a:t>
                  </a:r>
                  <a:br>
                    <a:rPr lang="de-DE" altLang="en-US" sz="1600">
                      <a:effectLst>
                        <a:outerShdw blurRad="38100" dist="38100" dir="2700000" algn="tl">
                          <a:srgbClr val="C0C0C0"/>
                        </a:outerShdw>
                      </a:effectLst>
                      <a:latin typeface="Times" pitchFamily="2" charset="0"/>
                    </a:rPr>
                  </a:br>
                  <a:r>
                    <a:rPr lang="de-DE" altLang="en-US" sz="1600">
                      <a:effectLst>
                        <a:outerShdw blurRad="38100" dist="38100" dir="2700000" algn="tl">
                          <a:srgbClr val="C0C0C0"/>
                        </a:outerShdw>
                      </a:effectLst>
                      <a:latin typeface="Times" pitchFamily="2" charset="0"/>
                    </a:rPr>
                    <a:t>Loudness———</a:t>
                  </a:r>
                </a:p>
              </p:txBody>
            </p:sp>
            <p:sp>
              <p:nvSpPr>
                <p:cNvPr id="994315" name="Text Box 11">
                  <a:extLst>
                    <a:ext uri="{FF2B5EF4-FFF2-40B4-BE49-F238E27FC236}">
                      <a16:creationId xmlns:a16="http://schemas.microsoft.com/office/drawing/2014/main" id="{8A1C5F3C-CF69-C348-B1F2-0F6FDA6C4572}"/>
                    </a:ext>
                  </a:extLst>
                </p:cNvPr>
                <p:cNvSpPr txBox="1">
                  <a:spLocks noChangeArrowheads="1"/>
                </p:cNvSpPr>
                <p:nvPr/>
              </p:nvSpPr>
              <p:spPr bwMode="auto">
                <a:xfrm>
                  <a:off x="819" y="3163"/>
                  <a:ext cx="991" cy="274"/>
                </a:xfrm>
                <a:prstGeom prst="rect">
                  <a:avLst/>
                </a:prstGeom>
                <a:solidFill>
                  <a:srgbClr val="FFFFFF"/>
                </a:soli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nSpc>
                      <a:spcPct val="70000"/>
                    </a:lnSpc>
                    <a:defRPr/>
                  </a:pPr>
                  <a:r>
                    <a:rPr lang="de-DE" altLang="en-US" sz="1600">
                      <a:effectLst>
                        <a:outerShdw blurRad="38100" dist="38100" dir="2700000" algn="tl">
                          <a:srgbClr val="C0C0C0"/>
                        </a:outerShdw>
                      </a:effectLst>
                      <a:latin typeface="Times" pitchFamily="2" charset="0"/>
                    </a:rPr>
                    <a:t>Duration ———</a:t>
                  </a:r>
                  <a:br>
                    <a:rPr lang="de-DE" altLang="en-US" sz="1600">
                      <a:effectLst>
                        <a:outerShdw blurRad="38100" dist="38100" dir="2700000" algn="tl">
                          <a:srgbClr val="C0C0C0"/>
                        </a:outerShdw>
                      </a:effectLst>
                      <a:latin typeface="Times" pitchFamily="2" charset="0"/>
                    </a:rPr>
                  </a:br>
                  <a:r>
                    <a:rPr lang="de-DE" altLang="en-US" sz="1600">
                      <a:effectLst>
                        <a:outerShdw blurRad="38100" dist="38100" dir="2700000" algn="tl">
                          <a:srgbClr val="C0C0C0"/>
                        </a:outerShdw>
                      </a:effectLst>
                      <a:latin typeface="Times" pitchFamily="2" charset="0"/>
                    </a:rPr>
                    <a:t>Loudness———</a:t>
                  </a:r>
                </a:p>
              </p:txBody>
            </p:sp>
            <p:sp>
              <p:nvSpPr>
                <p:cNvPr id="994316" name="Text Box 12">
                  <a:extLst>
                    <a:ext uri="{FF2B5EF4-FFF2-40B4-BE49-F238E27FC236}">
                      <a16:creationId xmlns:a16="http://schemas.microsoft.com/office/drawing/2014/main" id="{C6A7155E-2D40-442D-6473-70AD82CF3482}"/>
                    </a:ext>
                  </a:extLst>
                </p:cNvPr>
                <p:cNvSpPr txBox="1">
                  <a:spLocks noChangeArrowheads="1"/>
                </p:cNvSpPr>
                <p:nvPr/>
              </p:nvSpPr>
              <p:spPr bwMode="auto">
                <a:xfrm>
                  <a:off x="819" y="3752"/>
                  <a:ext cx="991" cy="274"/>
                </a:xfrm>
                <a:prstGeom prst="rect">
                  <a:avLst/>
                </a:prstGeom>
                <a:solidFill>
                  <a:srgbClr val="FFFFFF"/>
                </a:solid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nSpc>
                      <a:spcPct val="70000"/>
                    </a:lnSpc>
                    <a:defRPr/>
                  </a:pPr>
                  <a:r>
                    <a:rPr lang="de-DE" altLang="en-US" sz="1600">
                      <a:effectLst>
                        <a:outerShdw blurRad="38100" dist="38100" dir="2700000" algn="tl">
                          <a:srgbClr val="C0C0C0"/>
                        </a:outerShdw>
                      </a:effectLst>
                      <a:latin typeface="Times" pitchFamily="2" charset="0"/>
                    </a:rPr>
                    <a:t>Duration ———</a:t>
                  </a:r>
                  <a:br>
                    <a:rPr lang="de-DE" altLang="en-US" sz="1600">
                      <a:effectLst>
                        <a:outerShdw blurRad="38100" dist="38100" dir="2700000" algn="tl">
                          <a:srgbClr val="C0C0C0"/>
                        </a:outerShdw>
                      </a:effectLst>
                      <a:latin typeface="Times" pitchFamily="2" charset="0"/>
                    </a:rPr>
                  </a:br>
                  <a:r>
                    <a:rPr lang="de-DE" altLang="en-US" sz="1600">
                      <a:effectLst>
                        <a:outerShdw blurRad="38100" dist="38100" dir="2700000" algn="tl">
                          <a:srgbClr val="C0C0C0"/>
                        </a:outerShdw>
                      </a:effectLst>
                      <a:latin typeface="Times" pitchFamily="2" charset="0"/>
                    </a:rPr>
                    <a:t>Loudness———</a:t>
                  </a:r>
                </a:p>
              </p:txBody>
            </p:sp>
            <p:sp>
              <p:nvSpPr>
                <p:cNvPr id="994318" name="Text Box 14">
                  <a:extLst>
                    <a:ext uri="{FF2B5EF4-FFF2-40B4-BE49-F238E27FC236}">
                      <a16:creationId xmlns:a16="http://schemas.microsoft.com/office/drawing/2014/main" id="{31E056DC-A9D8-F79A-CB91-78AF403297D0}"/>
                    </a:ext>
                  </a:extLst>
                </p:cNvPr>
                <p:cNvSpPr txBox="1">
                  <a:spLocks noChangeArrowheads="1"/>
                </p:cNvSpPr>
                <p:nvPr/>
              </p:nvSpPr>
              <p:spPr bwMode="auto">
                <a:xfrm>
                  <a:off x="2355" y="628"/>
                  <a:ext cx="881" cy="212"/>
                </a:xfrm>
                <a:prstGeom prst="rect">
                  <a:avLst/>
                </a:prstGeom>
                <a:solidFill>
                  <a:srgbClr val="FFFFFF"/>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charset="0"/>
                      <a:ea typeface="+mn-ea"/>
                    </a:rPr>
                    <a:t>BEETHOVEN</a:t>
                  </a:r>
                </a:p>
              </p:txBody>
            </p:sp>
            <p:sp>
              <p:nvSpPr>
                <p:cNvPr id="994319" name="Text Box 15">
                  <a:extLst>
                    <a:ext uri="{FF2B5EF4-FFF2-40B4-BE49-F238E27FC236}">
                      <a16:creationId xmlns:a16="http://schemas.microsoft.com/office/drawing/2014/main" id="{17C10F0B-9482-5859-F3EA-E4F0114B73EF}"/>
                    </a:ext>
                  </a:extLst>
                </p:cNvPr>
                <p:cNvSpPr txBox="1">
                  <a:spLocks noChangeArrowheads="1"/>
                </p:cNvSpPr>
                <p:nvPr/>
              </p:nvSpPr>
              <p:spPr bwMode="auto">
                <a:xfrm>
                  <a:off x="2355" y="1203"/>
                  <a:ext cx="655" cy="212"/>
                </a:xfrm>
                <a:prstGeom prst="rect">
                  <a:avLst/>
                </a:prstGeom>
                <a:solidFill>
                  <a:srgbClr val="FFFFFF"/>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charset="0"/>
                      <a:ea typeface="+mn-ea"/>
                    </a:rPr>
                    <a:t>MOZART</a:t>
                  </a:r>
                </a:p>
              </p:txBody>
            </p:sp>
            <p:sp>
              <p:nvSpPr>
                <p:cNvPr id="994320" name="Text Box 16">
                  <a:extLst>
                    <a:ext uri="{FF2B5EF4-FFF2-40B4-BE49-F238E27FC236}">
                      <a16:creationId xmlns:a16="http://schemas.microsoft.com/office/drawing/2014/main" id="{D6A13BAF-5B34-CD9B-8B32-05EDE633438D}"/>
                    </a:ext>
                  </a:extLst>
                </p:cNvPr>
                <p:cNvSpPr txBox="1">
                  <a:spLocks noChangeArrowheads="1"/>
                </p:cNvSpPr>
                <p:nvPr/>
              </p:nvSpPr>
              <p:spPr bwMode="auto">
                <a:xfrm>
                  <a:off x="2355" y="1805"/>
                  <a:ext cx="576" cy="212"/>
                </a:xfrm>
                <a:prstGeom prst="rect">
                  <a:avLst/>
                </a:prstGeom>
                <a:solidFill>
                  <a:srgbClr val="FFFFFF"/>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charset="0"/>
                      <a:ea typeface="+mn-ea"/>
                    </a:rPr>
                    <a:t>HAYDN</a:t>
                  </a:r>
                </a:p>
              </p:txBody>
            </p:sp>
            <p:sp>
              <p:nvSpPr>
                <p:cNvPr id="994321" name="Text Box 17">
                  <a:extLst>
                    <a:ext uri="{FF2B5EF4-FFF2-40B4-BE49-F238E27FC236}">
                      <a16:creationId xmlns:a16="http://schemas.microsoft.com/office/drawing/2014/main" id="{42417760-428B-CBCB-14A9-A60A847FEF07}"/>
                    </a:ext>
                  </a:extLst>
                </p:cNvPr>
                <p:cNvSpPr txBox="1">
                  <a:spLocks noChangeArrowheads="1"/>
                </p:cNvSpPr>
                <p:nvPr/>
              </p:nvSpPr>
              <p:spPr bwMode="auto">
                <a:xfrm>
                  <a:off x="2355" y="2376"/>
                  <a:ext cx="782" cy="212"/>
                </a:xfrm>
                <a:prstGeom prst="rect">
                  <a:avLst/>
                </a:prstGeom>
                <a:solidFill>
                  <a:srgbClr val="FFFFFF"/>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charset="0"/>
                      <a:ea typeface="+mn-ea"/>
                    </a:rPr>
                    <a:t>SCHUBERT</a:t>
                  </a:r>
                </a:p>
              </p:txBody>
            </p:sp>
            <p:sp>
              <p:nvSpPr>
                <p:cNvPr id="994322" name="Text Box 18">
                  <a:extLst>
                    <a:ext uri="{FF2B5EF4-FFF2-40B4-BE49-F238E27FC236}">
                      <a16:creationId xmlns:a16="http://schemas.microsoft.com/office/drawing/2014/main" id="{6D173B4B-C72F-940F-39C8-477D5FE08CC3}"/>
                    </a:ext>
                  </a:extLst>
                </p:cNvPr>
                <p:cNvSpPr txBox="1">
                  <a:spLocks noChangeArrowheads="1"/>
                </p:cNvSpPr>
                <p:nvPr/>
              </p:nvSpPr>
              <p:spPr bwMode="auto">
                <a:xfrm>
                  <a:off x="2355" y="2956"/>
                  <a:ext cx="846" cy="212"/>
                </a:xfrm>
                <a:prstGeom prst="rect">
                  <a:avLst/>
                </a:prstGeom>
                <a:solidFill>
                  <a:srgbClr val="FFFFFF"/>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charset="0"/>
                      <a:ea typeface="+mn-ea"/>
                    </a:rPr>
                    <a:t>SCHUMANN</a:t>
                  </a:r>
                </a:p>
              </p:txBody>
            </p:sp>
            <p:sp>
              <p:nvSpPr>
                <p:cNvPr id="994323" name="Text Box 19">
                  <a:extLst>
                    <a:ext uri="{FF2B5EF4-FFF2-40B4-BE49-F238E27FC236}">
                      <a16:creationId xmlns:a16="http://schemas.microsoft.com/office/drawing/2014/main" id="{36E0EE7D-9C0C-602A-0858-93F80B634E6B}"/>
                    </a:ext>
                  </a:extLst>
                </p:cNvPr>
                <p:cNvSpPr txBox="1">
                  <a:spLocks noChangeArrowheads="1"/>
                </p:cNvSpPr>
                <p:nvPr/>
              </p:nvSpPr>
              <p:spPr bwMode="auto">
                <a:xfrm>
                  <a:off x="2355" y="3546"/>
                  <a:ext cx="1066" cy="212"/>
                </a:xfrm>
                <a:prstGeom prst="rect">
                  <a:avLst/>
                </a:prstGeom>
                <a:solidFill>
                  <a:srgbClr val="FFFFFF"/>
                </a:solid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Times" charset="0"/>
                      <a:ea typeface="+mn-ea"/>
                    </a:rPr>
                    <a:t>MENDELSSOHN</a:t>
                  </a:r>
                </a:p>
              </p:txBody>
            </p:sp>
          </p:grpSp>
        </p:grpSp>
        <p:sp>
          <p:nvSpPr>
            <p:cNvPr id="27660" name="Rectangle 13">
              <a:extLst>
                <a:ext uri="{FF2B5EF4-FFF2-40B4-BE49-F238E27FC236}">
                  <a16:creationId xmlns:a16="http://schemas.microsoft.com/office/drawing/2014/main" id="{E2AEBF38-66AC-47D7-8490-DF3C704EA42D}"/>
                </a:ext>
              </a:extLst>
            </p:cNvPr>
            <p:cNvSpPr>
              <a:spLocks noChangeArrowheads="1"/>
            </p:cNvSpPr>
            <p:nvPr/>
          </p:nvSpPr>
          <p:spPr bwMode="auto">
            <a:xfrm>
              <a:off x="4005" y="501"/>
              <a:ext cx="421" cy="37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994306" name="Text Box 2">
            <a:extLst>
              <a:ext uri="{FF2B5EF4-FFF2-40B4-BE49-F238E27FC236}">
                <a16:creationId xmlns:a16="http://schemas.microsoft.com/office/drawing/2014/main" id="{7F608ECB-8EDB-4FAB-29E6-A8CFAED65324}"/>
              </a:ext>
            </a:extLst>
          </p:cNvPr>
          <p:cNvSpPr txBox="1">
            <a:spLocks noChangeArrowheads="1"/>
          </p:cNvSpPr>
          <p:nvPr/>
        </p:nvSpPr>
        <p:spPr bwMode="auto">
          <a:xfrm>
            <a:off x="3309938" y="122238"/>
            <a:ext cx="2266950" cy="7016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r>
              <a:rPr lang="de-DE" altLang="en-US" sz="2000">
                <a:effectLst>
                  <a:outerShdw blurRad="38100" dist="38100" dir="2700000" algn="tl">
                    <a:srgbClr val="FFFFFF"/>
                  </a:outerShdw>
                </a:effectLst>
                <a:latin typeface="Times" pitchFamily="2" charset="0"/>
              </a:rPr>
              <a:t>Composer‘s Pulses</a:t>
            </a: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4 Pulse</a:t>
            </a:r>
          </a:p>
        </p:txBody>
      </p:sp>
      <p:grpSp>
        <p:nvGrpSpPr>
          <p:cNvPr id="5" name="Group 26">
            <a:extLst>
              <a:ext uri="{FF2B5EF4-FFF2-40B4-BE49-F238E27FC236}">
                <a16:creationId xmlns:a16="http://schemas.microsoft.com/office/drawing/2014/main" id="{D27D04A4-27FA-AC3C-56E5-E576207FAD7A}"/>
              </a:ext>
            </a:extLst>
          </p:cNvPr>
          <p:cNvGrpSpPr>
            <a:grpSpLocks/>
          </p:cNvGrpSpPr>
          <p:nvPr/>
        </p:nvGrpSpPr>
        <p:grpSpPr bwMode="auto">
          <a:xfrm>
            <a:off x="7200900" y="984250"/>
            <a:ext cx="1423988" cy="5153025"/>
            <a:chOff x="4536" y="620"/>
            <a:chExt cx="897" cy="3246"/>
          </a:xfrm>
        </p:grpSpPr>
        <p:sp>
          <p:nvSpPr>
            <p:cNvPr id="27653" name="Freeform 20">
              <a:extLst>
                <a:ext uri="{FF2B5EF4-FFF2-40B4-BE49-F238E27FC236}">
                  <a16:creationId xmlns:a16="http://schemas.microsoft.com/office/drawing/2014/main" id="{D3C9B995-10C9-2751-93CC-DFC6DE81FBEB}"/>
                </a:ext>
              </a:extLst>
            </p:cNvPr>
            <p:cNvSpPr>
              <a:spLocks/>
            </p:cNvSpPr>
            <p:nvPr/>
          </p:nvSpPr>
          <p:spPr bwMode="auto">
            <a:xfrm>
              <a:off x="4563" y="620"/>
              <a:ext cx="791" cy="276"/>
            </a:xfrm>
            <a:custGeom>
              <a:avLst/>
              <a:gdLst>
                <a:gd name="T0" fmla="*/ 0 w 791"/>
                <a:gd name="T1" fmla="*/ 0 h 276"/>
                <a:gd name="T2" fmla="*/ 255 w 791"/>
                <a:gd name="T3" fmla="*/ 264 h 276"/>
                <a:gd name="T4" fmla="*/ 474 w 791"/>
                <a:gd name="T5" fmla="*/ 70 h 276"/>
                <a:gd name="T6" fmla="*/ 791 w 791"/>
                <a:gd name="T7" fmla="*/ 70 h 276"/>
                <a:gd name="T8" fmla="*/ 0 60000 65536"/>
                <a:gd name="T9" fmla="*/ 0 60000 65536"/>
                <a:gd name="T10" fmla="*/ 0 60000 65536"/>
                <a:gd name="T11" fmla="*/ 0 60000 65536"/>
                <a:gd name="T12" fmla="*/ 0 w 791"/>
                <a:gd name="T13" fmla="*/ 0 h 276"/>
                <a:gd name="T14" fmla="*/ 791 w 791"/>
                <a:gd name="T15" fmla="*/ 276 h 276"/>
              </a:gdLst>
              <a:ahLst/>
              <a:cxnLst>
                <a:cxn ang="T8">
                  <a:pos x="T0" y="T1"/>
                </a:cxn>
                <a:cxn ang="T9">
                  <a:pos x="T2" y="T3"/>
                </a:cxn>
                <a:cxn ang="T10">
                  <a:pos x="T4" y="T5"/>
                </a:cxn>
                <a:cxn ang="T11">
                  <a:pos x="T6" y="T7"/>
                </a:cxn>
              </a:cxnLst>
              <a:rect l="T12" t="T13" r="T14" b="T15"/>
              <a:pathLst>
                <a:path w="791" h="276">
                  <a:moveTo>
                    <a:pt x="0" y="0"/>
                  </a:moveTo>
                  <a:cubicBezTo>
                    <a:pt x="88" y="126"/>
                    <a:pt x="176" y="252"/>
                    <a:pt x="255" y="264"/>
                  </a:cubicBezTo>
                  <a:cubicBezTo>
                    <a:pt x="334" y="276"/>
                    <a:pt x="385" y="102"/>
                    <a:pt x="474" y="70"/>
                  </a:cubicBezTo>
                  <a:cubicBezTo>
                    <a:pt x="563" y="38"/>
                    <a:pt x="677" y="54"/>
                    <a:pt x="791" y="70"/>
                  </a:cubicBezTo>
                </a:path>
              </a:pathLst>
            </a:cu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 name="Freeform 21">
              <a:extLst>
                <a:ext uri="{FF2B5EF4-FFF2-40B4-BE49-F238E27FC236}">
                  <a16:creationId xmlns:a16="http://schemas.microsoft.com/office/drawing/2014/main" id="{028258E7-CDCC-726D-7B46-DF1A3AE347AC}"/>
                </a:ext>
              </a:extLst>
            </p:cNvPr>
            <p:cNvSpPr>
              <a:spLocks/>
            </p:cNvSpPr>
            <p:nvPr/>
          </p:nvSpPr>
          <p:spPr bwMode="auto">
            <a:xfrm>
              <a:off x="4554" y="1226"/>
              <a:ext cx="857" cy="381"/>
            </a:xfrm>
            <a:custGeom>
              <a:avLst/>
              <a:gdLst>
                <a:gd name="T0" fmla="*/ 0 w 857"/>
                <a:gd name="T1" fmla="*/ 0 h 381"/>
                <a:gd name="T2" fmla="*/ 290 w 857"/>
                <a:gd name="T3" fmla="*/ 348 h 381"/>
                <a:gd name="T4" fmla="*/ 571 w 857"/>
                <a:gd name="T5" fmla="*/ 198 h 381"/>
                <a:gd name="T6" fmla="*/ 857 w 857"/>
                <a:gd name="T7" fmla="*/ 335 h 381"/>
                <a:gd name="T8" fmla="*/ 0 60000 65536"/>
                <a:gd name="T9" fmla="*/ 0 60000 65536"/>
                <a:gd name="T10" fmla="*/ 0 60000 65536"/>
                <a:gd name="T11" fmla="*/ 0 60000 65536"/>
                <a:gd name="T12" fmla="*/ 0 w 857"/>
                <a:gd name="T13" fmla="*/ 0 h 381"/>
                <a:gd name="T14" fmla="*/ 857 w 857"/>
                <a:gd name="T15" fmla="*/ 381 h 381"/>
              </a:gdLst>
              <a:ahLst/>
              <a:cxnLst>
                <a:cxn ang="T8">
                  <a:pos x="T0" y="T1"/>
                </a:cxn>
                <a:cxn ang="T9">
                  <a:pos x="T2" y="T3"/>
                </a:cxn>
                <a:cxn ang="T10">
                  <a:pos x="T4" y="T5"/>
                </a:cxn>
                <a:cxn ang="T11">
                  <a:pos x="T6" y="T7"/>
                </a:cxn>
              </a:cxnLst>
              <a:rect l="T12" t="T13" r="T14" b="T15"/>
              <a:pathLst>
                <a:path w="857" h="381">
                  <a:moveTo>
                    <a:pt x="0" y="0"/>
                  </a:moveTo>
                  <a:cubicBezTo>
                    <a:pt x="97" y="157"/>
                    <a:pt x="195" y="315"/>
                    <a:pt x="290" y="348"/>
                  </a:cubicBezTo>
                  <a:cubicBezTo>
                    <a:pt x="385" y="381"/>
                    <a:pt x="477" y="200"/>
                    <a:pt x="571" y="198"/>
                  </a:cubicBezTo>
                  <a:cubicBezTo>
                    <a:pt x="665" y="196"/>
                    <a:pt x="761" y="265"/>
                    <a:pt x="857" y="335"/>
                  </a:cubicBezTo>
                </a:path>
              </a:pathLst>
            </a:cu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Freeform 22">
              <a:extLst>
                <a:ext uri="{FF2B5EF4-FFF2-40B4-BE49-F238E27FC236}">
                  <a16:creationId xmlns:a16="http://schemas.microsoft.com/office/drawing/2014/main" id="{89741E2E-5F91-28E0-C69C-FBCFBCBD3D54}"/>
                </a:ext>
              </a:extLst>
            </p:cNvPr>
            <p:cNvSpPr>
              <a:spLocks/>
            </p:cNvSpPr>
            <p:nvPr/>
          </p:nvSpPr>
          <p:spPr bwMode="auto">
            <a:xfrm>
              <a:off x="4571" y="1815"/>
              <a:ext cx="822" cy="291"/>
            </a:xfrm>
            <a:custGeom>
              <a:avLst/>
              <a:gdLst>
                <a:gd name="T0" fmla="*/ 0 w 822"/>
                <a:gd name="T1" fmla="*/ 18 h 291"/>
                <a:gd name="T2" fmla="*/ 286 w 822"/>
                <a:gd name="T3" fmla="*/ 269 h 291"/>
                <a:gd name="T4" fmla="*/ 546 w 822"/>
                <a:gd name="T5" fmla="*/ 150 h 291"/>
                <a:gd name="T6" fmla="*/ 822 w 822"/>
                <a:gd name="T7" fmla="*/ 0 h 291"/>
                <a:gd name="T8" fmla="*/ 0 60000 65536"/>
                <a:gd name="T9" fmla="*/ 0 60000 65536"/>
                <a:gd name="T10" fmla="*/ 0 60000 65536"/>
                <a:gd name="T11" fmla="*/ 0 60000 65536"/>
                <a:gd name="T12" fmla="*/ 0 w 822"/>
                <a:gd name="T13" fmla="*/ 0 h 291"/>
                <a:gd name="T14" fmla="*/ 822 w 822"/>
                <a:gd name="T15" fmla="*/ 291 h 291"/>
              </a:gdLst>
              <a:ahLst/>
              <a:cxnLst>
                <a:cxn ang="T8">
                  <a:pos x="T0" y="T1"/>
                </a:cxn>
                <a:cxn ang="T9">
                  <a:pos x="T2" y="T3"/>
                </a:cxn>
                <a:cxn ang="T10">
                  <a:pos x="T4" y="T5"/>
                </a:cxn>
                <a:cxn ang="T11">
                  <a:pos x="T6" y="T7"/>
                </a:cxn>
              </a:cxnLst>
              <a:rect l="T12" t="T13" r="T14" b="T15"/>
              <a:pathLst>
                <a:path w="822" h="291">
                  <a:moveTo>
                    <a:pt x="0" y="18"/>
                  </a:moveTo>
                  <a:cubicBezTo>
                    <a:pt x="97" y="132"/>
                    <a:pt x="195" y="247"/>
                    <a:pt x="286" y="269"/>
                  </a:cubicBezTo>
                  <a:cubicBezTo>
                    <a:pt x="377" y="291"/>
                    <a:pt x="457" y="195"/>
                    <a:pt x="546" y="150"/>
                  </a:cubicBezTo>
                  <a:cubicBezTo>
                    <a:pt x="635" y="105"/>
                    <a:pt x="728" y="52"/>
                    <a:pt x="822" y="0"/>
                  </a:cubicBezTo>
                </a:path>
              </a:pathLst>
            </a:cu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6" name="Freeform 23">
              <a:extLst>
                <a:ext uri="{FF2B5EF4-FFF2-40B4-BE49-F238E27FC236}">
                  <a16:creationId xmlns:a16="http://schemas.microsoft.com/office/drawing/2014/main" id="{67B320A4-F5C5-46C5-0B75-CD273779B574}"/>
                </a:ext>
              </a:extLst>
            </p:cNvPr>
            <p:cNvSpPr>
              <a:spLocks/>
            </p:cNvSpPr>
            <p:nvPr/>
          </p:nvSpPr>
          <p:spPr bwMode="auto">
            <a:xfrm>
              <a:off x="4545" y="2448"/>
              <a:ext cx="888" cy="268"/>
            </a:xfrm>
            <a:custGeom>
              <a:avLst/>
              <a:gdLst>
                <a:gd name="T0" fmla="*/ 0 w 888"/>
                <a:gd name="T1" fmla="*/ 0 h 268"/>
                <a:gd name="T2" fmla="*/ 303 w 888"/>
                <a:gd name="T3" fmla="*/ 150 h 268"/>
                <a:gd name="T4" fmla="*/ 637 w 888"/>
                <a:gd name="T5" fmla="*/ 260 h 268"/>
                <a:gd name="T6" fmla="*/ 888 w 888"/>
                <a:gd name="T7" fmla="*/ 102 h 268"/>
                <a:gd name="T8" fmla="*/ 0 60000 65536"/>
                <a:gd name="T9" fmla="*/ 0 60000 65536"/>
                <a:gd name="T10" fmla="*/ 0 60000 65536"/>
                <a:gd name="T11" fmla="*/ 0 60000 65536"/>
                <a:gd name="T12" fmla="*/ 0 w 888"/>
                <a:gd name="T13" fmla="*/ 0 h 268"/>
                <a:gd name="T14" fmla="*/ 888 w 888"/>
                <a:gd name="T15" fmla="*/ 268 h 268"/>
              </a:gdLst>
              <a:ahLst/>
              <a:cxnLst>
                <a:cxn ang="T8">
                  <a:pos x="T0" y="T1"/>
                </a:cxn>
                <a:cxn ang="T9">
                  <a:pos x="T2" y="T3"/>
                </a:cxn>
                <a:cxn ang="T10">
                  <a:pos x="T4" y="T5"/>
                </a:cxn>
                <a:cxn ang="T11">
                  <a:pos x="T6" y="T7"/>
                </a:cxn>
              </a:cxnLst>
              <a:rect l="T12" t="T13" r="T14" b="T15"/>
              <a:pathLst>
                <a:path w="888" h="268">
                  <a:moveTo>
                    <a:pt x="0" y="0"/>
                  </a:moveTo>
                  <a:cubicBezTo>
                    <a:pt x="98" y="53"/>
                    <a:pt x="197" y="107"/>
                    <a:pt x="303" y="150"/>
                  </a:cubicBezTo>
                  <a:cubicBezTo>
                    <a:pt x="409" y="193"/>
                    <a:pt x="540" y="268"/>
                    <a:pt x="637" y="260"/>
                  </a:cubicBezTo>
                  <a:cubicBezTo>
                    <a:pt x="734" y="252"/>
                    <a:pt x="811" y="177"/>
                    <a:pt x="888" y="102"/>
                  </a:cubicBezTo>
                </a:path>
              </a:pathLst>
            </a:cu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7" name="Freeform 24">
              <a:extLst>
                <a:ext uri="{FF2B5EF4-FFF2-40B4-BE49-F238E27FC236}">
                  <a16:creationId xmlns:a16="http://schemas.microsoft.com/office/drawing/2014/main" id="{349E39FD-EE73-8884-387B-4FD3D6A0944B}"/>
                </a:ext>
              </a:extLst>
            </p:cNvPr>
            <p:cNvSpPr>
              <a:spLocks/>
            </p:cNvSpPr>
            <p:nvPr/>
          </p:nvSpPr>
          <p:spPr bwMode="auto">
            <a:xfrm>
              <a:off x="4536" y="2980"/>
              <a:ext cx="862" cy="326"/>
            </a:xfrm>
            <a:custGeom>
              <a:avLst/>
              <a:gdLst>
                <a:gd name="T0" fmla="*/ 0 w 862"/>
                <a:gd name="T1" fmla="*/ 264 h 326"/>
                <a:gd name="T2" fmla="*/ 321 w 862"/>
                <a:gd name="T3" fmla="*/ 110 h 326"/>
                <a:gd name="T4" fmla="*/ 620 w 862"/>
                <a:gd name="T5" fmla="*/ 308 h 326"/>
                <a:gd name="T6" fmla="*/ 862 w 862"/>
                <a:gd name="T7" fmla="*/ 0 h 326"/>
                <a:gd name="T8" fmla="*/ 0 60000 65536"/>
                <a:gd name="T9" fmla="*/ 0 60000 65536"/>
                <a:gd name="T10" fmla="*/ 0 60000 65536"/>
                <a:gd name="T11" fmla="*/ 0 60000 65536"/>
                <a:gd name="T12" fmla="*/ 0 w 862"/>
                <a:gd name="T13" fmla="*/ 0 h 326"/>
                <a:gd name="T14" fmla="*/ 862 w 862"/>
                <a:gd name="T15" fmla="*/ 326 h 326"/>
              </a:gdLst>
              <a:ahLst/>
              <a:cxnLst>
                <a:cxn ang="T8">
                  <a:pos x="T0" y="T1"/>
                </a:cxn>
                <a:cxn ang="T9">
                  <a:pos x="T2" y="T3"/>
                </a:cxn>
                <a:cxn ang="T10">
                  <a:pos x="T4" y="T5"/>
                </a:cxn>
                <a:cxn ang="T11">
                  <a:pos x="T6" y="T7"/>
                </a:cxn>
              </a:cxnLst>
              <a:rect l="T12" t="T13" r="T14" b="T15"/>
              <a:pathLst>
                <a:path w="862" h="326">
                  <a:moveTo>
                    <a:pt x="0" y="264"/>
                  </a:moveTo>
                  <a:cubicBezTo>
                    <a:pt x="109" y="183"/>
                    <a:pt x="218" y="103"/>
                    <a:pt x="321" y="110"/>
                  </a:cubicBezTo>
                  <a:cubicBezTo>
                    <a:pt x="424" y="117"/>
                    <a:pt x="530" y="326"/>
                    <a:pt x="620" y="308"/>
                  </a:cubicBezTo>
                  <a:cubicBezTo>
                    <a:pt x="710" y="290"/>
                    <a:pt x="786" y="145"/>
                    <a:pt x="862" y="0"/>
                  </a:cubicBezTo>
                </a:path>
              </a:pathLst>
            </a:cu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Freeform 25">
              <a:extLst>
                <a:ext uri="{FF2B5EF4-FFF2-40B4-BE49-F238E27FC236}">
                  <a16:creationId xmlns:a16="http://schemas.microsoft.com/office/drawing/2014/main" id="{49788B5D-BEF1-3AA2-B7CA-21928F240044}"/>
                </a:ext>
              </a:extLst>
            </p:cNvPr>
            <p:cNvSpPr>
              <a:spLocks/>
            </p:cNvSpPr>
            <p:nvPr/>
          </p:nvSpPr>
          <p:spPr bwMode="auto">
            <a:xfrm>
              <a:off x="4607" y="3622"/>
              <a:ext cx="786" cy="244"/>
            </a:xfrm>
            <a:custGeom>
              <a:avLst/>
              <a:gdLst>
                <a:gd name="T0" fmla="*/ 0 w 786"/>
                <a:gd name="T1" fmla="*/ 66 h 244"/>
                <a:gd name="T2" fmla="*/ 290 w 786"/>
                <a:gd name="T3" fmla="*/ 229 h 244"/>
                <a:gd name="T4" fmla="*/ 492 w 786"/>
                <a:gd name="T5" fmla="*/ 154 h 244"/>
                <a:gd name="T6" fmla="*/ 786 w 786"/>
                <a:gd name="T7" fmla="*/ 0 h 244"/>
                <a:gd name="T8" fmla="*/ 0 60000 65536"/>
                <a:gd name="T9" fmla="*/ 0 60000 65536"/>
                <a:gd name="T10" fmla="*/ 0 60000 65536"/>
                <a:gd name="T11" fmla="*/ 0 60000 65536"/>
                <a:gd name="T12" fmla="*/ 0 w 786"/>
                <a:gd name="T13" fmla="*/ 0 h 244"/>
                <a:gd name="T14" fmla="*/ 786 w 786"/>
                <a:gd name="T15" fmla="*/ 244 h 244"/>
              </a:gdLst>
              <a:ahLst/>
              <a:cxnLst>
                <a:cxn ang="T8">
                  <a:pos x="T0" y="T1"/>
                </a:cxn>
                <a:cxn ang="T9">
                  <a:pos x="T2" y="T3"/>
                </a:cxn>
                <a:cxn ang="T10">
                  <a:pos x="T4" y="T5"/>
                </a:cxn>
                <a:cxn ang="T11">
                  <a:pos x="T6" y="T7"/>
                </a:cxn>
              </a:cxnLst>
              <a:rect l="T12" t="T13" r="T14" b="T15"/>
              <a:pathLst>
                <a:path w="786" h="244">
                  <a:moveTo>
                    <a:pt x="0" y="66"/>
                  </a:moveTo>
                  <a:cubicBezTo>
                    <a:pt x="104" y="140"/>
                    <a:pt x="208" y="214"/>
                    <a:pt x="290" y="229"/>
                  </a:cubicBezTo>
                  <a:cubicBezTo>
                    <a:pt x="372" y="244"/>
                    <a:pt x="409" y="192"/>
                    <a:pt x="492" y="154"/>
                  </a:cubicBezTo>
                  <a:cubicBezTo>
                    <a:pt x="575" y="116"/>
                    <a:pt x="680" y="58"/>
                    <a:pt x="786" y="0"/>
                  </a:cubicBezTo>
                </a:path>
              </a:pathLst>
            </a:cu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94331" name="Text Box 27">
            <a:extLst>
              <a:ext uri="{FF2B5EF4-FFF2-40B4-BE49-F238E27FC236}">
                <a16:creationId xmlns:a16="http://schemas.microsoft.com/office/drawing/2014/main" id="{A0B5299B-1A97-A526-A75B-F3F31959064A}"/>
              </a:ext>
            </a:extLst>
          </p:cNvPr>
          <p:cNvSpPr txBox="1">
            <a:spLocks noChangeArrowheads="1"/>
          </p:cNvSpPr>
          <p:nvPr/>
        </p:nvSpPr>
        <p:spPr bwMode="auto">
          <a:xfrm>
            <a:off x="6991350" y="261938"/>
            <a:ext cx="2757488" cy="396875"/>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—&gt; gestures, see below!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66426400" presetClass="entr" presetSubtype="0" fill="hold" nodeType="clickEffect">
                                  <p:stCondLst>
                                    <p:cond delay="0"/>
                                  </p:stCondLst>
                                  <p:childTnLst>
                                    <p:set>
                                      <p:cBhvr>
                                        <p:cTn id="6" dur="1" fill="hold">
                                          <p:stCondLst>
                                            <p:cond delay="499"/>
                                          </p:stCondLst>
                                        </p:cTn>
                                        <p:tgtEl>
                                          <p:spTgt spid="9943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66426400"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994331"/>
                                        </p:tgtEl>
                                        <p:attrNameLst>
                                          <p:attrName>style.visibility</p:attrName>
                                        </p:attrNameLst>
                                      </p:cBhvr>
                                      <p:to>
                                        <p:strVal val="visible"/>
                                      </p:to>
                                    </p:set>
                                    <p:anim calcmode="lin" valueType="num">
                                      <p:cBhvr additive="base">
                                        <p:cTn id="23" dur="500" fill="hold"/>
                                        <p:tgtEl>
                                          <p:spTgt spid="994331"/>
                                        </p:tgtEl>
                                        <p:attrNameLst>
                                          <p:attrName>ppt_x</p:attrName>
                                        </p:attrNameLst>
                                      </p:cBhvr>
                                      <p:tavLst>
                                        <p:tav tm="0">
                                          <p:val>
                                            <p:strVal val="0-#ppt_w/2"/>
                                          </p:val>
                                        </p:tav>
                                        <p:tav tm="100000">
                                          <p:val>
                                            <p:strVal val="#ppt_x"/>
                                          </p:val>
                                        </p:tav>
                                      </p:tavLst>
                                    </p:anim>
                                    <p:anim calcmode="lin" valueType="num">
                                      <p:cBhvr additive="base">
                                        <p:cTn id="24" dur="500" fill="hold"/>
                                        <p:tgtEl>
                                          <p:spTgt spid="994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6" grpId="0" build="p" autoUpdateAnimBg="0"/>
      <p:bldP spid="99433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Text Box 2">
            <a:extLst>
              <a:ext uri="{FF2B5EF4-FFF2-40B4-BE49-F238E27FC236}">
                <a16:creationId xmlns:a16="http://schemas.microsoft.com/office/drawing/2014/main" id="{7D5F6546-0232-D90D-F651-FC57FB837146}"/>
              </a:ext>
            </a:extLst>
          </p:cNvPr>
          <p:cNvSpPr txBox="1">
            <a:spLocks noChangeArrowheads="1"/>
          </p:cNvSpPr>
          <p:nvPr/>
        </p:nvSpPr>
        <p:spPr bwMode="auto">
          <a:xfrm>
            <a:off x="1616075" y="889000"/>
            <a:ext cx="4960938" cy="49688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Clynes also constructed a patented machine, the </a:t>
            </a:r>
            <a:r>
              <a:rPr lang="de-DE" altLang="en-US" sz="2000">
                <a:solidFill>
                  <a:srgbClr val="FF020B"/>
                </a:solidFill>
                <a:effectLst>
                  <a:outerShdw blurRad="38100" dist="38100" dir="2700000" algn="tl">
                    <a:srgbClr val="000000"/>
                  </a:outerShdw>
                </a:effectLst>
                <a:latin typeface="Times" pitchFamily="2" charset="0"/>
              </a:rPr>
              <a:t>sentograph</a:t>
            </a:r>
            <a:r>
              <a:rPr lang="de-DE" altLang="en-US" sz="2000">
                <a:effectLst>
                  <a:outerShdw blurRad="38100" dist="38100" dir="2700000" algn="tl">
                    <a:srgbClr val="FFFFFF"/>
                  </a:outerShdw>
                </a:effectLst>
                <a:latin typeface="Times" pitchFamily="2" charset="0"/>
              </a:rPr>
              <a:t>, also used by composer </a:t>
            </a:r>
            <a:r>
              <a:rPr lang="de-DE" altLang="en-US" sz="2000" b="1" i="1">
                <a:effectLst>
                  <a:outerShdw blurRad="38100" dist="38100" dir="2700000" algn="tl">
                    <a:srgbClr val="FFFFFF"/>
                  </a:outerShdw>
                </a:effectLst>
                <a:latin typeface="Times" pitchFamily="2" charset="0"/>
                <a:hlinkClick r:id="rId2"/>
              </a:rPr>
              <a:t>Tamas Ungvary</a:t>
            </a:r>
            <a:r>
              <a:rPr lang="de-DE" altLang="en-US" sz="2000">
                <a:effectLst>
                  <a:outerShdw blurRad="38100" dist="38100" dir="2700000" algn="tl">
                    <a:srgbClr val="FFFFFF"/>
                  </a:outerShdw>
                </a:effectLst>
                <a:latin typeface="Times" pitchFamily="2" charset="0"/>
                <a:hlinkClick r:id="rId2"/>
              </a:rPr>
              <a:t> </a:t>
            </a:r>
            <a:r>
              <a:rPr lang="de-DE" altLang="en-US" sz="2000">
                <a:effectLst>
                  <a:outerShdw blurRad="38100" dist="38100" dir="2700000" algn="tl">
                    <a:srgbClr val="FFFFFF"/>
                  </a:outerShdw>
                </a:effectLst>
                <a:latin typeface="Times" pitchFamily="2" charset="0"/>
              </a:rPr>
              <a:t>for playing music.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Clynes associated with certain types of essentic micropulses </a:t>
            </a:r>
            <a:r>
              <a:rPr lang="de-DE" altLang="en-US" sz="2000">
                <a:solidFill>
                  <a:srgbClr val="FF020B"/>
                </a:solidFill>
                <a:effectLst>
                  <a:outerShdw blurRad="38100" dist="38100" dir="2700000" algn="tl">
                    <a:srgbClr val="000000"/>
                  </a:outerShdw>
                </a:effectLst>
                <a:latin typeface="Times" pitchFamily="2" charset="0"/>
              </a:rPr>
              <a:t>categories of emotions</a:t>
            </a:r>
            <a:r>
              <a:rPr lang="de-DE" altLang="en-US" sz="2000">
                <a:effectLst>
                  <a:outerShdw blurRad="38100" dist="38100" dir="2700000" algn="tl">
                    <a:srgbClr val="FFFFFF"/>
                  </a:outerShdw>
                </a:effectLst>
                <a:latin typeface="Times" pitchFamily="2" charset="0"/>
              </a:rPr>
              <a:t>.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This is a precursor of the </a:t>
            </a:r>
            <a:r>
              <a:rPr lang="de-DE" altLang="en-US" sz="2000" i="1">
                <a:effectLst>
                  <a:outerShdw blurRad="38100" dist="38100" dir="2700000" algn="tl">
                    <a:srgbClr val="FFFFFF"/>
                  </a:outerShdw>
                </a:effectLst>
                <a:latin typeface="Times" pitchFamily="2" charset="0"/>
              </a:rPr>
              <a:t>Friberg</a:t>
            </a:r>
            <a:r>
              <a:rPr lang="de-DE" altLang="en-US" sz="2000">
                <a:effectLst>
                  <a:outerShdw blurRad="38100" dist="38100" dir="2700000" algn="tl">
                    <a:srgbClr val="FFFFFF"/>
                  </a:outerShdw>
                </a:effectLst>
                <a:latin typeface="Times" pitchFamily="2" charset="0"/>
              </a:rPr>
              <a:t> approach to associate emotions with musical parameter settings, see below. </a:t>
            </a:r>
            <a:br>
              <a:rPr lang="de-DE" altLang="en-US" sz="2000">
                <a:effectLst>
                  <a:outerShdw blurRad="38100" dist="38100" dir="2700000" algn="tl">
                    <a:srgbClr val="FFFFFF"/>
                  </a:outerShdw>
                </a:effectLst>
                <a:latin typeface="Times" pitchFamily="2" charset="0"/>
              </a:rPr>
            </a:br>
            <a:endParaRPr lang="de-DE" altLang="en-US" sz="2000">
              <a:effectLst>
                <a:outerShdw blurRad="38100" dist="38100" dir="2700000" algn="tl">
                  <a:srgbClr val="FFFFFF"/>
                </a:outerShdw>
              </a:effectLst>
              <a:latin typeface="Times" pitchFamily="2" charset="0"/>
            </a:endParaRPr>
          </a:p>
          <a:p>
            <a:pPr>
              <a:defRPr/>
            </a:pPr>
            <a:r>
              <a:rPr lang="de-DE" altLang="en-US" sz="2000">
                <a:effectLst>
                  <a:outerShdw blurRad="38100" dist="38100" dir="2700000" algn="tl">
                    <a:srgbClr val="FFFFFF"/>
                  </a:outerShdw>
                </a:effectLst>
                <a:latin typeface="Times" pitchFamily="2" charset="0"/>
              </a:rPr>
              <a:t>The phylogenetic origin of essentics makes </a:t>
            </a:r>
            <a:r>
              <a:rPr lang="de-DE" altLang="en-US" sz="2000">
                <a:solidFill>
                  <a:srgbClr val="FF020B"/>
                </a:solidFill>
                <a:effectLst>
                  <a:outerShdw blurRad="38100" dist="38100" dir="2700000" algn="tl">
                    <a:srgbClr val="000000"/>
                  </a:outerShdw>
                </a:effectLst>
                <a:latin typeface="Times" pitchFamily="2" charset="0"/>
              </a:rPr>
              <a:t>musical meaning qua emotions a super-individual experience</a:t>
            </a:r>
            <a:r>
              <a:rPr lang="de-DE" altLang="en-US" sz="2000">
                <a:effectLst>
                  <a:outerShdw blurRad="38100" dist="38100" dir="2700000" algn="tl">
                    <a:srgbClr val="FFFFFF"/>
                  </a:outerShdw>
                </a:effectLst>
                <a:latin typeface="Times" pitchFamily="2" charset="0"/>
              </a:rPr>
              <a:t>: It is the generic anger etc. that is being expressed/perceived, not the individual one.</a:t>
            </a:r>
          </a:p>
        </p:txBody>
      </p:sp>
      <p:grpSp>
        <p:nvGrpSpPr>
          <p:cNvPr id="28674" name="Group 7">
            <a:extLst>
              <a:ext uri="{FF2B5EF4-FFF2-40B4-BE49-F238E27FC236}">
                <a16:creationId xmlns:a16="http://schemas.microsoft.com/office/drawing/2014/main" id="{D42F44F9-A49F-5E32-0C4A-DE68BE6C1A13}"/>
              </a:ext>
            </a:extLst>
          </p:cNvPr>
          <p:cNvGrpSpPr>
            <a:grpSpLocks/>
          </p:cNvGrpSpPr>
          <p:nvPr/>
        </p:nvGrpSpPr>
        <p:grpSpPr bwMode="auto">
          <a:xfrm>
            <a:off x="6997700" y="1042988"/>
            <a:ext cx="1651000" cy="2051050"/>
            <a:chOff x="4408" y="257"/>
            <a:chExt cx="1040" cy="1292"/>
          </a:xfrm>
        </p:grpSpPr>
        <p:grpSp>
          <p:nvGrpSpPr>
            <p:cNvPr id="28675" name="Group 5">
              <a:extLst>
                <a:ext uri="{FF2B5EF4-FFF2-40B4-BE49-F238E27FC236}">
                  <a16:creationId xmlns:a16="http://schemas.microsoft.com/office/drawing/2014/main" id="{F2D11A96-61A7-0697-3F83-CFA6F398B8A1}"/>
                </a:ext>
              </a:extLst>
            </p:cNvPr>
            <p:cNvGrpSpPr>
              <a:grpSpLocks/>
            </p:cNvGrpSpPr>
            <p:nvPr/>
          </p:nvGrpSpPr>
          <p:grpSpPr bwMode="auto">
            <a:xfrm>
              <a:off x="4468" y="257"/>
              <a:ext cx="882" cy="1049"/>
              <a:chOff x="4204" y="2837"/>
              <a:chExt cx="882" cy="1049"/>
            </a:xfrm>
          </p:grpSpPr>
          <p:sp>
            <p:nvSpPr>
              <p:cNvPr id="28677" name="Rectangle 4">
                <a:extLst>
                  <a:ext uri="{FF2B5EF4-FFF2-40B4-BE49-F238E27FC236}">
                    <a16:creationId xmlns:a16="http://schemas.microsoft.com/office/drawing/2014/main" id="{0D114C77-0BA8-B1EB-CA6E-99D21CF3F103}"/>
                  </a:ext>
                </a:extLst>
              </p:cNvPr>
              <p:cNvSpPr>
                <a:spLocks noChangeArrowheads="1"/>
              </p:cNvSpPr>
              <p:nvPr/>
            </p:nvSpPr>
            <p:spPr bwMode="auto">
              <a:xfrm>
                <a:off x="4242" y="2862"/>
                <a:ext cx="844" cy="102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28678" name="Picture 3">
                <a:extLst>
                  <a:ext uri="{FF2B5EF4-FFF2-40B4-BE49-F238E27FC236}">
                    <a16:creationId xmlns:a16="http://schemas.microsoft.com/office/drawing/2014/main" id="{D2A384F6-107C-8838-4964-BB0C4809F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 y="2837"/>
                <a:ext cx="848"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5334" name="Text Box 6">
              <a:extLst>
                <a:ext uri="{FF2B5EF4-FFF2-40B4-BE49-F238E27FC236}">
                  <a16:creationId xmlns:a16="http://schemas.microsoft.com/office/drawing/2014/main" id="{FC721592-9268-FFD2-26D4-B918D6E7C53B}"/>
                </a:ext>
              </a:extLst>
            </p:cNvPr>
            <p:cNvSpPr txBox="1">
              <a:spLocks noChangeArrowheads="1"/>
            </p:cNvSpPr>
            <p:nvPr/>
          </p:nvSpPr>
          <p:spPr bwMode="auto">
            <a:xfrm>
              <a:off x="4408" y="1318"/>
              <a:ext cx="1040"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Tamas Ungvary</a:t>
              </a:r>
              <a:endParaRPr lang="de-DE" altLang="en-US" sz="2000" b="1" i="1">
                <a:effectLst>
                  <a:outerShdw blurRad="38100" dist="38100" dir="2700000" algn="tl">
                    <a:srgbClr val="FFFFFF"/>
                  </a:outerShdw>
                </a:effectLst>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953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953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9953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9953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Text Box 2">
            <a:extLst>
              <a:ext uri="{FF2B5EF4-FFF2-40B4-BE49-F238E27FC236}">
                <a16:creationId xmlns:a16="http://schemas.microsoft.com/office/drawing/2014/main" id="{A83E549E-A8F3-108D-BF50-50C2EB8A26F9}"/>
              </a:ext>
            </a:extLst>
          </p:cNvPr>
          <p:cNvSpPr txBox="1">
            <a:spLocks noChangeArrowheads="1"/>
          </p:cNvSpPr>
          <p:nvPr/>
        </p:nvSpPr>
        <p:spPr bwMode="auto">
          <a:xfrm>
            <a:off x="2152650" y="1049338"/>
            <a:ext cx="4730750" cy="26479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Emotional Expression:</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Manfred Clynes</a:t>
            </a:r>
            <a:r>
              <a:rPr lang="de-DE" altLang="en-US" sz="2400">
                <a:effectLst>
                  <a:outerShdw blurRad="38100" dist="38100" dir="2700000" algn="tl">
                    <a:srgbClr val="FFFFFF"/>
                  </a:outerShdw>
                </a:effectLst>
                <a:latin typeface="Times" pitchFamily="2" charset="0"/>
              </a:rPr>
              <a:t> </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Jörg Langner-Reinhard Kopiez</a:t>
            </a:r>
            <a:r>
              <a:rPr lang="de-DE" altLang="en-US" sz="2400">
                <a:solidFill>
                  <a:schemeClr val="folHlink"/>
                </a:solidFill>
                <a:effectLst>
                  <a:outerShdw blurRad="38100" dist="38100" dir="2700000" algn="tl">
                    <a:srgbClr val="000000"/>
                  </a:outerShdw>
                </a:effectLst>
                <a:latin typeface="Times" pitchFamily="2" charset="0"/>
              </a:rPr>
              <a:t>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Anders Friberg </a:t>
            </a:r>
          </a:p>
          <a:p>
            <a:pPr>
              <a:spcBef>
                <a:spcPct val="50000"/>
              </a:spcBef>
              <a:buFont typeface="Times" pitchFamily="2" charset="0"/>
              <a:buChar char="•"/>
              <a:defRPr/>
            </a:pPr>
            <a:r>
              <a:rPr lang="de-DE" altLang="en-US" sz="2400">
                <a:solidFill>
                  <a:schemeClr val="folHlink"/>
                </a:solidFill>
                <a:effectLst>
                  <a:outerShdw blurRad="38100" dist="38100" dir="2700000" algn="tl">
                    <a:srgbClr val="000000"/>
                  </a:outerShdw>
                </a:effectLst>
                <a:latin typeface="Times" pitchFamily="2" charset="0"/>
              </a:rPr>
              <a:t>Alf Gabrielsson</a:t>
            </a:r>
            <a:endParaRPr lang="de-DE" altLang="en-US" sz="2400" b="1">
              <a:latin typeface="Times" pitchFamily="2" charset="0"/>
            </a:endParaRPr>
          </a:p>
        </p:txBody>
      </p:sp>
      <p:grpSp>
        <p:nvGrpSpPr>
          <p:cNvPr id="2" name="Group 11">
            <a:extLst>
              <a:ext uri="{FF2B5EF4-FFF2-40B4-BE49-F238E27FC236}">
                <a16:creationId xmlns:a16="http://schemas.microsoft.com/office/drawing/2014/main" id="{2D04ECAD-9CE2-F503-95D2-E972C6251536}"/>
              </a:ext>
            </a:extLst>
          </p:cNvPr>
          <p:cNvGrpSpPr>
            <a:grpSpLocks/>
          </p:cNvGrpSpPr>
          <p:nvPr/>
        </p:nvGrpSpPr>
        <p:grpSpPr bwMode="auto">
          <a:xfrm>
            <a:off x="7167563" y="2459038"/>
            <a:ext cx="2344737" cy="1911350"/>
            <a:chOff x="4515" y="1549"/>
            <a:chExt cx="1477" cy="1204"/>
          </a:xfrm>
        </p:grpSpPr>
        <p:grpSp>
          <p:nvGrpSpPr>
            <p:cNvPr id="29699" name="Group 9">
              <a:extLst>
                <a:ext uri="{FF2B5EF4-FFF2-40B4-BE49-F238E27FC236}">
                  <a16:creationId xmlns:a16="http://schemas.microsoft.com/office/drawing/2014/main" id="{FA4D7362-216D-9AE0-377B-C70F83FDEC6E}"/>
                </a:ext>
              </a:extLst>
            </p:cNvPr>
            <p:cNvGrpSpPr>
              <a:grpSpLocks/>
            </p:cNvGrpSpPr>
            <p:nvPr/>
          </p:nvGrpSpPr>
          <p:grpSpPr bwMode="auto">
            <a:xfrm>
              <a:off x="4515" y="1549"/>
              <a:ext cx="1477" cy="962"/>
              <a:chOff x="4515" y="1549"/>
              <a:chExt cx="1477" cy="962"/>
            </a:xfrm>
          </p:grpSpPr>
          <p:sp>
            <p:nvSpPr>
              <p:cNvPr id="29701" name="Rectangle 8">
                <a:extLst>
                  <a:ext uri="{FF2B5EF4-FFF2-40B4-BE49-F238E27FC236}">
                    <a16:creationId xmlns:a16="http://schemas.microsoft.com/office/drawing/2014/main" id="{DD79E6B8-85E7-7275-BFD0-D9F9D040A217}"/>
                  </a:ext>
                </a:extLst>
              </p:cNvPr>
              <p:cNvSpPr>
                <a:spLocks noChangeArrowheads="1"/>
              </p:cNvSpPr>
              <p:nvPr/>
            </p:nvSpPr>
            <p:spPr bwMode="auto">
              <a:xfrm>
                <a:off x="5354" y="1606"/>
                <a:ext cx="638" cy="90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989190" name="Picture 6" descr="reinhard_kopiez.jpg                                            0009A949Macintosh HD                   7C261EDB:">
                <a:extLst>
                  <a:ext uri="{FF2B5EF4-FFF2-40B4-BE49-F238E27FC236}">
                    <a16:creationId xmlns:a16="http://schemas.microsoft.com/office/drawing/2014/main" id="{40D2DD93-B96E-EF6A-66E5-68386575B969}"/>
                  </a:ext>
                </a:extLst>
              </p:cNvPr>
              <p:cNvPicPr>
                <a:picLocks noChangeAspect="1" noChangeArrowheads="1"/>
              </p:cNvPicPr>
              <p:nvPr/>
            </p:nvPicPr>
            <p:blipFill>
              <a:blip r:embed="rId2"/>
              <a:srcRect/>
              <a:stretch>
                <a:fillRect/>
              </a:stretch>
            </p:blipFill>
            <p:spPr bwMode="auto">
              <a:xfrm>
                <a:off x="4515" y="1549"/>
                <a:ext cx="677" cy="909"/>
              </a:xfrm>
              <a:prstGeom prst="rect">
                <a:avLst/>
              </a:prstGeom>
              <a:noFill/>
              <a:effectLst>
                <a:outerShdw blurRad="63500" dist="107763" dir="2700000" algn="ctr" rotWithShape="0">
                  <a:srgbClr val="000000">
                    <a:alpha val="74998"/>
                  </a:srgbClr>
                </a:outerShdw>
              </a:effectLst>
            </p:spPr>
          </p:pic>
          <p:pic>
            <p:nvPicPr>
              <p:cNvPr id="29703" name="Picture 7">
                <a:extLst>
                  <a:ext uri="{FF2B5EF4-FFF2-40B4-BE49-F238E27FC236}">
                    <a16:creationId xmlns:a16="http://schemas.microsoft.com/office/drawing/2014/main" id="{D75AC178-A759-F55F-420E-BFA9FD8F2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04"/>
              <a:stretch>
                <a:fillRect/>
              </a:stretch>
            </p:blipFill>
            <p:spPr bwMode="auto">
              <a:xfrm>
                <a:off x="5299" y="1549"/>
                <a:ext cx="638"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9194" name="Text Box 10">
              <a:extLst>
                <a:ext uri="{FF2B5EF4-FFF2-40B4-BE49-F238E27FC236}">
                  <a16:creationId xmlns:a16="http://schemas.microsoft.com/office/drawing/2014/main" id="{62D6653D-AFC0-6136-CC83-70AE07192CA7}"/>
                </a:ext>
              </a:extLst>
            </p:cNvPr>
            <p:cNvSpPr txBox="1">
              <a:spLocks noChangeArrowheads="1"/>
            </p:cNvSpPr>
            <p:nvPr/>
          </p:nvSpPr>
          <p:spPr bwMode="auto">
            <a:xfrm>
              <a:off x="4553" y="2541"/>
              <a:ext cx="1329" cy="212"/>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FFFFFF"/>
                    </a:outerShdw>
                  </a:effectLst>
                  <a:latin typeface="Times" charset="0"/>
                  <a:ea typeface="+mn-ea"/>
                </a:rPr>
                <a:t>Kopiez            Langner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Text Box 2">
            <a:extLst>
              <a:ext uri="{FF2B5EF4-FFF2-40B4-BE49-F238E27FC236}">
                <a16:creationId xmlns:a16="http://schemas.microsoft.com/office/drawing/2014/main" id="{4A34A19B-C5E8-AEAF-589D-738492B9BA81}"/>
              </a:ext>
            </a:extLst>
          </p:cNvPr>
          <p:cNvSpPr txBox="1">
            <a:spLocks noChangeArrowheads="1"/>
          </p:cNvSpPr>
          <p:nvPr/>
        </p:nvSpPr>
        <p:spPr bwMode="auto">
          <a:xfrm>
            <a:off x="1852613" y="908050"/>
            <a:ext cx="7718425" cy="55784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Jörg Langer and Reinhard Kopiez have invented the TOS (=Theory of Oscillating Systems).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It postulates a neuronal cognitive mechanism in humans that correlates to a set of 120 sinoidal oscillators from 8 to 0.008 Hz distributed in logarithmic steps. </a:t>
            </a:r>
            <a:br>
              <a:rPr lang="de-DE" altLang="en-US" sz="2000">
                <a:effectLst>
                  <a:outerShdw blurRad="38100" dist="38100" dir="2700000" algn="tl">
                    <a:srgbClr val="FFFFFF"/>
                  </a:outerShdw>
                </a:effectLst>
                <a:latin typeface="Times" pitchFamily="2" charset="0"/>
              </a:rPr>
            </a:br>
            <a:endParaRPr lang="de-DE" altLang="en-US" sz="2000">
              <a:effectLst>
                <a:outerShdw blurRad="38100" dist="38100" dir="2700000" algn="tl">
                  <a:srgbClr val="FFFFFF"/>
                </a:outerShdw>
              </a:effectLst>
              <a:latin typeface="Times" pitchFamily="2" charset="0"/>
            </a:endParaRPr>
          </a:p>
          <a:p>
            <a:pPr>
              <a:defRPr/>
            </a:pPr>
            <a:r>
              <a:rPr lang="de-DE" altLang="en-US" sz="2000">
                <a:effectLst>
                  <a:outerShdw blurRad="38100" dist="38100" dir="2700000" algn="tl">
                    <a:srgbClr val="FFFFFF"/>
                  </a:outerShdw>
                </a:effectLst>
                <a:latin typeface="Times" pitchFamily="2" charset="0"/>
              </a:rPr>
              <a:t>A corresponding Fourier-like analysis (never revealed by the authors...) is applied to the </a:t>
            </a:r>
            <a:r>
              <a:rPr lang="de-DE" altLang="en-US" sz="2000" i="1">
                <a:effectLst>
                  <a:outerShdw blurRad="38100" dist="38100" dir="2700000" algn="tl">
                    <a:srgbClr val="FFFFFF"/>
                  </a:outerShdw>
                </a:effectLst>
                <a:latin typeface="Times" pitchFamily="2" charset="0"/>
              </a:rPr>
              <a:t>dynamical curve</a:t>
            </a:r>
            <a:r>
              <a:rPr lang="de-DE" altLang="en-US" sz="2000">
                <a:effectLst>
                  <a:outerShdw blurRad="38100" dist="38100" dir="2700000" algn="tl">
                    <a:srgbClr val="FFFFFF"/>
                  </a:outerShdw>
                </a:effectLst>
                <a:latin typeface="Times" pitchFamily="2" charset="0"/>
              </a:rPr>
              <a:t> of a recorded music file.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Expressivity is correlated to the neuronal oscillator system and „production and perception of expressiveness in music are essentially the same.“ </a:t>
            </a:r>
          </a:p>
          <a:p>
            <a:pPr>
              <a:defRPr/>
            </a:pPr>
            <a:br>
              <a:rPr lang="de-DE" altLang="en-US" sz="2000">
                <a:effectLst>
                  <a:outerShdw blurRad="38100" dist="38100" dir="2700000" algn="tl">
                    <a:srgbClr val="FFFFFF"/>
                  </a:outerShdw>
                </a:effectLst>
                <a:latin typeface="Times" pitchFamily="2" charset="0"/>
              </a:rPr>
            </a:br>
            <a:r>
              <a:rPr lang="de-DE" altLang="en-US" sz="2000">
                <a:effectLst>
                  <a:outerShdw blurRad="38100" dist="38100" dir="2700000" algn="tl">
                    <a:srgbClr val="FFFFFF"/>
                  </a:outerShdw>
                </a:effectLst>
                <a:latin typeface="Times" pitchFamily="2" charset="0"/>
              </a:rPr>
              <a:t>This is a warmed up version of Clynes' essentics. No experimental verification of the existence of TOS in human brain is published, much as Clynes' neuronal theory.</a:t>
            </a:r>
          </a:p>
          <a:p>
            <a:pPr>
              <a:defRPr/>
            </a:pPr>
            <a:endParaRPr lang="de-DE" altLang="en-US" sz="2000" b="1">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90459392" presetClass="entr" presetSubtype="0" fill="hold" nodeType="clickEffect">
                                  <p:stCondLst>
                                    <p:cond delay="0"/>
                                  </p:stCondLst>
                                  <p:childTnLst>
                                    <p:set>
                                      <p:cBhvr>
                                        <p:cTn id="6" dur="1" fill="hold">
                                          <p:stCondLst>
                                            <p:cond delay="499"/>
                                          </p:stCondLst>
                                        </p:cTn>
                                        <p:tgtEl>
                                          <p:spTgt spid="9963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90459392" presetClass="entr" presetSubtype="0" fill="hold" nodeType="clickEffect">
                                  <p:stCondLst>
                                    <p:cond delay="0"/>
                                  </p:stCondLst>
                                  <p:childTnLst>
                                    <p:set>
                                      <p:cBhvr>
                                        <p:cTn id="10" dur="1" fill="hold">
                                          <p:stCondLst>
                                            <p:cond delay="499"/>
                                          </p:stCondLst>
                                        </p:cTn>
                                        <p:tgtEl>
                                          <p:spTgt spid="9963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90459392" presetClass="entr" presetSubtype="0" fill="hold" nodeType="clickEffect">
                                  <p:stCondLst>
                                    <p:cond delay="0"/>
                                  </p:stCondLst>
                                  <p:childTnLst>
                                    <p:set>
                                      <p:cBhvr>
                                        <p:cTn id="14" dur="1" fill="hold">
                                          <p:stCondLst>
                                            <p:cond delay="499"/>
                                          </p:stCondLst>
                                        </p:cTn>
                                        <p:tgtEl>
                                          <p:spTgt spid="99635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90459392" presetClass="entr" presetSubtype="0" fill="hold" nodeType="clickEffect">
                                  <p:stCondLst>
                                    <p:cond delay="0"/>
                                  </p:stCondLst>
                                  <p:childTnLst>
                                    <p:set>
                                      <p:cBhvr>
                                        <p:cTn id="18" dur="1" fill="hold">
                                          <p:stCondLst>
                                            <p:cond delay="499"/>
                                          </p:stCondLst>
                                        </p:cTn>
                                        <p:tgtEl>
                                          <p:spTgt spid="99635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90459392" presetClass="entr" presetSubtype="0" fill="hold" nodeType="clickEffect">
                                  <p:stCondLst>
                                    <p:cond delay="0"/>
                                  </p:stCondLst>
                                  <p:childTnLst>
                                    <p:set>
                                      <p:cBhvr>
                                        <p:cTn id="22" dur="1" fill="hold">
                                          <p:stCondLst>
                                            <p:cond delay="499"/>
                                          </p:stCondLst>
                                        </p:cTn>
                                        <p:tgtEl>
                                          <p:spTgt spid="9963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7379" name="Picture 3" descr="langer.tiff                                                    00085F94Macintosh HD                   7C261EDB:">
            <a:extLst>
              <a:ext uri="{FF2B5EF4-FFF2-40B4-BE49-F238E27FC236}">
                <a16:creationId xmlns:a16="http://schemas.microsoft.com/office/drawing/2014/main" id="{4D86C6FF-81ED-E423-2B41-769CD024E580}"/>
              </a:ext>
            </a:extLst>
          </p:cNvPr>
          <p:cNvPicPr>
            <a:picLocks noChangeAspect="1" noChangeArrowheads="1"/>
          </p:cNvPicPr>
          <p:nvPr/>
        </p:nvPicPr>
        <p:blipFill>
          <a:blip r:embed="rId2"/>
          <a:srcRect/>
          <a:stretch>
            <a:fillRect/>
          </a:stretch>
        </p:blipFill>
        <p:spPr bwMode="auto">
          <a:xfrm>
            <a:off x="1462088" y="420688"/>
            <a:ext cx="5924550" cy="6197600"/>
          </a:xfrm>
          <a:prstGeom prst="rect">
            <a:avLst/>
          </a:prstGeom>
          <a:noFill/>
          <a:effectLst>
            <a:outerShdw blurRad="63500" dist="107763" dir="2700000" algn="ctr" rotWithShape="0">
              <a:srgbClr val="000000">
                <a:alpha val="74998"/>
              </a:srgbClr>
            </a:outerShdw>
          </a:effectLst>
        </p:spPr>
      </p:pic>
      <p:sp>
        <p:nvSpPr>
          <p:cNvPr id="997380" name="Text Box 4">
            <a:extLst>
              <a:ext uri="{FF2B5EF4-FFF2-40B4-BE49-F238E27FC236}">
                <a16:creationId xmlns:a16="http://schemas.microsoft.com/office/drawing/2014/main" id="{DE5B4D6F-6BE5-FEDF-B555-E1563D672466}"/>
              </a:ext>
            </a:extLst>
          </p:cNvPr>
          <p:cNvSpPr txBox="1">
            <a:spLocks noChangeArrowheads="1"/>
          </p:cNvSpPr>
          <p:nvPr/>
        </p:nvSpPr>
        <p:spPr bwMode="auto">
          <a:xfrm>
            <a:off x="7648575" y="774700"/>
            <a:ext cx="1838325" cy="5470525"/>
          </a:xfrm>
          <a:prstGeom prst="rect">
            <a:avLst/>
          </a:prstGeom>
          <a:noFill/>
          <a:ln w="9525">
            <a:noFill/>
            <a:miter lim="800000"/>
            <a:headEnd/>
            <a:tailEnd/>
          </a:ln>
          <a:effectLst/>
        </p:spPr>
        <p:txBody>
          <a:bodyPr>
            <a:spAutoFit/>
          </a:bodyPr>
          <a:lstStyle/>
          <a:p>
            <a:pPr>
              <a:defRPr/>
            </a:pPr>
            <a:r>
              <a:rPr lang="de-DE" sz="1600">
                <a:solidFill>
                  <a:srgbClr val="000000"/>
                </a:solidFill>
                <a:effectLst>
                  <a:outerShdw blurRad="38100" dist="38100" dir="2700000" algn="tl">
                    <a:srgbClr val="FFFFFF"/>
                  </a:outerShdw>
                </a:effectLst>
                <a:latin typeface="Times" charset="0"/>
                <a:ea typeface="+mn-ea"/>
              </a:rPr>
              <a:t>Oscillogram (above) and loudness curve (below) belonging to quarter notes played in a 4/4-time </a:t>
            </a:r>
          </a:p>
          <a:p>
            <a:pPr>
              <a:defRPr/>
            </a:pPr>
            <a:r>
              <a:rPr lang="de-DE" sz="1600">
                <a:solidFill>
                  <a:srgbClr val="000000"/>
                </a:solidFill>
                <a:effectLst>
                  <a:outerShdw blurRad="38100" dist="38100" dir="2700000" algn="tl">
                    <a:srgbClr val="FFFFFF"/>
                  </a:outerShdw>
                </a:effectLst>
                <a:latin typeface="Times" charset="0"/>
                <a:ea typeface="+mn-ea"/>
              </a:rPr>
              <a:t>signature by a drum computer with an additional accelerando at the end. </a:t>
            </a:r>
            <a:br>
              <a:rPr lang="de-DE" sz="1600">
                <a:solidFill>
                  <a:srgbClr val="000000"/>
                </a:solidFill>
                <a:effectLst>
                  <a:outerShdw blurRad="38100" dist="38100" dir="2700000" algn="tl">
                    <a:srgbClr val="FFFFFF"/>
                  </a:outerShdw>
                </a:effectLst>
                <a:latin typeface="Times" charset="0"/>
                <a:ea typeface="+mn-ea"/>
              </a:rPr>
            </a:br>
            <a:endParaRPr lang="de-DE" sz="1600">
              <a:solidFill>
                <a:srgbClr val="000000"/>
              </a:solidFill>
              <a:effectLst>
                <a:outerShdw blurRad="38100" dist="38100" dir="2700000" algn="tl">
                  <a:srgbClr val="FFFFFF"/>
                </a:outerShdw>
              </a:effectLst>
              <a:latin typeface="Times" charset="0"/>
              <a:ea typeface="+mn-ea"/>
            </a:endParaRPr>
          </a:p>
          <a:p>
            <a:pPr>
              <a:defRPr/>
            </a:pPr>
            <a:r>
              <a:rPr lang="de-DE" sz="1600">
                <a:solidFill>
                  <a:srgbClr val="000000"/>
                </a:solidFill>
                <a:effectLst>
                  <a:outerShdw blurRad="38100" dist="38100" dir="2700000" algn="tl">
                    <a:srgbClr val="FFFFFF"/>
                  </a:outerShdw>
                </a:effectLst>
                <a:latin typeface="Times" charset="0"/>
                <a:ea typeface="+mn-ea"/>
              </a:rPr>
              <a:t>This accelerando leads to a parallel upward movement of the dark bands in the oscillogram, which means that the activation changes to higher oscillator frequencies.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67">
            <a:extLst>
              <a:ext uri="{FF2B5EF4-FFF2-40B4-BE49-F238E27FC236}">
                <a16:creationId xmlns:a16="http://schemas.microsoft.com/office/drawing/2014/main" id="{B39B6141-3D32-2641-A643-7DADCFD0DB13}"/>
              </a:ext>
            </a:extLst>
          </p:cNvPr>
          <p:cNvGrpSpPr>
            <a:grpSpLocks/>
          </p:cNvGrpSpPr>
          <p:nvPr/>
        </p:nvGrpSpPr>
        <p:grpSpPr bwMode="auto">
          <a:xfrm>
            <a:off x="1366838" y="103188"/>
            <a:ext cx="8535987" cy="6661150"/>
            <a:chOff x="861" y="65"/>
            <a:chExt cx="5377" cy="4196"/>
          </a:xfrm>
        </p:grpSpPr>
        <p:grpSp>
          <p:nvGrpSpPr>
            <p:cNvPr id="6149" name="Group 63">
              <a:extLst>
                <a:ext uri="{FF2B5EF4-FFF2-40B4-BE49-F238E27FC236}">
                  <a16:creationId xmlns:a16="http://schemas.microsoft.com/office/drawing/2014/main" id="{51EB8090-3F32-1F18-73AC-56F931CBB64F}"/>
                </a:ext>
              </a:extLst>
            </p:cNvPr>
            <p:cNvGrpSpPr>
              <a:grpSpLocks/>
            </p:cNvGrpSpPr>
            <p:nvPr/>
          </p:nvGrpSpPr>
          <p:grpSpPr bwMode="auto">
            <a:xfrm>
              <a:off x="1289" y="75"/>
              <a:ext cx="4042" cy="3592"/>
              <a:chOff x="1289" y="75"/>
              <a:chExt cx="4042" cy="3592"/>
            </a:xfrm>
          </p:grpSpPr>
          <p:grpSp>
            <p:nvGrpSpPr>
              <p:cNvPr id="6170" name="Group 39">
                <a:extLst>
                  <a:ext uri="{FF2B5EF4-FFF2-40B4-BE49-F238E27FC236}">
                    <a16:creationId xmlns:a16="http://schemas.microsoft.com/office/drawing/2014/main" id="{C226DEA1-374E-7B75-23F4-1D0807C95D6B}"/>
                  </a:ext>
                </a:extLst>
              </p:cNvPr>
              <p:cNvGrpSpPr>
                <a:grpSpLocks/>
              </p:cNvGrpSpPr>
              <p:nvPr/>
            </p:nvGrpSpPr>
            <p:grpSpPr bwMode="auto">
              <a:xfrm>
                <a:off x="3083" y="75"/>
                <a:ext cx="631" cy="414"/>
                <a:chOff x="5048" y="1605"/>
                <a:chExt cx="631" cy="414"/>
              </a:xfrm>
            </p:grpSpPr>
            <p:sp>
              <p:nvSpPr>
                <p:cNvPr id="967685" name="AutoShape 5">
                  <a:extLst>
                    <a:ext uri="{FF2B5EF4-FFF2-40B4-BE49-F238E27FC236}">
                      <a16:creationId xmlns:a16="http://schemas.microsoft.com/office/drawing/2014/main" id="{C15939ED-A17E-3C7F-7A45-559BF2D751E7}"/>
                    </a:ext>
                  </a:extLst>
                </p:cNvPr>
                <p:cNvSpPr>
                  <a:spLocks noChangeArrowheads="1"/>
                </p:cNvSpPr>
                <p:nvPr/>
              </p:nvSpPr>
              <p:spPr bwMode="auto">
                <a:xfrm>
                  <a:off x="5048" y="1638"/>
                  <a:ext cx="631" cy="381"/>
                </a:xfrm>
                <a:prstGeom prst="bevel">
                  <a:avLst>
                    <a:gd name="adj" fmla="val 9412"/>
                  </a:avLst>
                </a:prstGeom>
                <a:gradFill rotWithShape="0">
                  <a:gsLst>
                    <a:gs pos="0">
                      <a:srgbClr val="FFFFFF"/>
                    </a:gs>
                    <a:gs pos="100000">
                      <a:srgbClr val="E6E6E6"/>
                    </a:gs>
                  </a:gsLst>
                  <a:path path="rect">
                    <a:fillToRect l="50000" t="50000" r="50000" b="50000"/>
                  </a:path>
                </a:gradFill>
                <a:ln w="9525">
                  <a:solidFill>
                    <a:schemeClr val="tx1"/>
                  </a:solidFill>
                  <a:miter lim="800000"/>
                  <a:headEnd/>
                  <a:tailEnd/>
                </a:ln>
                <a:effectLst/>
              </p:spPr>
              <p:txBody>
                <a:bodyPr wrap="none" anchor="ctr"/>
                <a:lstStyle/>
                <a:p>
                  <a:pPr algn="ctr">
                    <a:defRPr/>
                  </a:pPr>
                  <a:endParaRPr lang="de-DE" sz="1000">
                    <a:effectLst>
                      <a:outerShdw blurRad="38100" dist="38100" dir="2700000" algn="tl">
                        <a:srgbClr val="DDDDDD"/>
                      </a:outerShdw>
                    </a:effectLst>
                    <a:latin typeface="Times" charset="0"/>
                    <a:ea typeface="+mn-ea"/>
                  </a:endParaRPr>
                </a:p>
              </p:txBody>
            </p:sp>
            <p:sp>
              <p:nvSpPr>
                <p:cNvPr id="967686" name="Text Box 6">
                  <a:extLst>
                    <a:ext uri="{FF2B5EF4-FFF2-40B4-BE49-F238E27FC236}">
                      <a16:creationId xmlns:a16="http://schemas.microsoft.com/office/drawing/2014/main" id="{880C523C-7310-0AD1-49E8-A33D7B526D9C}"/>
                    </a:ext>
                  </a:extLst>
                </p:cNvPr>
                <p:cNvSpPr txBox="1">
                  <a:spLocks noChangeArrowheads="1"/>
                </p:cNvSpPr>
                <p:nvPr/>
              </p:nvSpPr>
              <p:spPr bwMode="auto">
                <a:xfrm>
                  <a:off x="5279" y="1605"/>
                  <a:ext cx="203" cy="125"/>
                </a:xfrm>
                <a:prstGeom prst="rect">
                  <a:avLst/>
                </a:prstGeom>
                <a:noFill/>
                <a:ln w="9525">
                  <a:noFill/>
                  <a:miter lim="800000"/>
                  <a:headEnd/>
                  <a:tailEnd/>
                </a:ln>
                <a:effectLst/>
              </p:spPr>
              <p:txBody>
                <a:bodyPr wrap="none">
                  <a:spAutoFit/>
                </a:bodyPr>
                <a:lstStyle/>
                <a:p>
                  <a:pPr>
                    <a:defRPr/>
                  </a:pPr>
                  <a:r>
                    <a:rPr lang="de-DE" sz="700">
                      <a:effectLst>
                        <a:outerShdw blurRad="38100" dist="38100" dir="2700000" algn="tl">
                          <a:srgbClr val="FFFFFF"/>
                        </a:outerShdw>
                      </a:effectLst>
                      <a:latin typeface="Times" charset="0"/>
                      <a:ea typeface="+mn-ea"/>
                    </a:rPr>
                    <a:t>CSI</a:t>
                  </a:r>
                </a:p>
              </p:txBody>
            </p:sp>
            <p:grpSp>
              <p:nvGrpSpPr>
                <p:cNvPr id="6180" name="Group 7">
                  <a:extLst>
                    <a:ext uri="{FF2B5EF4-FFF2-40B4-BE49-F238E27FC236}">
                      <a16:creationId xmlns:a16="http://schemas.microsoft.com/office/drawing/2014/main" id="{B4964985-FB35-E244-2F2F-E0878C25CB01}"/>
                    </a:ext>
                  </a:extLst>
                </p:cNvPr>
                <p:cNvGrpSpPr>
                  <a:grpSpLocks/>
                </p:cNvGrpSpPr>
                <p:nvPr/>
              </p:nvGrpSpPr>
              <p:grpSpPr bwMode="auto">
                <a:xfrm>
                  <a:off x="5138" y="1706"/>
                  <a:ext cx="460" cy="259"/>
                  <a:chOff x="897" y="998"/>
                  <a:chExt cx="2022" cy="1136"/>
                </a:xfrm>
              </p:grpSpPr>
              <p:pic>
                <p:nvPicPr>
                  <p:cNvPr id="6181" name="Picture 8" descr="&#9;gould.JPG                                                      00005ACAusr                            B5C1E224:">
                    <a:extLst>
                      <a:ext uri="{FF2B5EF4-FFF2-40B4-BE49-F238E27FC236}">
                        <a16:creationId xmlns:a16="http://schemas.microsoft.com/office/drawing/2014/main" id="{41463BD8-9B49-6A33-46DF-4D2FF5521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 y="1033"/>
                    <a:ext cx="52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9" descr="beehans.JPG                                                    00001A1Cusr                            B5C1E224:">
                    <a:extLst>
                      <a:ext uri="{FF2B5EF4-FFF2-40B4-BE49-F238E27FC236}">
                        <a16:creationId xmlns:a16="http://schemas.microsoft.com/office/drawing/2014/main" id="{03E1E525-E2D2-7D16-D27E-6284C8DBD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 y="1109"/>
                    <a:ext cx="599"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10" descr="beethoven_x10.jpg                                              00001A1Cusr                            B5C1E224:">
                    <a:extLst>
                      <a:ext uri="{FF2B5EF4-FFF2-40B4-BE49-F238E27FC236}">
                        <a16:creationId xmlns:a16="http://schemas.microsoft.com/office/drawing/2014/main" id="{E411EE83-D7D3-3115-A3A1-1FBD12E6D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 y="998"/>
                    <a:ext cx="46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4" name="AutoShape 11">
                    <a:extLst>
                      <a:ext uri="{FF2B5EF4-FFF2-40B4-BE49-F238E27FC236}">
                        <a16:creationId xmlns:a16="http://schemas.microsoft.com/office/drawing/2014/main" id="{83C28DA5-91E4-C852-5D24-5620A1E02011}"/>
                      </a:ext>
                    </a:extLst>
                  </p:cNvPr>
                  <p:cNvSpPr>
                    <a:spLocks noChangeArrowheads="1"/>
                  </p:cNvSpPr>
                  <p:nvPr/>
                </p:nvSpPr>
                <p:spPr bwMode="auto">
                  <a:xfrm flipV="1">
                    <a:off x="897" y="2084"/>
                    <a:ext cx="2022" cy="50"/>
                  </a:xfrm>
                  <a:prstGeom prst="rightArrow">
                    <a:avLst>
                      <a:gd name="adj1" fmla="val 49093"/>
                      <a:gd name="adj2" fmla="val 59180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5" name="AutoShape 12">
                    <a:extLst>
                      <a:ext uri="{FF2B5EF4-FFF2-40B4-BE49-F238E27FC236}">
                        <a16:creationId xmlns:a16="http://schemas.microsoft.com/office/drawing/2014/main" id="{070612CC-D2C0-3A16-E15A-24D0A512A51A}"/>
                      </a:ext>
                    </a:extLst>
                  </p:cNvPr>
                  <p:cNvSpPr>
                    <a:spLocks noChangeArrowheads="1"/>
                  </p:cNvSpPr>
                  <p:nvPr/>
                </p:nvSpPr>
                <p:spPr bwMode="auto">
                  <a:xfrm rot="-5400000">
                    <a:off x="2529" y="2079"/>
                    <a:ext cx="53" cy="57"/>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6" name="AutoShape 13">
                    <a:extLst>
                      <a:ext uri="{FF2B5EF4-FFF2-40B4-BE49-F238E27FC236}">
                        <a16:creationId xmlns:a16="http://schemas.microsoft.com/office/drawing/2014/main" id="{19118EDA-CC81-4D63-2866-83598037BF81}"/>
                      </a:ext>
                    </a:extLst>
                  </p:cNvPr>
                  <p:cNvSpPr>
                    <a:spLocks noChangeArrowheads="1"/>
                  </p:cNvSpPr>
                  <p:nvPr/>
                </p:nvSpPr>
                <p:spPr bwMode="auto">
                  <a:xfrm rot="-5400000">
                    <a:off x="1896" y="2080"/>
                    <a:ext cx="53" cy="56"/>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7" name="AutoShape 14">
                    <a:extLst>
                      <a:ext uri="{FF2B5EF4-FFF2-40B4-BE49-F238E27FC236}">
                        <a16:creationId xmlns:a16="http://schemas.microsoft.com/office/drawing/2014/main" id="{174B887A-8D0A-9924-17EC-FDDA92494D3A}"/>
                      </a:ext>
                    </a:extLst>
                  </p:cNvPr>
                  <p:cNvSpPr>
                    <a:spLocks noChangeArrowheads="1"/>
                  </p:cNvSpPr>
                  <p:nvPr/>
                </p:nvSpPr>
                <p:spPr bwMode="auto">
                  <a:xfrm rot="-5400000">
                    <a:off x="1316" y="2079"/>
                    <a:ext cx="53" cy="57"/>
                  </a:xfrm>
                  <a:prstGeom prst="flowChartProcess">
                    <a:avLst/>
                  </a:prstGeom>
                  <a:gradFill rotWithShape="0">
                    <a:gsLst>
                      <a:gs pos="0">
                        <a:srgbClr val="761800"/>
                      </a:gs>
                      <a:gs pos="100000">
                        <a:srgbClr val="FF3300"/>
                      </a:gs>
                    </a:gsLst>
                    <a:lin ang="18900000" scaled="1"/>
                  </a:gradFill>
                  <a:ln w="9525">
                    <a:solidFill>
                      <a:srgbClr val="FFFF00"/>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6188" name="Group 15">
                    <a:extLst>
                      <a:ext uri="{FF2B5EF4-FFF2-40B4-BE49-F238E27FC236}">
                        <a16:creationId xmlns:a16="http://schemas.microsoft.com/office/drawing/2014/main" id="{F0AE3C45-88DE-1ADF-5C96-B88A143189FA}"/>
                      </a:ext>
                    </a:extLst>
                  </p:cNvPr>
                  <p:cNvGrpSpPr>
                    <a:grpSpLocks/>
                  </p:cNvGrpSpPr>
                  <p:nvPr/>
                </p:nvGrpSpPr>
                <p:grpSpPr bwMode="auto">
                  <a:xfrm>
                    <a:off x="1061" y="1503"/>
                    <a:ext cx="1766" cy="541"/>
                    <a:chOff x="1061" y="1503"/>
                    <a:chExt cx="1766" cy="541"/>
                  </a:xfrm>
                </p:grpSpPr>
                <p:sp>
                  <p:nvSpPr>
                    <p:cNvPr id="6189" name="AutoShape 16">
                      <a:extLst>
                        <a:ext uri="{FF2B5EF4-FFF2-40B4-BE49-F238E27FC236}">
                          <a16:creationId xmlns:a16="http://schemas.microsoft.com/office/drawing/2014/main" id="{342534A2-7E36-DF01-359D-57BDCA1C4881}"/>
                        </a:ext>
                      </a:extLst>
                    </p:cNvPr>
                    <p:cNvSpPr>
                      <a:spLocks noChangeArrowheads="1"/>
                    </p:cNvSpPr>
                    <p:nvPr/>
                  </p:nvSpPr>
                  <p:spPr bwMode="auto">
                    <a:xfrm rot="10800000">
                      <a:off x="2304" y="1504"/>
                      <a:ext cx="523" cy="533"/>
                    </a:xfrm>
                    <a:prstGeom prst="triangle">
                      <a:avLst>
                        <a:gd name="adj" fmla="val 50000"/>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90" name="AutoShape 17">
                      <a:extLst>
                        <a:ext uri="{FF2B5EF4-FFF2-40B4-BE49-F238E27FC236}">
                          <a16:creationId xmlns:a16="http://schemas.microsoft.com/office/drawing/2014/main" id="{DA1DE04C-30BF-995B-711F-73A1D87875FD}"/>
                        </a:ext>
                      </a:extLst>
                    </p:cNvPr>
                    <p:cNvSpPr>
                      <a:spLocks noChangeArrowheads="1"/>
                    </p:cNvSpPr>
                    <p:nvPr/>
                  </p:nvSpPr>
                  <p:spPr bwMode="auto">
                    <a:xfrm rot="10800000">
                      <a:off x="1723" y="1511"/>
                      <a:ext cx="438" cy="533"/>
                    </a:xfrm>
                    <a:prstGeom prst="triangle">
                      <a:avLst>
                        <a:gd name="adj" fmla="val 50000"/>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91" name="AutoShape 18">
                      <a:extLst>
                        <a:ext uri="{FF2B5EF4-FFF2-40B4-BE49-F238E27FC236}">
                          <a16:creationId xmlns:a16="http://schemas.microsoft.com/office/drawing/2014/main" id="{2448366A-AABC-9DE2-C307-8467FED4A748}"/>
                        </a:ext>
                      </a:extLst>
                    </p:cNvPr>
                    <p:cNvSpPr>
                      <a:spLocks noChangeArrowheads="1"/>
                    </p:cNvSpPr>
                    <p:nvPr/>
                  </p:nvSpPr>
                  <p:spPr bwMode="auto">
                    <a:xfrm rot="10800000">
                      <a:off x="1061" y="1503"/>
                      <a:ext cx="552" cy="533"/>
                    </a:xfrm>
                    <a:prstGeom prst="triangle">
                      <a:avLst>
                        <a:gd name="adj" fmla="val 50000"/>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grpSp>
          <p:sp>
            <p:nvSpPr>
              <p:cNvPr id="6171" name="AutoShape 30">
                <a:extLst>
                  <a:ext uri="{FF2B5EF4-FFF2-40B4-BE49-F238E27FC236}">
                    <a16:creationId xmlns:a16="http://schemas.microsoft.com/office/drawing/2014/main" id="{F31ADF4A-FADB-F7AC-4850-EEDFD7BD8EA4}"/>
                  </a:ext>
                </a:extLst>
              </p:cNvPr>
              <p:cNvSpPr>
                <a:spLocks noChangeArrowheads="1"/>
              </p:cNvSpPr>
              <p:nvPr/>
            </p:nvSpPr>
            <p:spPr bwMode="auto">
              <a:xfrm>
                <a:off x="1290" y="1406"/>
                <a:ext cx="4041" cy="2261"/>
              </a:xfrm>
              <a:prstGeom prst="parallelogram">
                <a:avLst>
                  <a:gd name="adj" fmla="val 8754"/>
                </a:avLst>
              </a:prstGeom>
              <a:gradFill rotWithShape="0">
                <a:gsLst>
                  <a:gs pos="0">
                    <a:schemeClr val="bg1"/>
                  </a:gs>
                  <a:gs pos="100000">
                    <a:srgbClr val="FFFFFF"/>
                  </a:gs>
                </a:gsLst>
                <a:lin ang="5400000" scaled="1"/>
              </a:gradFill>
              <a:ln w="9525">
                <a:solidFill>
                  <a:schemeClr val="bg2"/>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72" name="Line 31">
                <a:extLst>
                  <a:ext uri="{FF2B5EF4-FFF2-40B4-BE49-F238E27FC236}">
                    <a16:creationId xmlns:a16="http://schemas.microsoft.com/office/drawing/2014/main" id="{EF4D6C62-0558-0E81-37B6-F59DA5C7E3CC}"/>
                  </a:ext>
                </a:extLst>
              </p:cNvPr>
              <p:cNvSpPr>
                <a:spLocks noChangeShapeType="1"/>
              </p:cNvSpPr>
              <p:nvPr/>
            </p:nvSpPr>
            <p:spPr bwMode="auto">
              <a:xfrm>
                <a:off x="1391" y="2488"/>
                <a:ext cx="384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3" name="Line 32">
                <a:extLst>
                  <a:ext uri="{FF2B5EF4-FFF2-40B4-BE49-F238E27FC236}">
                    <a16:creationId xmlns:a16="http://schemas.microsoft.com/office/drawing/2014/main" id="{90605C4A-0A33-17BA-6E31-685683604AF7}"/>
                  </a:ext>
                </a:extLst>
              </p:cNvPr>
              <p:cNvSpPr>
                <a:spLocks noChangeShapeType="1"/>
              </p:cNvSpPr>
              <p:nvPr/>
            </p:nvSpPr>
            <p:spPr bwMode="auto">
              <a:xfrm flipV="1">
                <a:off x="3149" y="1406"/>
                <a:ext cx="268" cy="225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4" name="Line 35">
                <a:extLst>
                  <a:ext uri="{FF2B5EF4-FFF2-40B4-BE49-F238E27FC236}">
                    <a16:creationId xmlns:a16="http://schemas.microsoft.com/office/drawing/2014/main" id="{B662AA95-14BE-3055-B003-DB2FE86CD4C4}"/>
                  </a:ext>
                </a:extLst>
              </p:cNvPr>
              <p:cNvSpPr>
                <a:spLocks noChangeShapeType="1"/>
              </p:cNvSpPr>
              <p:nvPr/>
            </p:nvSpPr>
            <p:spPr bwMode="auto">
              <a:xfrm flipV="1">
                <a:off x="1289" y="484"/>
                <a:ext cx="2106" cy="317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5" name="Line 36">
                <a:extLst>
                  <a:ext uri="{FF2B5EF4-FFF2-40B4-BE49-F238E27FC236}">
                    <a16:creationId xmlns:a16="http://schemas.microsoft.com/office/drawing/2014/main" id="{9E3151B7-D66E-8152-BEE4-1501DB1F6C19}"/>
                  </a:ext>
                </a:extLst>
              </p:cNvPr>
              <p:cNvSpPr>
                <a:spLocks noChangeShapeType="1"/>
              </p:cNvSpPr>
              <p:nvPr/>
            </p:nvSpPr>
            <p:spPr bwMode="auto">
              <a:xfrm flipV="1">
                <a:off x="1486" y="484"/>
                <a:ext cx="1909" cy="91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6" name="Line 37">
                <a:extLst>
                  <a:ext uri="{FF2B5EF4-FFF2-40B4-BE49-F238E27FC236}">
                    <a16:creationId xmlns:a16="http://schemas.microsoft.com/office/drawing/2014/main" id="{15ADE647-95B8-4F75-9EC2-2B93F1B0ADCA}"/>
                  </a:ext>
                </a:extLst>
              </p:cNvPr>
              <p:cNvSpPr>
                <a:spLocks noChangeShapeType="1"/>
              </p:cNvSpPr>
              <p:nvPr/>
            </p:nvSpPr>
            <p:spPr bwMode="auto">
              <a:xfrm flipH="1" flipV="1">
                <a:off x="3399" y="484"/>
                <a:ext cx="1740" cy="318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7" name="Line 38">
                <a:extLst>
                  <a:ext uri="{FF2B5EF4-FFF2-40B4-BE49-F238E27FC236}">
                    <a16:creationId xmlns:a16="http://schemas.microsoft.com/office/drawing/2014/main" id="{8442867F-880B-5BD8-1C03-777CE77E8C89}"/>
                  </a:ext>
                </a:extLst>
              </p:cNvPr>
              <p:cNvSpPr>
                <a:spLocks noChangeShapeType="1"/>
              </p:cNvSpPr>
              <p:nvPr/>
            </p:nvSpPr>
            <p:spPr bwMode="auto">
              <a:xfrm flipH="1" flipV="1">
                <a:off x="3399" y="484"/>
                <a:ext cx="1930" cy="923"/>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50" name="Group 49">
              <a:extLst>
                <a:ext uri="{FF2B5EF4-FFF2-40B4-BE49-F238E27FC236}">
                  <a16:creationId xmlns:a16="http://schemas.microsoft.com/office/drawing/2014/main" id="{7E84821C-6AA3-F001-8A0E-7A44FEC2F4D8}"/>
                </a:ext>
              </a:extLst>
            </p:cNvPr>
            <p:cNvGrpSpPr>
              <a:grpSpLocks/>
            </p:cNvGrpSpPr>
            <p:nvPr/>
          </p:nvGrpSpPr>
          <p:grpSpPr bwMode="auto">
            <a:xfrm>
              <a:off x="981" y="4052"/>
              <a:ext cx="4410" cy="209"/>
              <a:chOff x="981" y="4052"/>
              <a:chExt cx="4410" cy="209"/>
            </a:xfrm>
          </p:grpSpPr>
          <p:sp>
            <p:nvSpPr>
              <p:cNvPr id="967720" name="Text Box 40">
                <a:extLst>
                  <a:ext uri="{FF2B5EF4-FFF2-40B4-BE49-F238E27FC236}">
                    <a16:creationId xmlns:a16="http://schemas.microsoft.com/office/drawing/2014/main" id="{4F24C63B-BF46-A7DB-FF27-8F7632A122BC}"/>
                  </a:ext>
                </a:extLst>
              </p:cNvPr>
              <p:cNvSpPr txBox="1">
                <a:spLocks noChangeArrowheads="1"/>
              </p:cNvSpPr>
              <p:nvPr/>
            </p:nvSpPr>
            <p:spPr bwMode="auto">
              <a:xfrm>
                <a:off x="981" y="4052"/>
                <a:ext cx="298"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facts</a:t>
                </a:r>
                <a:endParaRPr lang="de-DE" altLang="en-US" sz="1200">
                  <a:effectLst>
                    <a:outerShdw blurRad="38100" dist="38100" dir="2700000" algn="tl">
                      <a:srgbClr val="FFFFFF"/>
                    </a:outerShdw>
                  </a:effectLst>
                  <a:latin typeface="Times" pitchFamily="2" charset="0"/>
                </a:endParaRPr>
              </a:p>
            </p:txBody>
          </p:sp>
          <p:sp>
            <p:nvSpPr>
              <p:cNvPr id="967721" name="Text Box 41">
                <a:extLst>
                  <a:ext uri="{FF2B5EF4-FFF2-40B4-BE49-F238E27FC236}">
                    <a16:creationId xmlns:a16="http://schemas.microsoft.com/office/drawing/2014/main" id="{99A8AC99-326F-7A42-FDC1-433639612C2F}"/>
                  </a:ext>
                </a:extLst>
              </p:cNvPr>
              <p:cNvSpPr txBox="1">
                <a:spLocks noChangeArrowheads="1"/>
              </p:cNvSpPr>
              <p:nvPr/>
            </p:nvSpPr>
            <p:spPr bwMode="auto">
              <a:xfrm>
                <a:off x="2910" y="4052"/>
                <a:ext cx="484"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processes</a:t>
                </a:r>
                <a:endParaRPr lang="de-DE" altLang="en-US" sz="1200">
                  <a:effectLst>
                    <a:outerShdw blurRad="38100" dist="38100" dir="2700000" algn="tl">
                      <a:srgbClr val="FFFFFF"/>
                    </a:outerShdw>
                  </a:effectLst>
                  <a:latin typeface="Times" pitchFamily="2" charset="0"/>
                </a:endParaRPr>
              </a:p>
            </p:txBody>
          </p:sp>
          <p:sp>
            <p:nvSpPr>
              <p:cNvPr id="967722" name="Text Box 42">
                <a:extLst>
                  <a:ext uri="{FF2B5EF4-FFF2-40B4-BE49-F238E27FC236}">
                    <a16:creationId xmlns:a16="http://schemas.microsoft.com/office/drawing/2014/main" id="{8B910031-7EA3-4E78-FF01-E19696DAAABD}"/>
                  </a:ext>
                </a:extLst>
              </p:cNvPr>
              <p:cNvSpPr txBox="1">
                <a:spLocks noChangeArrowheads="1"/>
              </p:cNvSpPr>
              <p:nvPr/>
            </p:nvSpPr>
            <p:spPr bwMode="auto">
              <a:xfrm>
                <a:off x="4927" y="4052"/>
                <a:ext cx="431"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gestures</a:t>
                </a:r>
                <a:endParaRPr lang="de-DE" altLang="en-US" sz="1200">
                  <a:effectLst>
                    <a:outerShdw blurRad="38100" dist="38100" dir="2700000" algn="tl">
                      <a:srgbClr val="FFFFFF"/>
                    </a:outerShdw>
                  </a:effectLst>
                  <a:latin typeface="Times" pitchFamily="2" charset="0"/>
                </a:endParaRPr>
              </a:p>
            </p:txBody>
          </p:sp>
          <p:sp>
            <p:nvSpPr>
              <p:cNvPr id="6169" name="AutoShape 46">
                <a:extLst>
                  <a:ext uri="{FF2B5EF4-FFF2-40B4-BE49-F238E27FC236}">
                    <a16:creationId xmlns:a16="http://schemas.microsoft.com/office/drawing/2014/main" id="{36863A51-DCF1-4966-1481-C9C67E18A97A}"/>
                  </a:ext>
                </a:extLst>
              </p:cNvPr>
              <p:cNvSpPr>
                <a:spLocks noChangeArrowheads="1"/>
              </p:cNvSpPr>
              <p:nvPr/>
            </p:nvSpPr>
            <p:spPr bwMode="auto">
              <a:xfrm flipV="1">
                <a:off x="1037" y="4206"/>
                <a:ext cx="4354" cy="55"/>
              </a:xfrm>
              <a:prstGeom prst="rightArrow">
                <a:avLst>
                  <a:gd name="adj1" fmla="val 49093"/>
                  <a:gd name="adj2" fmla="val 1158501"/>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6151" name="Group 66">
              <a:extLst>
                <a:ext uri="{FF2B5EF4-FFF2-40B4-BE49-F238E27FC236}">
                  <a16:creationId xmlns:a16="http://schemas.microsoft.com/office/drawing/2014/main" id="{30C8F070-5782-C120-25DF-AA6D134ECE97}"/>
                </a:ext>
              </a:extLst>
            </p:cNvPr>
            <p:cNvGrpSpPr>
              <a:grpSpLocks/>
            </p:cNvGrpSpPr>
            <p:nvPr/>
          </p:nvGrpSpPr>
          <p:grpSpPr bwMode="auto">
            <a:xfrm>
              <a:off x="5858" y="1109"/>
              <a:ext cx="380" cy="2762"/>
              <a:chOff x="5858" y="1109"/>
              <a:chExt cx="380" cy="2762"/>
            </a:xfrm>
          </p:grpSpPr>
          <p:sp>
            <p:nvSpPr>
              <p:cNvPr id="967714" name="Text Box 34">
                <a:extLst>
                  <a:ext uri="{FF2B5EF4-FFF2-40B4-BE49-F238E27FC236}">
                    <a16:creationId xmlns:a16="http://schemas.microsoft.com/office/drawing/2014/main" id="{DFA1626E-3492-3003-2CEA-A36D7DCDFE19}"/>
                  </a:ext>
                </a:extLst>
              </p:cNvPr>
              <p:cNvSpPr txBox="1">
                <a:spLocks noChangeArrowheads="1"/>
              </p:cNvSpPr>
              <p:nvPr/>
            </p:nvSpPr>
            <p:spPr bwMode="auto">
              <a:xfrm rot="-5094596">
                <a:off x="5809" y="2428"/>
                <a:ext cx="437"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physical</a:t>
                </a:r>
                <a:endParaRPr lang="de-DE" altLang="en-US" sz="1200">
                  <a:effectLst>
                    <a:outerShdw blurRad="38100" dist="38100" dir="2700000" algn="tl">
                      <a:srgbClr val="FFFFFF"/>
                    </a:outerShdw>
                  </a:effectLst>
                  <a:latin typeface="Times" pitchFamily="2" charset="0"/>
                </a:endParaRPr>
              </a:p>
            </p:txBody>
          </p:sp>
          <p:sp>
            <p:nvSpPr>
              <p:cNvPr id="967723" name="Text Box 43">
                <a:extLst>
                  <a:ext uri="{FF2B5EF4-FFF2-40B4-BE49-F238E27FC236}">
                    <a16:creationId xmlns:a16="http://schemas.microsoft.com/office/drawing/2014/main" id="{A1804205-C38F-D2FD-5888-686DACF15CB0}"/>
                  </a:ext>
                </a:extLst>
              </p:cNvPr>
              <p:cNvSpPr txBox="1">
                <a:spLocks noChangeArrowheads="1"/>
              </p:cNvSpPr>
              <p:nvPr/>
            </p:nvSpPr>
            <p:spPr bwMode="auto">
              <a:xfrm rot="-5087715">
                <a:off x="5826" y="1348"/>
                <a:ext cx="651"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psychological</a:t>
                </a:r>
                <a:endParaRPr lang="de-DE" altLang="en-US" sz="1200">
                  <a:effectLst>
                    <a:outerShdw blurRad="38100" dist="38100" dir="2700000" algn="tl">
                      <a:srgbClr val="FFFFFF"/>
                    </a:outerShdw>
                  </a:effectLst>
                  <a:latin typeface="Times" pitchFamily="2" charset="0"/>
                </a:endParaRPr>
              </a:p>
            </p:txBody>
          </p:sp>
          <p:sp>
            <p:nvSpPr>
              <p:cNvPr id="967724" name="Text Box 44">
                <a:extLst>
                  <a:ext uri="{FF2B5EF4-FFF2-40B4-BE49-F238E27FC236}">
                    <a16:creationId xmlns:a16="http://schemas.microsoft.com/office/drawing/2014/main" id="{9EDE90A7-CB07-E00D-E722-06D6B8F3DE6E}"/>
                  </a:ext>
                </a:extLst>
              </p:cNvPr>
              <p:cNvSpPr txBox="1">
                <a:spLocks noChangeArrowheads="1"/>
              </p:cNvSpPr>
              <p:nvPr/>
            </p:nvSpPr>
            <p:spPr bwMode="auto">
              <a:xfrm rot="-5092959">
                <a:off x="5565" y="3405"/>
                <a:ext cx="759" cy="173"/>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CH" altLang="en-US" sz="1200">
                    <a:effectLst>
                      <a:outerShdw blurRad="38100" dist="38100" dir="2700000" algn="tl">
                        <a:srgbClr val="FFFFFF"/>
                      </a:outerShdw>
                    </a:effectLst>
                    <a:latin typeface="Times" pitchFamily="2" charset="0"/>
                  </a:rPr>
                  <a:t>symbolic/mental</a:t>
                </a:r>
                <a:endParaRPr lang="de-DE" altLang="en-US" sz="1200">
                  <a:effectLst>
                    <a:outerShdw blurRad="38100" dist="38100" dir="2700000" algn="tl">
                      <a:srgbClr val="FFFFFF"/>
                    </a:outerShdw>
                  </a:effectLst>
                  <a:latin typeface="Times" pitchFamily="2" charset="0"/>
                </a:endParaRPr>
              </a:p>
            </p:txBody>
          </p:sp>
          <p:sp>
            <p:nvSpPr>
              <p:cNvPr id="6165" name="AutoShape 47">
                <a:extLst>
                  <a:ext uri="{FF2B5EF4-FFF2-40B4-BE49-F238E27FC236}">
                    <a16:creationId xmlns:a16="http://schemas.microsoft.com/office/drawing/2014/main" id="{1DBC85AB-EBF6-80D0-C538-E17C6E496130}"/>
                  </a:ext>
                </a:extLst>
              </p:cNvPr>
              <p:cNvSpPr>
                <a:spLocks noChangeArrowheads="1"/>
              </p:cNvSpPr>
              <p:nvPr/>
            </p:nvSpPr>
            <p:spPr bwMode="auto">
              <a:xfrm rot="16560259" flipV="1">
                <a:off x="4703" y="2516"/>
                <a:ext cx="2407" cy="47"/>
              </a:xfrm>
              <a:prstGeom prst="rightArrow">
                <a:avLst>
                  <a:gd name="adj1" fmla="val 49093"/>
                  <a:gd name="adj2" fmla="val 749461"/>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6152" name="AutoShape 54">
              <a:extLst>
                <a:ext uri="{FF2B5EF4-FFF2-40B4-BE49-F238E27FC236}">
                  <a16:creationId xmlns:a16="http://schemas.microsoft.com/office/drawing/2014/main" id="{C07163C8-BC96-25D2-45C1-714AFA396084}"/>
                </a:ext>
              </a:extLst>
            </p:cNvPr>
            <p:cNvSpPr>
              <a:spLocks noChangeArrowheads="1"/>
            </p:cNvSpPr>
            <p:nvPr/>
          </p:nvSpPr>
          <p:spPr bwMode="auto">
            <a:xfrm>
              <a:off x="861" y="3407"/>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harmonic values</a:t>
              </a:r>
            </a:p>
          </p:txBody>
        </p:sp>
        <p:sp>
          <p:nvSpPr>
            <p:cNvPr id="6153" name="AutoShape 57">
              <a:extLst>
                <a:ext uri="{FF2B5EF4-FFF2-40B4-BE49-F238E27FC236}">
                  <a16:creationId xmlns:a16="http://schemas.microsoft.com/office/drawing/2014/main" id="{7C367DDF-6E19-0AD9-789B-DCE145672B4F}"/>
                </a:ext>
              </a:extLst>
            </p:cNvPr>
            <p:cNvSpPr>
              <a:spLocks noChangeArrowheads="1"/>
            </p:cNvSpPr>
            <p:nvPr/>
          </p:nvSpPr>
          <p:spPr bwMode="auto">
            <a:xfrm>
              <a:off x="2707" y="3407"/>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motivic work</a:t>
              </a:r>
            </a:p>
          </p:txBody>
        </p:sp>
        <p:sp>
          <p:nvSpPr>
            <p:cNvPr id="6154" name="AutoShape 51">
              <a:extLst>
                <a:ext uri="{FF2B5EF4-FFF2-40B4-BE49-F238E27FC236}">
                  <a16:creationId xmlns:a16="http://schemas.microsoft.com/office/drawing/2014/main" id="{B2A53575-2F40-B857-C201-DAB250A1DD53}"/>
                </a:ext>
              </a:extLst>
            </p:cNvPr>
            <p:cNvSpPr>
              <a:spLocks noChangeArrowheads="1"/>
            </p:cNvSpPr>
            <p:nvPr/>
          </p:nvSpPr>
          <p:spPr bwMode="auto">
            <a:xfrm>
              <a:off x="998" y="2224"/>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sound</a:t>
              </a:r>
            </a:p>
          </p:txBody>
        </p:sp>
        <p:sp>
          <p:nvSpPr>
            <p:cNvPr id="6155" name="AutoShape 55">
              <a:extLst>
                <a:ext uri="{FF2B5EF4-FFF2-40B4-BE49-F238E27FC236}">
                  <a16:creationId xmlns:a16="http://schemas.microsoft.com/office/drawing/2014/main" id="{3C1E1111-F8AB-B7BD-AFCB-689506E06E68}"/>
                </a:ext>
              </a:extLst>
            </p:cNvPr>
            <p:cNvSpPr>
              <a:spLocks noChangeArrowheads="1"/>
            </p:cNvSpPr>
            <p:nvPr/>
          </p:nvSpPr>
          <p:spPr bwMode="auto">
            <a:xfrm>
              <a:off x="2838" y="2224"/>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sound generators</a:t>
              </a:r>
            </a:p>
          </p:txBody>
        </p:sp>
        <p:sp>
          <p:nvSpPr>
            <p:cNvPr id="6156" name="AutoShape 58">
              <a:extLst>
                <a:ext uri="{FF2B5EF4-FFF2-40B4-BE49-F238E27FC236}">
                  <a16:creationId xmlns:a16="http://schemas.microsoft.com/office/drawing/2014/main" id="{FC0BE029-B04C-2198-5922-3DD035E704D8}"/>
                </a:ext>
              </a:extLst>
            </p:cNvPr>
            <p:cNvSpPr>
              <a:spLocks noChangeArrowheads="1"/>
            </p:cNvSpPr>
            <p:nvPr/>
          </p:nvSpPr>
          <p:spPr bwMode="auto">
            <a:xfrm>
              <a:off x="4781" y="2224"/>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body movement,</a:t>
              </a:r>
              <a:br>
                <a:rPr lang="de-DE" altLang="en-US" sz="1000">
                  <a:latin typeface="Times" pitchFamily="4" charset="0"/>
                </a:rPr>
              </a:br>
              <a:r>
                <a:rPr lang="de-DE" altLang="en-US" sz="1000">
                  <a:latin typeface="Times" pitchFamily="4" charset="0"/>
                </a:rPr>
                <a:t>Fourier gestures</a:t>
              </a:r>
            </a:p>
          </p:txBody>
        </p:sp>
        <p:sp>
          <p:nvSpPr>
            <p:cNvPr id="6157" name="AutoShape 53">
              <a:extLst>
                <a:ext uri="{FF2B5EF4-FFF2-40B4-BE49-F238E27FC236}">
                  <a16:creationId xmlns:a16="http://schemas.microsoft.com/office/drawing/2014/main" id="{6D727430-E118-FE56-9B3F-039B3B8795AF}"/>
                </a:ext>
              </a:extLst>
            </p:cNvPr>
            <p:cNvSpPr>
              <a:spLocks noChangeArrowheads="1"/>
            </p:cNvSpPr>
            <p:nvPr/>
          </p:nvSpPr>
          <p:spPr bwMode="auto">
            <a:xfrm>
              <a:off x="1090" y="1159"/>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emotions, feelings, </a:t>
              </a:r>
            </a:p>
            <a:p>
              <a:pPr algn="ctr"/>
              <a:r>
                <a:rPr lang="de-DE" altLang="en-US" sz="1000">
                  <a:latin typeface="Times" pitchFamily="4" charset="0"/>
                </a:rPr>
                <a:t>soul state of musical </a:t>
              </a:r>
            </a:p>
            <a:p>
              <a:pPr algn="ctr"/>
              <a:r>
                <a:rPr lang="de-DE" altLang="en-US" sz="1000">
                  <a:latin typeface="Times" pitchFamily="4" charset="0"/>
                </a:rPr>
                <a:t>entity and/or the audience</a:t>
              </a:r>
            </a:p>
          </p:txBody>
        </p:sp>
        <p:sp>
          <p:nvSpPr>
            <p:cNvPr id="6158" name="AutoShape 56">
              <a:extLst>
                <a:ext uri="{FF2B5EF4-FFF2-40B4-BE49-F238E27FC236}">
                  <a16:creationId xmlns:a16="http://schemas.microsoft.com/office/drawing/2014/main" id="{C92338EA-6F91-B5AC-6D83-A29CFA98E8CF}"/>
                </a:ext>
              </a:extLst>
            </p:cNvPr>
            <p:cNvSpPr>
              <a:spLocks noChangeArrowheads="1"/>
            </p:cNvSpPr>
            <p:nvPr/>
          </p:nvSpPr>
          <p:spPr bwMode="auto">
            <a:xfrm>
              <a:off x="2961" y="1159"/>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drama</a:t>
              </a:r>
            </a:p>
          </p:txBody>
        </p:sp>
        <p:sp>
          <p:nvSpPr>
            <p:cNvPr id="6159" name="AutoShape 59">
              <a:extLst>
                <a:ext uri="{FF2B5EF4-FFF2-40B4-BE49-F238E27FC236}">
                  <a16:creationId xmlns:a16="http://schemas.microsoft.com/office/drawing/2014/main" id="{41BC482B-95F0-12BC-1210-876889E7F26A}"/>
                </a:ext>
              </a:extLst>
            </p:cNvPr>
            <p:cNvSpPr>
              <a:spLocks noChangeArrowheads="1"/>
            </p:cNvSpPr>
            <p:nvPr/>
          </p:nvSpPr>
          <p:spPr bwMode="auto">
            <a:xfrm>
              <a:off x="4940" y="1159"/>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e-motions as</a:t>
              </a:r>
              <a:br>
                <a:rPr lang="de-DE" altLang="en-US" sz="1000">
                  <a:latin typeface="Times" pitchFamily="4" charset="0"/>
                </a:rPr>
              </a:br>
              <a:r>
                <a:rPr lang="de-DE" altLang="en-US" sz="1000">
                  <a:latin typeface="Times" pitchFamily="4" charset="0"/>
                </a:rPr>
                <a:t>dynamic entities,</a:t>
              </a:r>
            </a:p>
            <a:p>
              <a:pPr algn="ctr"/>
              <a:r>
                <a:rPr lang="de-DE" altLang="en-US" sz="1000">
                  <a:latin typeface="Times" pitchFamily="4" charset="0"/>
                </a:rPr>
                <a:t>not results</a:t>
              </a:r>
            </a:p>
          </p:txBody>
        </p:sp>
        <p:sp>
          <p:nvSpPr>
            <p:cNvPr id="6160" name="AutoShape 60">
              <a:extLst>
                <a:ext uri="{FF2B5EF4-FFF2-40B4-BE49-F238E27FC236}">
                  <a16:creationId xmlns:a16="http://schemas.microsoft.com/office/drawing/2014/main" id="{8A27A21A-9474-F29C-B09B-76DC2B2C76CF}"/>
                </a:ext>
              </a:extLst>
            </p:cNvPr>
            <p:cNvSpPr>
              <a:spLocks noChangeArrowheads="1"/>
            </p:cNvSpPr>
            <p:nvPr/>
          </p:nvSpPr>
          <p:spPr bwMode="auto">
            <a:xfrm>
              <a:off x="4702" y="3407"/>
              <a:ext cx="879" cy="496"/>
            </a:xfrm>
            <a:prstGeom prst="foldedCorner">
              <a:avLst>
                <a:gd name="adj" fmla="val 12500"/>
              </a:avLst>
            </a:prstGeom>
            <a:gradFill rotWithShape="0">
              <a:gsLst>
                <a:gs pos="0">
                  <a:srgbClr val="FFFFFF">
                    <a:alpha val="68999"/>
                  </a:srgbClr>
                </a:gs>
                <a:gs pos="100000">
                  <a:srgbClr val="E4E4E4"/>
                </a:gs>
              </a:gsLst>
              <a:path path="rect">
                <a:fillToRect l="50000" t="50000" r="50000" b="50000"/>
              </a:path>
            </a:gra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r>
                <a:rPr lang="de-DE" altLang="en-US" sz="1000">
                  <a:latin typeface="Times" pitchFamily="4" charset="0"/>
                </a:rPr>
                <a:t>gestures of</a:t>
              </a:r>
            </a:p>
            <a:p>
              <a:pPr algn="ctr"/>
              <a:r>
                <a:rPr lang="de-DE" altLang="en-US" sz="1000">
                  <a:latin typeface="Times" pitchFamily="4" charset="0"/>
                </a:rPr>
                <a:t>harmonic modulation</a:t>
              </a:r>
            </a:p>
          </p:txBody>
        </p:sp>
        <p:sp>
          <p:nvSpPr>
            <p:cNvPr id="967742" name="Text Box 62">
              <a:extLst>
                <a:ext uri="{FF2B5EF4-FFF2-40B4-BE49-F238E27FC236}">
                  <a16:creationId xmlns:a16="http://schemas.microsoft.com/office/drawing/2014/main" id="{F252A0FA-45D4-7ACA-39C8-443431AC820C}"/>
                </a:ext>
              </a:extLst>
            </p:cNvPr>
            <p:cNvSpPr txBox="1">
              <a:spLocks noChangeArrowheads="1"/>
            </p:cNvSpPr>
            <p:nvPr/>
          </p:nvSpPr>
          <p:spPr bwMode="auto">
            <a:xfrm>
              <a:off x="880" y="65"/>
              <a:ext cx="1410" cy="577"/>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Examples of CSI-defined contents in realities/embodiment: </a:t>
              </a:r>
              <a:endParaRPr lang="de-DE" altLang="en-US" sz="1600">
                <a:effectLst>
                  <a:outerShdw blurRad="38100" dist="38100" dir="2700000" algn="tl">
                    <a:srgbClr val="FFFFFF"/>
                  </a:outerShdw>
                </a:effectLst>
                <a:latin typeface="Times" pitchFamily="2" charset="0"/>
              </a:endParaRPr>
            </a:p>
          </p:txBody>
        </p:sp>
      </p:grpSp>
      <p:sp>
        <p:nvSpPr>
          <p:cNvPr id="967748" name="AutoShape 68">
            <a:extLst>
              <a:ext uri="{FF2B5EF4-FFF2-40B4-BE49-F238E27FC236}">
                <a16:creationId xmlns:a16="http://schemas.microsoft.com/office/drawing/2014/main" id="{378FD605-BDD9-0181-4C92-70A94B1EDB75}"/>
              </a:ext>
            </a:extLst>
          </p:cNvPr>
          <p:cNvSpPr>
            <a:spLocks noChangeArrowheads="1"/>
          </p:cNvSpPr>
          <p:nvPr/>
        </p:nvSpPr>
        <p:spPr bwMode="auto">
          <a:xfrm>
            <a:off x="1430338" y="1689100"/>
            <a:ext cx="7983537" cy="1060450"/>
          </a:xfrm>
          <a:prstGeom prst="roundRect">
            <a:avLst>
              <a:gd name="adj" fmla="val 16667"/>
            </a:avLst>
          </a:prstGeom>
          <a:solidFill>
            <a:srgbClr val="FFFF00">
              <a:alpha val="42000"/>
            </a:srgbClr>
          </a:solidFill>
          <a:ln w="9525">
            <a:solidFill>
              <a:schemeClr val="tx1"/>
            </a:solidFill>
            <a:round/>
            <a:headEnd/>
            <a:tailEnd/>
          </a:ln>
          <a:effec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defRPr/>
            </a:pPr>
            <a:r>
              <a:rPr lang="de-DE" altLang="en-US" sz="3600" i="1">
                <a:effectLst>
                  <a:outerShdw blurRad="38100" dist="38100" dir="2700000" algn="tl">
                    <a:srgbClr val="FFFFFF"/>
                  </a:outerShdw>
                </a:effectLst>
                <a:latin typeface="Times" pitchFamily="2" charset="0"/>
              </a:rPr>
              <a:t>emotional</a:t>
            </a:r>
            <a:endParaRPr lang="de-DE" altLang="en-US" sz="3600">
              <a:effectLst>
                <a:outerShdw blurRad="38100" dist="38100" dir="2700000" algn="tl">
                  <a:srgbClr val="FFFFFF"/>
                </a:outerShdw>
              </a:effectLst>
              <a:latin typeface="Times" pitchFamily="2" charset="0"/>
            </a:endParaRPr>
          </a:p>
        </p:txBody>
      </p:sp>
      <p:sp>
        <p:nvSpPr>
          <p:cNvPr id="967751" name="AutoShape 71">
            <a:extLst>
              <a:ext uri="{FF2B5EF4-FFF2-40B4-BE49-F238E27FC236}">
                <a16:creationId xmlns:a16="http://schemas.microsoft.com/office/drawing/2014/main" id="{62F1EEBE-28CA-D3CF-5842-6BBD49A70163}"/>
              </a:ext>
            </a:extLst>
          </p:cNvPr>
          <p:cNvSpPr>
            <a:spLocks noChangeArrowheads="1"/>
          </p:cNvSpPr>
          <p:nvPr/>
        </p:nvSpPr>
        <p:spPr bwMode="auto">
          <a:xfrm>
            <a:off x="1276350" y="3384550"/>
            <a:ext cx="7983538" cy="1060450"/>
          </a:xfrm>
          <a:prstGeom prst="roundRect">
            <a:avLst>
              <a:gd name="adj" fmla="val 16667"/>
            </a:avLst>
          </a:prstGeom>
          <a:solidFill>
            <a:srgbClr val="00FF00">
              <a:alpha val="42000"/>
            </a:srgbClr>
          </a:solidFill>
          <a:ln w="9525">
            <a:solidFill>
              <a:schemeClr val="tx1"/>
            </a:solidFill>
            <a:round/>
            <a:headEnd/>
            <a:tailEnd/>
          </a:ln>
          <a:effectLst/>
        </p:spPr>
        <p:txBody>
          <a:bodyPr wrap="none" anchor="ctr"/>
          <a:lstStyle/>
          <a:p>
            <a:pPr algn="ctr">
              <a:defRPr/>
            </a:pPr>
            <a:r>
              <a:rPr lang="de-DE" sz="3600" i="1">
                <a:effectLst>
                  <a:outerShdw blurRad="38100" dist="38100" dir="2700000" algn="tl">
                    <a:srgbClr val="FFFFFF"/>
                  </a:outerShdw>
                </a:effectLst>
                <a:latin typeface="Times" charset="0"/>
                <a:ea typeface="+mn-ea"/>
              </a:rPr>
              <a:t>gestural</a:t>
            </a:r>
          </a:p>
        </p:txBody>
      </p:sp>
      <p:sp>
        <p:nvSpPr>
          <p:cNvPr id="967752" name="AutoShape 72">
            <a:extLst>
              <a:ext uri="{FF2B5EF4-FFF2-40B4-BE49-F238E27FC236}">
                <a16:creationId xmlns:a16="http://schemas.microsoft.com/office/drawing/2014/main" id="{3150513E-A730-FBB5-78A5-911539EFAC2F}"/>
              </a:ext>
            </a:extLst>
          </p:cNvPr>
          <p:cNvSpPr>
            <a:spLocks noChangeArrowheads="1"/>
          </p:cNvSpPr>
          <p:nvPr/>
        </p:nvSpPr>
        <p:spPr bwMode="auto">
          <a:xfrm>
            <a:off x="1108075" y="5246688"/>
            <a:ext cx="7983538" cy="1060450"/>
          </a:xfrm>
          <a:prstGeom prst="roundRect">
            <a:avLst>
              <a:gd name="adj" fmla="val 16667"/>
            </a:avLst>
          </a:prstGeom>
          <a:solidFill>
            <a:srgbClr val="FF99CC">
              <a:alpha val="42000"/>
            </a:srgbClr>
          </a:solidFill>
          <a:ln w="9525">
            <a:solidFill>
              <a:schemeClr val="tx1"/>
            </a:solidFill>
            <a:round/>
            <a:headEnd/>
            <a:tailEnd/>
          </a:ln>
          <a:effectLst/>
        </p:spPr>
        <p:txBody>
          <a:bodyPr wrap="none" anchor="ctr"/>
          <a:lstStyle/>
          <a:p>
            <a:pPr algn="ctr">
              <a:defRPr/>
            </a:pPr>
            <a:r>
              <a:rPr lang="de-DE" sz="3600" i="1">
                <a:effectLst>
                  <a:outerShdw blurRad="38100" dist="38100" dir="2700000" algn="tl">
                    <a:srgbClr val="FFFFFF"/>
                  </a:outerShdw>
                </a:effectLst>
                <a:latin typeface="Times" charset="0"/>
                <a:ea typeface="+mn-ea"/>
              </a:rPr>
              <a:t>analytical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677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67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967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48" grpId="0" animBg="1" autoUpdateAnimBg="0"/>
      <p:bldP spid="967751" grpId="0" animBg="1" autoUpdateAnimBg="0"/>
      <p:bldP spid="96775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Text Box 2">
            <a:extLst>
              <a:ext uri="{FF2B5EF4-FFF2-40B4-BE49-F238E27FC236}">
                <a16:creationId xmlns:a16="http://schemas.microsoft.com/office/drawing/2014/main" id="{BF1D2EE1-CB26-7FFF-DFB1-795517B6AA92}"/>
              </a:ext>
            </a:extLst>
          </p:cNvPr>
          <p:cNvSpPr txBox="1">
            <a:spLocks noChangeArrowheads="1"/>
          </p:cNvSpPr>
          <p:nvPr/>
        </p:nvSpPr>
        <p:spPr bwMode="auto">
          <a:xfrm>
            <a:off x="1038225" y="1019175"/>
            <a:ext cx="8675688" cy="4894263"/>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524000" indent="-609600">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dirty="0" err="1">
                <a:effectLst>
                  <a:outerShdw blurRad="38100" dist="38100" dir="2700000" algn="tl">
                    <a:srgbClr val="FFFFFF"/>
                  </a:outerShdw>
                </a:effectLst>
                <a:latin typeface="Times" pitchFamily="2" charset="0"/>
              </a:rPr>
              <a:t>There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several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approaches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i="1" dirty="0">
                <a:effectLst>
                  <a:outerShdw blurRad="38100" dist="38100" dir="2700000" algn="tl">
                    <a:srgbClr val="FFFFFF"/>
                  </a:outerShdw>
                </a:effectLst>
                <a:latin typeface="Times" pitchFamily="2" charset="0"/>
              </a:rPr>
              <a:t>total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spectrum</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rationales:</a:t>
            </a:r>
            <a:br>
              <a:rPr lang="de-DE" altLang="en-US" sz="2400" dirty="0">
                <a:effectLst>
                  <a:outerShdw blurRad="38100" dist="38100" dir="2700000" algn="tl">
                    <a:srgbClr val="FFFFFF"/>
                  </a:outerShdw>
                </a:effectLst>
                <a:latin typeface="Times" pitchFamily="2" charset="0"/>
              </a:rPr>
            </a:br>
            <a:endParaRPr lang="de-DE" altLang="en-US" sz="2400" dirty="0">
              <a:effectLst>
                <a:outerShdw blurRad="38100" dist="38100" dir="2700000" algn="tl">
                  <a:srgbClr val="FFFFFF"/>
                </a:outerShdw>
              </a:effectLst>
              <a:latin typeface="Times" pitchFamily="2" charset="0"/>
            </a:endParaRPr>
          </a:p>
          <a:p>
            <a:pPr lvl="2">
              <a:buFont typeface="Arial" panose="020B0604020202020204" pitchFamily="34" charset="0"/>
              <a:buChar char="•"/>
              <a:defRPr/>
            </a:pPr>
            <a:r>
              <a:rPr lang="de-DE" altLang="en-US" sz="2400" i="1" dirty="0">
                <a:effectLst>
                  <a:outerShdw blurRad="38100" dist="38100" dir="2700000" algn="tl">
                    <a:srgbClr val="FFFFFF"/>
                  </a:outerShdw>
                </a:effectLst>
                <a:latin typeface="Times" pitchFamily="2" charset="0"/>
                <a:cs typeface="Times New Roman" panose="02020603050405020304" pitchFamily="18" charset="0"/>
              </a:rPr>
              <a:t>Neil </a:t>
            </a:r>
            <a:r>
              <a:rPr lang="de-DE" altLang="en-US" sz="2400" i="1" dirty="0" err="1">
                <a:effectLst>
                  <a:outerShdw blurRad="38100" dist="38100" dir="2700000" algn="tl">
                    <a:srgbClr val="FFFFFF"/>
                  </a:outerShdw>
                </a:effectLst>
                <a:latin typeface="Times" pitchFamily="2" charset="0"/>
                <a:cs typeface="Times New Roman" panose="02020603050405020304" pitchFamily="18" charset="0"/>
              </a:rPr>
              <a:t>McAgnus</a:t>
            </a:r>
            <a:r>
              <a:rPr lang="de-DE" altLang="en-US" sz="2400" i="1" dirty="0">
                <a:effectLst>
                  <a:outerShdw blurRad="38100" dist="38100" dir="2700000" algn="tl">
                    <a:srgbClr val="FFFFFF"/>
                  </a:outerShdw>
                </a:effectLst>
                <a:latin typeface="Times" pitchFamily="2" charset="0"/>
                <a:cs typeface="Times New Roman" panose="02020603050405020304" pitchFamily="18" charset="0"/>
              </a:rPr>
              <a:t> Todd</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generic</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performance</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procedure</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vs.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listening</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procedure</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endParaRPr lang="de-DE" altLang="en-US" sz="2400" dirty="0">
              <a:effectLst>
                <a:outerShdw blurRad="38100" dist="38100" dir="2700000" algn="tl">
                  <a:srgbClr val="FFFFFF"/>
                </a:outerShdw>
              </a:effectLst>
              <a:latin typeface="Times" pitchFamily="2" charset="0"/>
              <a:cs typeface="Times New Roman" panose="02020603050405020304" pitchFamily="18" charset="0"/>
            </a:endParaRPr>
          </a:p>
          <a:p>
            <a:pPr lvl="2">
              <a:buFont typeface="Arial" panose="020B0604020202020204" pitchFamily="34" charset="0"/>
              <a:buChar char="•"/>
              <a:defRPr/>
            </a:pPr>
            <a:r>
              <a:rPr lang="de-DE" altLang="en-US" sz="2400" dirty="0">
                <a:effectLst>
                  <a:outerShdw blurRad="38100" dist="38100" dir="2700000" algn="tl">
                    <a:srgbClr val="FFFFFF"/>
                  </a:outerShdw>
                </a:effectLst>
                <a:latin typeface="Times" pitchFamily="2" charset="0"/>
                <a:cs typeface="Times New Roman" panose="02020603050405020304" pitchFamily="18" charset="0"/>
              </a:rPr>
              <a:t>The GERM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model</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by</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i="1" dirty="0" err="1">
                <a:effectLst>
                  <a:outerShdw blurRad="38100" dist="38100" dir="2700000" algn="tl">
                    <a:srgbClr val="FFFFFF"/>
                  </a:outerShdw>
                </a:effectLst>
                <a:latin typeface="Times" pitchFamily="2" charset="0"/>
                <a:cs typeface="Times New Roman" panose="02020603050405020304" pitchFamily="18" charset="0"/>
              </a:rPr>
              <a:t>Friberg</a:t>
            </a:r>
            <a:r>
              <a:rPr lang="de-DE" altLang="en-US" sz="2400" i="1"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i="1" dirty="0" err="1">
                <a:effectLst>
                  <a:outerShdw blurRad="38100" dist="38100" dir="2700000" algn="tl">
                    <a:srgbClr val="FFFFFF"/>
                  </a:outerShdw>
                </a:effectLst>
                <a:latin typeface="Times" pitchFamily="2" charset="0"/>
                <a:cs typeface="Times New Roman" panose="02020603050405020304" pitchFamily="18" charset="0"/>
              </a:rPr>
              <a:t>Bresin</a:t>
            </a:r>
            <a:r>
              <a:rPr lang="de-DE" altLang="en-US" sz="2400" i="1"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i="1" dirty="0" err="1">
                <a:effectLst>
                  <a:outerShdw blurRad="38100" dist="38100" dir="2700000" algn="tl">
                    <a:srgbClr val="FFFFFF"/>
                  </a:outerShdw>
                </a:effectLst>
                <a:latin typeface="Times" pitchFamily="2" charset="0"/>
                <a:cs typeface="Times New Roman" panose="02020603050405020304" pitchFamily="18" charset="0"/>
              </a:rPr>
              <a:t>and</a:t>
            </a:r>
            <a:r>
              <a:rPr lang="de-DE" altLang="en-US" sz="2400" i="1"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i="1" dirty="0" err="1">
                <a:effectLst>
                  <a:outerShdw blurRad="38100" dist="38100" dir="2700000" algn="tl">
                    <a:srgbClr val="FFFFFF"/>
                  </a:outerShdw>
                </a:effectLst>
                <a:latin typeface="Times" pitchFamily="2" charset="0"/>
                <a:cs typeface="Times New Roman" panose="02020603050405020304" pitchFamily="18" charset="0"/>
              </a:rPr>
              <a:t>Juslin</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It</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means</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b="1" dirty="0">
                <a:effectLst>
                  <a:outerShdw blurRad="38100" dist="38100" dir="2700000" algn="tl">
                    <a:srgbClr val="FFFFFF"/>
                  </a:outerShdw>
                </a:effectLst>
                <a:latin typeface="Times" pitchFamily="2" charset="0"/>
                <a:cs typeface="Times New Roman" panose="02020603050405020304" pitchFamily="18" charset="0"/>
              </a:rPr>
              <a:t>G</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enerative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rules</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analytical</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b="1" dirty="0">
                <a:effectLst>
                  <a:outerShdw blurRad="38100" dist="38100" dir="2700000" algn="tl">
                    <a:srgbClr val="FFFFFF"/>
                  </a:outerShdw>
                </a:effectLst>
                <a:latin typeface="Times" pitchFamily="2" charset="0"/>
                <a:cs typeface="Times New Roman" panose="02020603050405020304" pitchFamily="18" charset="0"/>
              </a:rPr>
              <a:t>E</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motional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expression</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 emotional</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b="1" dirty="0">
                <a:effectLst>
                  <a:outerShdw blurRad="38100" dist="38100" dir="2700000" algn="tl">
                    <a:srgbClr val="FFFFFF"/>
                  </a:outerShdw>
                </a:effectLst>
                <a:latin typeface="Times" pitchFamily="2" charset="0"/>
                <a:cs typeface="Times New Roman" panose="02020603050405020304" pitchFamily="18" charset="0"/>
              </a:rPr>
              <a:t>R</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andom variables	~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gestural</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motor</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imprecision</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b="1" dirty="0">
                <a:effectLst>
                  <a:outerShdw blurRad="38100" dist="38100" dir="2700000" algn="tl">
                    <a:srgbClr val="FFFFFF"/>
                  </a:outerShdw>
                </a:effectLst>
                <a:latin typeface="Times" pitchFamily="2" charset="0"/>
                <a:cs typeface="Times New Roman" panose="02020603050405020304" pitchFamily="18" charset="0"/>
              </a:rPr>
              <a:t>M</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otion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principles</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gestural</a:t>
            </a:r>
            <a:br>
              <a:rPr lang="de-DE" altLang="en-US" sz="2400" dirty="0">
                <a:effectLst>
                  <a:outerShdw blurRad="38100" dist="38100" dir="2700000" algn="tl">
                    <a:srgbClr val="FFFFFF"/>
                  </a:outerShdw>
                </a:effectLst>
                <a:latin typeface="Times" pitchFamily="2" charset="0"/>
                <a:cs typeface="Times New Roman" panose="02020603050405020304" pitchFamily="18" charset="0"/>
              </a:rPr>
            </a:br>
            <a:r>
              <a:rPr lang="de-DE" altLang="en-US" sz="2400" dirty="0">
                <a:effectLst>
                  <a:outerShdw blurRad="38100" dist="38100" dir="2700000" algn="tl">
                    <a:srgbClr val="FFFFFF"/>
                  </a:outerShdw>
                </a:effectLst>
                <a:latin typeface="Times" pitchFamily="2" charset="0"/>
                <a:cs typeface="Times New Roman" panose="02020603050405020304" pitchFamily="18" charset="0"/>
              </a:rPr>
              <a:t>The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system</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is</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to</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be</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implemented</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in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Friberg's</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Director</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Musices</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r>
              <a:rPr lang="de-DE" altLang="en-US" sz="2400" dirty="0" err="1">
                <a:effectLst>
                  <a:outerShdw blurRad="38100" dist="38100" dir="2700000" algn="tl">
                    <a:srgbClr val="FFFFFF"/>
                  </a:outerShdw>
                </a:effectLst>
                <a:latin typeface="Times" pitchFamily="2" charset="0"/>
                <a:cs typeface="Times New Roman" panose="02020603050405020304" pitchFamily="18" charset="0"/>
              </a:rPr>
              <a:t>software</a:t>
            </a:r>
            <a:r>
              <a:rPr lang="de-DE" altLang="en-US" sz="2400" dirty="0">
                <a:effectLst>
                  <a:outerShdw blurRad="38100" dist="38100" dir="2700000" algn="tl">
                    <a:srgbClr val="FFFFFF"/>
                  </a:outerShdw>
                </a:effectLst>
                <a:latin typeface="Times" pitchFamily="2"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5090">
                                            <p:txEl>
                                              <p:pRg st="0" end="0"/>
                                            </p:txEl>
                                          </p:spTgt>
                                        </p:tgtEl>
                                        <p:attrNameLst>
                                          <p:attrName>style.visibility</p:attrName>
                                        </p:attrNameLst>
                                      </p:cBhvr>
                                      <p:to>
                                        <p:strVal val="visible"/>
                                      </p:to>
                                    </p:set>
                                    <p:animEffect transition="in" filter="dissolve">
                                      <p:cBhvr>
                                        <p:cTn id="7" dur="500"/>
                                        <p:tgtEl>
                                          <p:spTgt spid="985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85090">
                                            <p:txEl>
                                              <p:pRg st="1" end="1"/>
                                            </p:txEl>
                                          </p:spTgt>
                                        </p:tgtEl>
                                        <p:attrNameLst>
                                          <p:attrName>style.visibility</p:attrName>
                                        </p:attrNameLst>
                                      </p:cBhvr>
                                      <p:to>
                                        <p:strVal val="visible"/>
                                      </p:to>
                                    </p:set>
                                    <p:animEffect transition="in" filter="dissolve">
                                      <p:cBhvr>
                                        <p:cTn id="12" dur="500"/>
                                        <p:tgtEl>
                                          <p:spTgt spid="9850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85090">
                                            <p:txEl>
                                              <p:pRg st="2" end="2"/>
                                            </p:txEl>
                                          </p:spTgt>
                                        </p:tgtEl>
                                        <p:attrNameLst>
                                          <p:attrName>style.visibility</p:attrName>
                                        </p:attrNameLst>
                                      </p:cBhvr>
                                      <p:to>
                                        <p:strVal val="visible"/>
                                      </p:to>
                                    </p:set>
                                    <p:animEffect transition="in" filter="dissolve">
                                      <p:cBhvr>
                                        <p:cTn id="17" dur="500"/>
                                        <p:tgtEl>
                                          <p:spTgt spid="985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Text Box 2">
            <a:extLst>
              <a:ext uri="{FF2B5EF4-FFF2-40B4-BE49-F238E27FC236}">
                <a16:creationId xmlns:a16="http://schemas.microsoft.com/office/drawing/2014/main" id="{8C02B5C6-E0F1-8112-920C-84C47D5453A2}"/>
              </a:ext>
            </a:extLst>
          </p:cNvPr>
          <p:cNvSpPr txBox="1">
            <a:spLocks noChangeArrowheads="1"/>
          </p:cNvSpPr>
          <p:nvPr/>
        </p:nvSpPr>
        <p:spPr bwMode="auto">
          <a:xfrm>
            <a:off x="2152650" y="1049338"/>
            <a:ext cx="4730750" cy="26479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Emotional Expression:</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Manfred Clynes </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Jörg Langner-Reinhard Kopiez </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Anders Friberg </a:t>
            </a:r>
          </a:p>
          <a:p>
            <a:pPr>
              <a:spcBef>
                <a:spcPct val="50000"/>
              </a:spcBef>
              <a:buFont typeface="Times" pitchFamily="2" charset="0"/>
              <a:buChar char="•"/>
              <a:defRPr/>
            </a:pPr>
            <a:r>
              <a:rPr lang="de-DE" altLang="en-US" sz="2400">
                <a:effectLst>
                  <a:outerShdw blurRad="38100" dist="38100" dir="2700000" algn="tl">
                    <a:srgbClr val="FFFFFF"/>
                  </a:outerShdw>
                </a:effectLst>
                <a:latin typeface="Times" pitchFamily="2" charset="0"/>
              </a:rPr>
              <a:t>Alf Gabrielsson</a:t>
            </a:r>
            <a:endParaRPr lang="de-DE" altLang="en-US" sz="2400" b="1">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65494448" presetClass="entr" presetSubtype="0" fill="hold" nodeType="clickEffect">
                                  <p:stCondLst>
                                    <p:cond delay="0"/>
                                  </p:stCondLst>
                                  <p:childTnLst>
                                    <p:set>
                                      <p:cBhvr>
                                        <p:cTn id="6" dur="1" fill="hold">
                                          <p:stCondLst>
                                            <p:cond delay="499"/>
                                          </p:stCondLst>
                                        </p:cTn>
                                        <p:tgtEl>
                                          <p:spTgt spid="986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65494448" presetClass="entr" presetSubtype="0" fill="hold" nodeType="clickEffect">
                                  <p:stCondLst>
                                    <p:cond delay="0"/>
                                  </p:stCondLst>
                                  <p:childTnLst>
                                    <p:set>
                                      <p:cBhvr>
                                        <p:cTn id="10" dur="1" fill="hold">
                                          <p:stCondLst>
                                            <p:cond delay="499"/>
                                          </p:stCondLst>
                                        </p:cTn>
                                        <p:tgtEl>
                                          <p:spTgt spid="9861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65494448" presetClass="entr" presetSubtype="0" fill="hold" nodeType="clickEffect">
                                  <p:stCondLst>
                                    <p:cond delay="0"/>
                                  </p:stCondLst>
                                  <p:childTnLst>
                                    <p:set>
                                      <p:cBhvr>
                                        <p:cTn id="14" dur="1" fill="hold">
                                          <p:stCondLst>
                                            <p:cond delay="499"/>
                                          </p:stCondLst>
                                        </p:cTn>
                                        <p:tgtEl>
                                          <p:spTgt spid="9861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65494448" presetClass="entr" presetSubtype="0" fill="hold" nodeType="clickEffect">
                                  <p:stCondLst>
                                    <p:cond delay="0"/>
                                  </p:stCondLst>
                                  <p:childTnLst>
                                    <p:set>
                                      <p:cBhvr>
                                        <p:cTn id="18" dur="1" fill="hold">
                                          <p:stCondLst>
                                            <p:cond delay="499"/>
                                          </p:stCondLst>
                                        </p:cTn>
                                        <p:tgtEl>
                                          <p:spTgt spid="9861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65494448" presetClass="entr" presetSubtype="0" fill="hold" nodeType="clickEffect">
                                  <p:stCondLst>
                                    <p:cond delay="0"/>
                                  </p:stCondLst>
                                  <p:childTnLst>
                                    <p:set>
                                      <p:cBhvr>
                                        <p:cTn id="22" dur="1" fill="hold">
                                          <p:stCondLst>
                                            <p:cond delay="499"/>
                                          </p:stCondLst>
                                        </p:cTn>
                                        <p:tgtEl>
                                          <p:spTgt spid="986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A495AA6-81F7-7499-6E39-4086ADCE9765}"/>
              </a:ext>
            </a:extLst>
          </p:cNvPr>
          <p:cNvGrpSpPr>
            <a:grpSpLocks/>
          </p:cNvGrpSpPr>
          <p:nvPr/>
        </p:nvGrpSpPr>
        <p:grpSpPr bwMode="auto">
          <a:xfrm>
            <a:off x="0" y="0"/>
            <a:ext cx="9902825" cy="6862763"/>
            <a:chOff x="0" y="0"/>
            <a:chExt cx="6238" cy="4323"/>
          </a:xfrm>
        </p:grpSpPr>
        <p:pic>
          <p:nvPicPr>
            <p:cNvPr id="9221" name="Picture 3">
              <a:extLst>
                <a:ext uri="{FF2B5EF4-FFF2-40B4-BE49-F238E27FC236}">
                  <a16:creationId xmlns:a16="http://schemas.microsoft.com/office/drawing/2014/main" id="{CE1B8A68-1D9D-A16C-044E-42E51D477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66" r="13083"/>
            <a:stretch>
              <a:fillRect/>
            </a:stretch>
          </p:blipFill>
          <p:spPr bwMode="auto">
            <a:xfrm>
              <a:off x="0" y="0"/>
              <a:ext cx="6238" cy="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4">
              <a:extLst>
                <a:ext uri="{FF2B5EF4-FFF2-40B4-BE49-F238E27FC236}">
                  <a16:creationId xmlns:a16="http://schemas.microsoft.com/office/drawing/2014/main" id="{8A05605C-F57D-1083-6C6D-DDF15097AD02}"/>
                </a:ext>
              </a:extLst>
            </p:cNvPr>
            <p:cNvSpPr txBox="1">
              <a:spLocks noChangeArrowheads="1"/>
            </p:cNvSpPr>
            <p:nvPr/>
          </p:nvSpPr>
          <p:spPr bwMode="auto">
            <a:xfrm rot="-5400000">
              <a:off x="-1124" y="2509"/>
              <a:ext cx="28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a:solidFill>
                    <a:srgbClr val="996633"/>
                  </a:solidFill>
                  <a:latin typeface="Times" pitchFamily="4" charset="0"/>
                </a:rPr>
                <a:t>Gustav Klimt: Beethoven fries</a:t>
              </a:r>
            </a:p>
          </p:txBody>
        </p:sp>
      </p:grpSp>
      <p:grpSp>
        <p:nvGrpSpPr>
          <p:cNvPr id="3" name="Group 5">
            <a:extLst>
              <a:ext uri="{FF2B5EF4-FFF2-40B4-BE49-F238E27FC236}">
                <a16:creationId xmlns:a16="http://schemas.microsoft.com/office/drawing/2014/main" id="{1DD823EB-BA57-B07E-E974-85C2699029B6}"/>
              </a:ext>
            </a:extLst>
          </p:cNvPr>
          <p:cNvGrpSpPr>
            <a:grpSpLocks/>
          </p:cNvGrpSpPr>
          <p:nvPr/>
        </p:nvGrpSpPr>
        <p:grpSpPr bwMode="auto">
          <a:xfrm>
            <a:off x="0" y="1588"/>
            <a:ext cx="9902825" cy="6858000"/>
            <a:chOff x="0" y="0"/>
            <a:chExt cx="6238" cy="4320"/>
          </a:xfrm>
        </p:grpSpPr>
        <p:sp>
          <p:nvSpPr>
            <p:cNvPr id="9219" name="Rectangle 6">
              <a:extLst>
                <a:ext uri="{FF2B5EF4-FFF2-40B4-BE49-F238E27FC236}">
                  <a16:creationId xmlns:a16="http://schemas.microsoft.com/office/drawing/2014/main" id="{7C0FC82A-E333-6E8C-8596-CDBBF29279AB}"/>
                </a:ext>
              </a:extLst>
            </p:cNvPr>
            <p:cNvSpPr>
              <a:spLocks noChangeArrowheads="1"/>
            </p:cNvSpPr>
            <p:nvPr/>
          </p:nvSpPr>
          <p:spPr bwMode="auto">
            <a:xfrm>
              <a:off x="0" y="0"/>
              <a:ext cx="6238" cy="4320"/>
            </a:xfrm>
            <a:prstGeom prst="rect">
              <a:avLst/>
            </a:prstGeom>
            <a:gradFill rotWithShape="0">
              <a:gsLst>
                <a:gs pos="0">
                  <a:schemeClr val="bg1"/>
                </a:gs>
                <a:gs pos="100000">
                  <a:schemeClr val="bg1">
                    <a:alpha val="31000"/>
                  </a:schemeClr>
                </a:gs>
              </a:gsLst>
              <a:lin ang="5400000" scaled="1"/>
            </a:gra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978951" name="Text Box 7">
              <a:extLst>
                <a:ext uri="{FF2B5EF4-FFF2-40B4-BE49-F238E27FC236}">
                  <a16:creationId xmlns:a16="http://schemas.microsoft.com/office/drawing/2014/main" id="{F234617B-F015-0D40-D392-821846788F7C}"/>
                </a:ext>
              </a:extLst>
            </p:cNvPr>
            <p:cNvSpPr txBox="1">
              <a:spLocks noChangeArrowheads="1"/>
            </p:cNvSpPr>
            <p:nvPr/>
          </p:nvSpPr>
          <p:spPr bwMode="auto">
            <a:xfrm>
              <a:off x="1323" y="196"/>
              <a:ext cx="4645" cy="2307"/>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b="1">
                  <a:effectLst>
                    <a:outerShdw blurRad="38100" dist="38100" dir="2700000" algn="tl">
                      <a:srgbClr val="FFFFFF"/>
                    </a:outerShdw>
                  </a:effectLst>
                  <a:latin typeface="Times" pitchFamily="2" charset="0"/>
                </a:rPr>
                <a:t>John A. Sloboda &amp; Patrik N. Juslin</a:t>
              </a:r>
            </a:p>
            <a:p>
              <a:pPr>
                <a:defRPr/>
              </a:pPr>
              <a:r>
                <a:rPr lang="de-DE" altLang="en-US" sz="1800" b="1">
                  <a:effectLst>
                    <a:outerShdw blurRad="38100" dist="38100" dir="2700000" algn="tl">
                      <a:srgbClr val="FFFFFF"/>
                    </a:outerShdw>
                  </a:effectLst>
                  <a:latin typeface="Times" pitchFamily="2" charset="0"/>
                </a:rPr>
                <a:t>(</a:t>
              </a:r>
              <a:r>
                <a:rPr lang="de-DE" altLang="en-US" sz="1800" b="1" i="1">
                  <a:effectLst>
                    <a:outerShdw blurRad="38100" dist="38100" dir="2700000" algn="tl">
                      <a:srgbClr val="FFFFFF"/>
                    </a:outerShdw>
                  </a:effectLst>
                  <a:latin typeface="Times" pitchFamily="2" charset="0"/>
                </a:rPr>
                <a:t>Music and Emotion</a:t>
              </a:r>
              <a:r>
                <a:rPr lang="de-DE" altLang="en-US" sz="1800" b="1">
                  <a:effectLst>
                    <a:outerShdw blurRad="38100" dist="38100" dir="2700000" algn="tl">
                      <a:srgbClr val="FFFFFF"/>
                    </a:outerShdw>
                  </a:effectLst>
                  <a:latin typeface="Times" pitchFamily="2" charset="0"/>
                </a:rPr>
                <a:t>, Oxford U P 2001, p.71)</a:t>
              </a:r>
              <a:br>
                <a:rPr lang="de-DE" altLang="en-US" sz="1800" b="1">
                  <a:effectLst>
                    <a:outerShdw blurRad="38100" dist="38100" dir="2700000" algn="tl">
                      <a:srgbClr val="FFFFFF"/>
                    </a:outerShdw>
                  </a:effectLst>
                  <a:latin typeface="Times" pitchFamily="2" charset="0"/>
                </a:rPr>
              </a:br>
              <a:br>
                <a:rPr lang="de-DE" altLang="en-US" sz="1800" b="1">
                  <a:effectLst>
                    <a:outerShdw blurRad="38100" dist="38100" dir="2700000" algn="tl">
                      <a:srgbClr val="FFFFFF"/>
                    </a:outerShdw>
                  </a:effectLst>
                  <a:latin typeface="Times" pitchFamily="2" charset="0"/>
                </a:rPr>
              </a:br>
              <a:r>
                <a:rPr lang="de-DE" altLang="en-US" sz="1800" b="1">
                  <a:effectLst>
                    <a:outerShdw blurRad="38100" dist="38100" dir="2700000" algn="tl">
                      <a:srgbClr val="FFFFFF"/>
                    </a:outerShdw>
                  </a:effectLst>
                  <a:latin typeface="Times" pitchFamily="2" charset="0"/>
                </a:rPr>
                <a:t>Psychology is concerned with the explanation of human behaviour. </a:t>
              </a:r>
              <a:br>
                <a:rPr lang="de-DE" altLang="en-US" sz="1800" b="1">
                  <a:effectLst>
                    <a:outerShdw blurRad="38100" dist="38100" dir="2700000" algn="tl">
                      <a:srgbClr val="FFFFFF"/>
                    </a:outerShdw>
                  </a:effectLst>
                  <a:latin typeface="Times" pitchFamily="2" charset="0"/>
                </a:rPr>
              </a:br>
              <a:r>
                <a:rPr lang="de-DE" altLang="en-US" sz="1800" b="1">
                  <a:effectLst>
                    <a:outerShdw blurRad="38100" dist="38100" dir="2700000" algn="tl">
                      <a:srgbClr val="FFFFFF"/>
                    </a:outerShdw>
                  </a:effectLst>
                  <a:latin typeface="Times" pitchFamily="2" charset="0"/>
                </a:rPr>
                <a:t>Behaviour includes overt action as well as ‚inner‘ behaviour, such as thought, emotion, and other reportable mental states. It can include behaviour of which the agent is not fully or even partly aware, such as the dilation of the pubils of the eye.</a:t>
              </a:r>
            </a:p>
            <a:p>
              <a:pPr>
                <a:defRPr/>
              </a:pPr>
              <a:br>
                <a:rPr lang="de-DE" altLang="en-US" sz="1800" b="1">
                  <a:effectLst>
                    <a:outerShdw blurRad="38100" dist="38100" dir="2700000" algn="tl">
                      <a:srgbClr val="FFFFFF"/>
                    </a:outerShdw>
                  </a:effectLst>
                  <a:latin typeface="Times" pitchFamily="2" charset="0"/>
                </a:rPr>
              </a:br>
              <a:r>
                <a:rPr lang="de-DE" altLang="en-US" sz="1800" b="1">
                  <a:effectLst>
                    <a:outerShdw blurRad="38100" dist="38100" dir="2700000" algn="tl">
                      <a:srgbClr val="FFFFFF"/>
                    </a:outerShdw>
                  </a:effectLst>
                  <a:latin typeface="Times" pitchFamily="2" charset="0"/>
                </a:rPr>
                <a:t>A psychological approach to music and emotion therefore seeks an explanation of how and why we experience emotional reactions to music, and how and why we experience music as expressive of emotion.</a:t>
              </a:r>
            </a:p>
            <a:p>
              <a:pPr>
                <a:defRPr/>
              </a:pPr>
              <a:endParaRPr lang="de-DE" altLang="en-US" sz="1800" b="1">
                <a:effectLst>
                  <a:outerShdw blurRad="38100" dist="38100" dir="2700000" algn="tl">
                    <a:srgbClr val="FFFFFF"/>
                  </a:outerShdw>
                </a:effectLst>
                <a:latin typeface="Times" pitchFamily="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Text Box 2">
            <a:extLst>
              <a:ext uri="{FF2B5EF4-FFF2-40B4-BE49-F238E27FC236}">
                <a16:creationId xmlns:a16="http://schemas.microsoft.com/office/drawing/2014/main" id="{63E02C10-6A97-DCED-E46C-8B4E588BCAE0}"/>
              </a:ext>
            </a:extLst>
          </p:cNvPr>
          <p:cNvSpPr txBox="1">
            <a:spLocks noChangeArrowheads="1"/>
          </p:cNvSpPr>
          <p:nvPr/>
        </p:nvSpPr>
        <p:spPr bwMode="auto">
          <a:xfrm>
            <a:off x="3346450" y="882650"/>
            <a:ext cx="3509963" cy="396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        Definition of Emotion</a:t>
            </a:r>
            <a:endParaRPr lang="de-DE" altLang="en-US" sz="2000">
              <a:latin typeface="Times-Roman" pitchFamily="2" charset="0"/>
            </a:endParaRPr>
          </a:p>
        </p:txBody>
      </p:sp>
      <p:graphicFrame>
        <p:nvGraphicFramePr>
          <p:cNvPr id="980995" name="Group 3">
            <a:extLst>
              <a:ext uri="{FF2B5EF4-FFF2-40B4-BE49-F238E27FC236}">
                <a16:creationId xmlns:a16="http://schemas.microsoft.com/office/drawing/2014/main" id="{2EB73D39-6BCE-033E-767D-A8B6E4738CE0}"/>
              </a:ext>
            </a:extLst>
          </p:cNvPr>
          <p:cNvGraphicFramePr>
            <a:graphicFrameLocks noGrp="1"/>
          </p:cNvGraphicFramePr>
          <p:nvPr/>
        </p:nvGraphicFramePr>
        <p:xfrm>
          <a:off x="1463675" y="1854200"/>
          <a:ext cx="7426325" cy="2805113"/>
        </p:xfrm>
        <a:graphic>
          <a:graphicData uri="http://schemas.openxmlformats.org/drawingml/2006/table">
            <a:tbl>
              <a:tblPr/>
              <a:tblGrid>
                <a:gridCol w="3713163">
                  <a:extLst>
                    <a:ext uri="{9D8B030D-6E8A-4147-A177-3AD203B41FA5}">
                      <a16:colId xmlns:a16="http://schemas.microsoft.com/office/drawing/2014/main" val="20000"/>
                    </a:ext>
                  </a:extLst>
                </a:gridCol>
                <a:gridCol w="3713162">
                  <a:extLst>
                    <a:ext uri="{9D8B030D-6E8A-4147-A177-3AD203B41FA5}">
                      <a16:colId xmlns:a16="http://schemas.microsoft.com/office/drawing/2014/main" val="20001"/>
                    </a:ext>
                  </a:extLst>
                </a:gridCol>
              </a:tblGrid>
              <a:tr h="568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outerShdw blurRad="38100" dist="38100" dir="2700000" algn="tl">
                              <a:srgbClr val="DDDDDD"/>
                            </a:outerShdw>
                          </a:effectLst>
                          <a:latin typeface="Times" charset="0"/>
                        </a:rPr>
                        <a:t>characteristics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1" i="0" u="none" strike="noStrike" cap="none" normalizeH="0" baseline="0">
                          <a:ln>
                            <a:noFill/>
                          </a:ln>
                          <a:solidFill>
                            <a:schemeClr val="tx1"/>
                          </a:solidFill>
                          <a:effectLst>
                            <a:outerShdw blurRad="38100" dist="38100" dir="2700000" algn="tl">
                              <a:srgbClr val="DDDDDD"/>
                            </a:outerShdw>
                          </a:effectLst>
                          <a:latin typeface="Times"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52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outerShdw blurRad="38100" dist="38100" dir="2700000" algn="tl">
                              <a:srgbClr val="FFFFFF"/>
                            </a:outerShdw>
                          </a:effectLst>
                          <a:latin typeface="Times" charset="0"/>
                        </a:rPr>
                        <a:t>self-report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outerShdw blurRad="38100" dist="38100" dir="2700000" algn="tl">
                              <a:srgbClr val="FFFFFF"/>
                            </a:outerShdw>
                          </a:effectLst>
                          <a:latin typeface="Times" charset="0"/>
                        </a:rPr>
                        <a:t>feelings, verbal descriptions, checklists, rating scales,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outerShdw blurRad="38100" dist="38100" dir="2700000" algn="tl">
                              <a:srgbClr val="FFFFFF"/>
                            </a:outerShdw>
                          </a:effectLst>
                          <a:latin typeface="Times" charset="0"/>
                        </a:rPr>
                        <a:t>expressive behavior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outerShdw blurRad="38100" dist="38100" dir="2700000" algn="tl">
                              <a:srgbClr val="FFFFFF"/>
                            </a:outerShdw>
                          </a:effectLst>
                          <a:latin typeface="Times" charset="0"/>
                        </a:rPr>
                        <a:t>facial expressions, gestures, vocalization,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outerShdw blurRad="38100" dist="38100" dir="2700000" algn="tl">
                              <a:srgbClr val="FFFFFF"/>
                            </a:outerShdw>
                          </a:effectLst>
                          <a:latin typeface="Times" charset="0"/>
                        </a:rPr>
                        <a:t>physiological measures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outerShdw blurRad="38100" dist="38100" dir="2700000" algn="tl">
                              <a:srgbClr val="FFFFFF"/>
                            </a:outerShdw>
                          </a:effectLst>
                          <a:latin typeface="Times" charset="0"/>
                        </a:rPr>
                        <a:t>blood pressure, skin conductance, muscle tension, EKG, EEG,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20">
            <a:extLst>
              <a:ext uri="{FF2B5EF4-FFF2-40B4-BE49-F238E27FC236}">
                <a16:creationId xmlns:a16="http://schemas.microsoft.com/office/drawing/2014/main" id="{BAE1AD5C-7169-01E6-DF95-DEA588E1C449}"/>
              </a:ext>
            </a:extLst>
          </p:cNvPr>
          <p:cNvGrpSpPr>
            <a:grpSpLocks/>
          </p:cNvGrpSpPr>
          <p:nvPr/>
        </p:nvGrpSpPr>
        <p:grpSpPr bwMode="auto">
          <a:xfrm>
            <a:off x="4597400" y="2632075"/>
            <a:ext cx="2679700" cy="3524250"/>
            <a:chOff x="2896" y="1658"/>
            <a:chExt cx="1688" cy="2220"/>
          </a:xfrm>
        </p:grpSpPr>
        <p:sp>
          <p:nvSpPr>
            <p:cNvPr id="981013" name="Text Box 21">
              <a:extLst>
                <a:ext uri="{FF2B5EF4-FFF2-40B4-BE49-F238E27FC236}">
                  <a16:creationId xmlns:a16="http://schemas.microsoft.com/office/drawing/2014/main" id="{ED7B6541-FD51-800F-C59E-C90F4B147461}"/>
                </a:ext>
              </a:extLst>
            </p:cNvPr>
            <p:cNvSpPr txBox="1">
              <a:spLocks noChangeArrowheads="1"/>
            </p:cNvSpPr>
            <p:nvPr/>
          </p:nvSpPr>
          <p:spPr bwMode="auto">
            <a:xfrm>
              <a:off x="3847" y="3551"/>
              <a:ext cx="737" cy="327"/>
            </a:xfrm>
            <a:prstGeom prst="rect">
              <a:avLst/>
            </a:prstGeom>
            <a:noFill/>
            <a:ln w="9525">
              <a:noFill/>
              <a:miter lim="800000"/>
              <a:headEnd/>
              <a:tailEnd/>
            </a:ln>
            <a:effectLst/>
          </p:spPr>
          <p:txBody>
            <a:bodyPr wrap="none">
              <a:spAutoFit/>
            </a:bodyPr>
            <a:lstStyle/>
            <a:p>
              <a:pPr>
                <a:defRPr/>
              </a:pPr>
              <a:r>
                <a:rPr lang="de-DE">
                  <a:solidFill>
                    <a:srgbClr val="FF020B"/>
                  </a:solidFill>
                  <a:effectLst>
                    <a:outerShdw blurRad="38100" dist="38100" dir="2700000" algn="tl">
                      <a:srgbClr val="000000"/>
                    </a:outerShdw>
                  </a:effectLst>
                  <a:latin typeface="Times" charset="0"/>
                  <a:ea typeface="+mn-ea"/>
                </a:rPr>
                <a:t>qualia!</a:t>
              </a:r>
            </a:p>
          </p:txBody>
        </p:sp>
        <p:sp>
          <p:nvSpPr>
            <p:cNvPr id="11285" name="Freeform 22">
              <a:extLst>
                <a:ext uri="{FF2B5EF4-FFF2-40B4-BE49-F238E27FC236}">
                  <a16:creationId xmlns:a16="http://schemas.microsoft.com/office/drawing/2014/main" id="{A07DA982-37FA-E619-C324-26E9536981A5}"/>
                </a:ext>
              </a:extLst>
            </p:cNvPr>
            <p:cNvSpPr>
              <a:spLocks/>
            </p:cNvSpPr>
            <p:nvPr/>
          </p:nvSpPr>
          <p:spPr bwMode="auto">
            <a:xfrm>
              <a:off x="2896" y="1658"/>
              <a:ext cx="950" cy="2054"/>
            </a:xfrm>
            <a:custGeom>
              <a:avLst/>
              <a:gdLst>
                <a:gd name="T0" fmla="*/ 406 w 950"/>
                <a:gd name="T1" fmla="*/ 0 h 2054"/>
                <a:gd name="T2" fmla="*/ 41 w 950"/>
                <a:gd name="T3" fmla="*/ 467 h 2054"/>
                <a:gd name="T4" fmla="*/ 157 w 950"/>
                <a:gd name="T5" fmla="*/ 1516 h 2054"/>
                <a:gd name="T6" fmla="*/ 950 w 950"/>
                <a:gd name="T7" fmla="*/ 2054 h 2054"/>
                <a:gd name="T8" fmla="*/ 0 60000 65536"/>
                <a:gd name="T9" fmla="*/ 0 60000 65536"/>
                <a:gd name="T10" fmla="*/ 0 60000 65536"/>
                <a:gd name="T11" fmla="*/ 0 60000 65536"/>
                <a:gd name="T12" fmla="*/ 0 w 950"/>
                <a:gd name="T13" fmla="*/ 0 h 2054"/>
                <a:gd name="T14" fmla="*/ 950 w 950"/>
                <a:gd name="T15" fmla="*/ 2054 h 2054"/>
              </a:gdLst>
              <a:ahLst/>
              <a:cxnLst>
                <a:cxn ang="T8">
                  <a:pos x="T0" y="T1"/>
                </a:cxn>
                <a:cxn ang="T9">
                  <a:pos x="T2" y="T3"/>
                </a:cxn>
                <a:cxn ang="T10">
                  <a:pos x="T4" y="T5"/>
                </a:cxn>
                <a:cxn ang="T11">
                  <a:pos x="T6" y="T7"/>
                </a:cxn>
              </a:cxnLst>
              <a:rect l="T12" t="T13" r="T14" b="T15"/>
              <a:pathLst>
                <a:path w="950" h="2054">
                  <a:moveTo>
                    <a:pt x="406" y="0"/>
                  </a:moveTo>
                  <a:cubicBezTo>
                    <a:pt x="244" y="107"/>
                    <a:pt x="82" y="214"/>
                    <a:pt x="41" y="467"/>
                  </a:cubicBezTo>
                  <a:cubicBezTo>
                    <a:pt x="0" y="720"/>
                    <a:pt x="5" y="1251"/>
                    <a:pt x="157" y="1516"/>
                  </a:cubicBezTo>
                  <a:cubicBezTo>
                    <a:pt x="309" y="1781"/>
                    <a:pt x="629" y="1917"/>
                    <a:pt x="950" y="2054"/>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80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809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Text Box 2">
            <a:extLst>
              <a:ext uri="{FF2B5EF4-FFF2-40B4-BE49-F238E27FC236}">
                <a16:creationId xmlns:a16="http://schemas.microsoft.com/office/drawing/2014/main" id="{7A24838D-B1BB-2EEC-71A7-890D10A18CFC}"/>
              </a:ext>
            </a:extLst>
          </p:cNvPr>
          <p:cNvSpPr txBox="1">
            <a:spLocks noChangeArrowheads="1"/>
          </p:cNvSpPr>
          <p:nvPr/>
        </p:nvSpPr>
        <p:spPr bwMode="auto">
          <a:xfrm>
            <a:off x="2544763" y="873125"/>
            <a:ext cx="5591175" cy="396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        Categories of Emotions  (R.S. Lazarus et al.)      </a:t>
            </a:r>
            <a:endParaRPr lang="de-DE" altLang="en-US" sz="2000">
              <a:latin typeface="Times-Roman" pitchFamily="2" charset="0"/>
            </a:endParaRPr>
          </a:p>
        </p:txBody>
      </p:sp>
      <p:graphicFrame>
        <p:nvGraphicFramePr>
          <p:cNvPr id="982019" name="Group 3">
            <a:extLst>
              <a:ext uri="{FF2B5EF4-FFF2-40B4-BE49-F238E27FC236}">
                <a16:creationId xmlns:a16="http://schemas.microsoft.com/office/drawing/2014/main" id="{CE688903-F2DA-7C92-FD20-E217B0CD4329}"/>
              </a:ext>
            </a:extLst>
          </p:cNvPr>
          <p:cNvGraphicFramePr>
            <a:graphicFrameLocks noGrp="1"/>
          </p:cNvGraphicFramePr>
          <p:nvPr/>
        </p:nvGraphicFramePr>
        <p:xfrm>
          <a:off x="1335088" y="1676400"/>
          <a:ext cx="8439150" cy="4400550"/>
        </p:xfrm>
        <a:graphic>
          <a:graphicData uri="http://schemas.openxmlformats.org/drawingml/2006/table">
            <a:tbl>
              <a:tblPr/>
              <a:tblGrid>
                <a:gridCol w="1519237">
                  <a:extLst>
                    <a:ext uri="{9D8B030D-6E8A-4147-A177-3AD203B41FA5}">
                      <a16:colId xmlns:a16="http://schemas.microsoft.com/office/drawing/2014/main" val="20000"/>
                    </a:ext>
                  </a:extLst>
                </a:gridCol>
                <a:gridCol w="3049588">
                  <a:extLst>
                    <a:ext uri="{9D8B030D-6E8A-4147-A177-3AD203B41FA5}">
                      <a16:colId xmlns:a16="http://schemas.microsoft.com/office/drawing/2014/main" val="20001"/>
                    </a:ext>
                  </a:extLst>
                </a:gridCol>
                <a:gridCol w="3870325">
                  <a:extLst>
                    <a:ext uri="{9D8B030D-6E8A-4147-A177-3AD203B41FA5}">
                      <a16:colId xmlns:a16="http://schemas.microsoft.com/office/drawing/2014/main" val="20002"/>
                    </a:ext>
                  </a:extLst>
                </a:gridCol>
              </a:tblGrid>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outerShdw blurRad="38100" dist="38100" dir="2700000" algn="tl">
                              <a:srgbClr val="DDDDDD"/>
                            </a:outerShdw>
                          </a:effectLst>
                          <a:latin typeface="Times" charset="0"/>
                        </a:rPr>
                        <a:t>Emotion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outerShdw blurRad="38100" dist="38100" dir="2700000" algn="tl">
                              <a:srgbClr val="DDDDDD"/>
                            </a:outerShdw>
                          </a:effectLst>
                          <a:latin typeface="Times" charset="0"/>
                        </a:rPr>
                        <a:t>Juncture of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outerShdw blurRad="38100" dist="38100" dir="2700000" algn="tl">
                              <a:srgbClr val="DDDDDD"/>
                            </a:outerShdw>
                          </a:effectLst>
                          <a:latin typeface="Times" charset="0"/>
                        </a:rPr>
                        <a:t>Core relational theme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Happiness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Subgoals being achieved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Making reasonable progress towards a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Anger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Active plan frustrated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A demeaning offense against me and mine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Sadness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Failure of major plan or loss of active goal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Having experienced an irrevocable 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Fear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Self perseveration goal threatened or goal conflict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Facing an immediate, concrete, or overwhelming physical danger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Disgust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Gustatory goal violated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outerShdw blurRad="38100" dist="38100" dir="2700000" algn="tl">
                              <a:srgbClr val="FFFFFF"/>
                            </a:outerShdw>
                          </a:effectLst>
                          <a:latin typeface="Times" charset="0"/>
                        </a:rPr>
                        <a:t>Taking in or being close to an indigestible object or idea (metaphorically speaking)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820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982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Text Box 2">
            <a:extLst>
              <a:ext uri="{FF2B5EF4-FFF2-40B4-BE49-F238E27FC236}">
                <a16:creationId xmlns:a16="http://schemas.microsoft.com/office/drawing/2014/main" id="{12D45E6E-9621-49F0-DF90-0E7326D72F7C}"/>
              </a:ext>
            </a:extLst>
          </p:cNvPr>
          <p:cNvSpPr txBox="1">
            <a:spLocks noChangeArrowheads="1"/>
          </p:cNvSpPr>
          <p:nvPr/>
        </p:nvSpPr>
        <p:spPr bwMode="auto">
          <a:xfrm>
            <a:off x="3068638" y="542925"/>
            <a:ext cx="4887912" cy="8540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Two Dimensions of Emotions </a:t>
            </a:r>
          </a:p>
          <a:p>
            <a:pPr algn="ct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(J.A. Russell et al. „circumplex model“)</a:t>
            </a:r>
            <a:endParaRPr lang="de-DE" altLang="en-US" sz="2400">
              <a:latin typeface="Times-Roman" pitchFamily="2" charset="0"/>
            </a:endParaRPr>
          </a:p>
        </p:txBody>
      </p:sp>
      <p:grpSp>
        <p:nvGrpSpPr>
          <p:cNvPr id="2" name="Group 3">
            <a:extLst>
              <a:ext uri="{FF2B5EF4-FFF2-40B4-BE49-F238E27FC236}">
                <a16:creationId xmlns:a16="http://schemas.microsoft.com/office/drawing/2014/main" id="{C8248041-6155-FAA7-2993-0B54E0AC0F53}"/>
              </a:ext>
            </a:extLst>
          </p:cNvPr>
          <p:cNvGrpSpPr>
            <a:grpSpLocks/>
          </p:cNvGrpSpPr>
          <p:nvPr/>
        </p:nvGrpSpPr>
        <p:grpSpPr bwMode="auto">
          <a:xfrm>
            <a:off x="5399088" y="1520825"/>
            <a:ext cx="885825" cy="2219325"/>
            <a:chOff x="3401" y="958"/>
            <a:chExt cx="558" cy="1398"/>
          </a:xfrm>
        </p:grpSpPr>
        <p:sp>
          <p:nvSpPr>
            <p:cNvPr id="13321" name="Line 4">
              <a:extLst>
                <a:ext uri="{FF2B5EF4-FFF2-40B4-BE49-F238E27FC236}">
                  <a16:creationId xmlns:a16="http://schemas.microsoft.com/office/drawing/2014/main" id="{AA3B8224-8CBF-41A5-B29B-EC17451FBCF0}"/>
                </a:ext>
              </a:extLst>
            </p:cNvPr>
            <p:cNvSpPr>
              <a:spLocks noChangeShapeType="1"/>
            </p:cNvSpPr>
            <p:nvPr/>
          </p:nvSpPr>
          <p:spPr bwMode="auto">
            <a:xfrm flipV="1">
              <a:off x="3424" y="958"/>
              <a:ext cx="0" cy="1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045" name="Text Box 5">
              <a:extLst>
                <a:ext uri="{FF2B5EF4-FFF2-40B4-BE49-F238E27FC236}">
                  <a16:creationId xmlns:a16="http://schemas.microsoft.com/office/drawing/2014/main" id="{5863FFB6-E84C-33CC-329F-5CBFD5225AA2}"/>
                </a:ext>
              </a:extLst>
            </p:cNvPr>
            <p:cNvSpPr txBox="1">
              <a:spLocks noChangeArrowheads="1"/>
            </p:cNvSpPr>
            <p:nvPr/>
          </p:nvSpPr>
          <p:spPr bwMode="auto">
            <a:xfrm>
              <a:off x="3401" y="960"/>
              <a:ext cx="558" cy="192"/>
            </a:xfrm>
            <a:prstGeom prst="rect">
              <a:avLst/>
            </a:prstGeom>
            <a:noFill/>
            <a:ln w="9525">
              <a:noFill/>
              <a:miter lim="800000"/>
              <a:headEnd/>
              <a:tailEnd/>
            </a:ln>
            <a:effectLst/>
          </p:spPr>
          <p:txBody>
            <a:bodyPr wrap="none">
              <a:spAutoFit/>
            </a:bodyPr>
            <a:lstStyle/>
            <a:p>
              <a:pPr>
                <a:defRPr/>
              </a:pPr>
              <a:r>
                <a:rPr lang="de-DE" sz="1400">
                  <a:effectLst>
                    <a:outerShdw blurRad="38100" dist="38100" dir="2700000" algn="tl">
                      <a:srgbClr val="FFFFFF"/>
                    </a:outerShdw>
                  </a:effectLst>
                  <a:latin typeface="Times" charset="0"/>
                  <a:ea typeface="+mn-ea"/>
                </a:rPr>
                <a:t>activation</a:t>
              </a:r>
            </a:p>
          </p:txBody>
        </p:sp>
      </p:grpSp>
      <p:grpSp>
        <p:nvGrpSpPr>
          <p:cNvPr id="3" name="Group 6">
            <a:extLst>
              <a:ext uri="{FF2B5EF4-FFF2-40B4-BE49-F238E27FC236}">
                <a16:creationId xmlns:a16="http://schemas.microsoft.com/office/drawing/2014/main" id="{1807D799-5A9F-EE57-0DDA-EBB4047E9CC7}"/>
              </a:ext>
            </a:extLst>
          </p:cNvPr>
          <p:cNvGrpSpPr>
            <a:grpSpLocks/>
          </p:cNvGrpSpPr>
          <p:nvPr/>
        </p:nvGrpSpPr>
        <p:grpSpPr bwMode="auto">
          <a:xfrm>
            <a:off x="5443538" y="3729038"/>
            <a:ext cx="3709987" cy="304800"/>
            <a:chOff x="3429" y="2349"/>
            <a:chExt cx="2337" cy="192"/>
          </a:xfrm>
        </p:grpSpPr>
        <p:sp>
          <p:nvSpPr>
            <p:cNvPr id="13319" name="Line 7">
              <a:extLst>
                <a:ext uri="{FF2B5EF4-FFF2-40B4-BE49-F238E27FC236}">
                  <a16:creationId xmlns:a16="http://schemas.microsoft.com/office/drawing/2014/main" id="{63E3A3E0-27BF-FB61-565F-7741A63F7B67}"/>
                </a:ext>
              </a:extLst>
            </p:cNvPr>
            <p:cNvSpPr>
              <a:spLocks noChangeShapeType="1"/>
            </p:cNvSpPr>
            <p:nvPr/>
          </p:nvSpPr>
          <p:spPr bwMode="auto">
            <a:xfrm>
              <a:off x="3429" y="2356"/>
              <a:ext cx="2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048" name="Text Box 8">
              <a:extLst>
                <a:ext uri="{FF2B5EF4-FFF2-40B4-BE49-F238E27FC236}">
                  <a16:creationId xmlns:a16="http://schemas.microsoft.com/office/drawing/2014/main" id="{9723677C-C57E-A1E0-C0B2-BF608FF4D448}"/>
                </a:ext>
              </a:extLst>
            </p:cNvPr>
            <p:cNvSpPr txBox="1">
              <a:spLocks noChangeArrowheads="1"/>
            </p:cNvSpPr>
            <p:nvPr/>
          </p:nvSpPr>
          <p:spPr bwMode="auto">
            <a:xfrm>
              <a:off x="5088" y="2349"/>
              <a:ext cx="678" cy="192"/>
            </a:xfrm>
            <a:prstGeom prst="rect">
              <a:avLst/>
            </a:prstGeom>
            <a:noFill/>
            <a:ln w="9525">
              <a:noFill/>
              <a:miter lim="800000"/>
              <a:headEnd/>
              <a:tailEnd/>
            </a:ln>
            <a:effectLst/>
          </p:spPr>
          <p:txBody>
            <a:bodyPr wrap="none">
              <a:spAutoFit/>
            </a:bodyPr>
            <a:lstStyle/>
            <a:p>
              <a:pPr>
                <a:defRPr/>
              </a:pPr>
              <a:r>
                <a:rPr lang="de-DE" sz="1400">
                  <a:effectLst>
                    <a:outerShdw blurRad="38100" dist="38100" dir="2700000" algn="tl">
                      <a:srgbClr val="FFFFFF"/>
                    </a:outerShdw>
                  </a:effectLst>
                  <a:latin typeface="Times" charset="0"/>
                  <a:ea typeface="+mn-ea"/>
                </a:rPr>
                <a:t>pleasantness</a:t>
              </a:r>
            </a:p>
          </p:txBody>
        </p:sp>
      </p:grpSp>
      <p:grpSp>
        <p:nvGrpSpPr>
          <p:cNvPr id="4" name="Group 9">
            <a:extLst>
              <a:ext uri="{FF2B5EF4-FFF2-40B4-BE49-F238E27FC236}">
                <a16:creationId xmlns:a16="http://schemas.microsoft.com/office/drawing/2014/main" id="{5C37386F-5E14-A55C-8A2B-48EF6E11CFFC}"/>
              </a:ext>
            </a:extLst>
          </p:cNvPr>
          <p:cNvGrpSpPr>
            <a:grpSpLocks/>
          </p:cNvGrpSpPr>
          <p:nvPr/>
        </p:nvGrpSpPr>
        <p:grpSpPr bwMode="auto">
          <a:xfrm>
            <a:off x="3494088" y="2276475"/>
            <a:ext cx="3951287" cy="2984500"/>
            <a:chOff x="2201" y="1434"/>
            <a:chExt cx="2489" cy="1880"/>
          </a:xfrm>
        </p:grpSpPr>
        <p:sp>
          <p:nvSpPr>
            <p:cNvPr id="13317" name="Rectangle 10">
              <a:extLst>
                <a:ext uri="{FF2B5EF4-FFF2-40B4-BE49-F238E27FC236}">
                  <a16:creationId xmlns:a16="http://schemas.microsoft.com/office/drawing/2014/main" id="{EF03BABE-2D43-66B7-1ADB-A1458B5E3743}"/>
                </a:ext>
              </a:extLst>
            </p:cNvPr>
            <p:cNvSpPr>
              <a:spLocks noChangeArrowheads="1"/>
            </p:cNvSpPr>
            <p:nvPr/>
          </p:nvSpPr>
          <p:spPr bwMode="auto">
            <a:xfrm>
              <a:off x="2242" y="1477"/>
              <a:ext cx="2448" cy="18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13318" name="Picture 11">
              <a:extLst>
                <a:ext uri="{FF2B5EF4-FFF2-40B4-BE49-F238E27FC236}">
                  <a16:creationId xmlns:a16="http://schemas.microsoft.com/office/drawing/2014/main" id="{BC23FE82-8981-4979-F2AF-AB72DA3B7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 y="1434"/>
              <a:ext cx="2435"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9830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ppt_w/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ppt_h/2"/>
                                          </p:val>
                                        </p:tav>
                                        <p:tav tm="100000">
                                          <p:val>
                                            <p:strVal val="#ppt_y"/>
                                          </p:val>
                                        </p:tav>
                                      </p:tavLst>
                                    </p:anim>
                                    <p:anim calcmode="lin" valueType="num">
                                      <p:cBhvr>
                                        <p:cTn id="21" dur="500" fill="hold"/>
                                        <p:tgtEl>
                                          <p:spTgt spid="2"/>
                                        </p:tgtEl>
                                        <p:attrNameLst>
                                          <p:attrName>ppt_w</p:attrName>
                                        </p:attrNameLst>
                                      </p:cBhvr>
                                      <p:tavLst>
                                        <p:tav tm="0">
                                          <p:val>
                                            <p:strVal val="#ppt_w"/>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2" grpId="0" autoUpdateAnimBg="0"/>
    </p:bld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3037</TotalTime>
  <Words>1427</Words>
  <Application>Microsoft Macintosh PowerPoint</Application>
  <PresentationFormat>Custom</PresentationFormat>
  <Paragraphs>245</Paragraphs>
  <Slides>27</Slides>
  <Notes>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Math1</vt:lpstr>
      <vt:lpstr>ＭＳ Ｐゴシック</vt:lpstr>
      <vt:lpstr>Arial</vt:lpstr>
      <vt:lpstr>Times</vt:lpstr>
      <vt:lpstr>Times-Roman</vt:lpstr>
      <vt:lpstr>Symbol</vt:lpstr>
      <vt:lpstr>Osaka</vt:lpstr>
      <vt:lpstr>Times New Roman</vt:lpstr>
      <vt:lpstr>Sonata</vt:lpstr>
      <vt:lpstr>Helvetica</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2203</cp:revision>
  <cp:lastPrinted>2005-04-14T09:33:31Z</cp:lastPrinted>
  <dcterms:created xsi:type="dcterms:W3CDTF">2016-02-06T17:17:35Z</dcterms:created>
  <dcterms:modified xsi:type="dcterms:W3CDTF">2023-02-10T15:57:18Z</dcterms:modified>
</cp:coreProperties>
</file>