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70" r:id="rId2"/>
    <p:sldId id="384" r:id="rId3"/>
    <p:sldId id="385" r:id="rId4"/>
    <p:sldId id="387" r:id="rId5"/>
    <p:sldId id="419" r:id="rId6"/>
    <p:sldId id="418" r:id="rId7"/>
    <p:sldId id="415" r:id="rId8"/>
    <p:sldId id="397" r:id="rId9"/>
    <p:sldId id="398" r:id="rId10"/>
    <p:sldId id="420" r:id="rId11"/>
    <p:sldId id="421" r:id="rId12"/>
    <p:sldId id="422" r:id="rId13"/>
  </p:sldIdLst>
  <p:sldSz cx="9902825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3">
          <p15:clr>
            <a:srgbClr val="A4A3A4"/>
          </p15:clr>
        </p15:guide>
        <p15:guide id="2" pos="11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/>
    <p:restoredTop sz="94694"/>
  </p:normalViewPr>
  <p:slideViewPr>
    <p:cSldViewPr snapToGrid="0">
      <p:cViewPr varScale="1">
        <p:scale>
          <a:sx n="121" d="100"/>
          <a:sy n="121" d="100"/>
        </p:scale>
        <p:origin x="1496" y="176"/>
      </p:cViewPr>
      <p:guideLst>
        <p:guide orient="horz" pos="3773"/>
        <p:guide pos="11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-304" y="-10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268C7538-A1F3-B9A0-8AA4-B58F9C9BA8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F0D4908F-9CDA-205F-E5E1-1BC101BF59C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6" name="Rectangle 4">
            <a:extLst>
              <a:ext uri="{FF2B5EF4-FFF2-40B4-BE49-F238E27FC236}">
                <a16:creationId xmlns:a16="http://schemas.microsoft.com/office/drawing/2014/main" id="{CF0AF8B8-090C-9849-5732-27D76003174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id="{733A5CF7-82C0-3C9B-B271-B0DBB636315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pitchFamily="2" charset="0"/>
              </a:defRPr>
            </a:lvl1pPr>
          </a:lstStyle>
          <a:p>
            <a:pPr>
              <a:defRPr/>
            </a:pPr>
            <a:fld id="{DAA8504C-798E-F34D-AF1A-D57DF08A7950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03E30BF0-0CC0-408E-5902-21D77766B85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39F9115A-D5D8-E33A-512E-E08F18BDE00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00FBE00-2E1A-C217-6AC1-6F46CFF78E6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01925" y="533400"/>
            <a:ext cx="374015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1DC41CBA-F192-90C5-3350-424CC0BF82A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76600"/>
            <a:ext cx="670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Click to edit Master text styles</a:t>
            </a:r>
          </a:p>
          <a:p>
            <a:pPr lvl="1"/>
            <a:r>
              <a:rPr lang="de-CH" noProof="0"/>
              <a:t>Second level</a:t>
            </a:r>
          </a:p>
          <a:p>
            <a:pPr lvl="2"/>
            <a:r>
              <a:rPr lang="de-CH" noProof="0"/>
              <a:t>Third level</a:t>
            </a:r>
          </a:p>
          <a:p>
            <a:pPr lvl="3"/>
            <a:r>
              <a:rPr lang="de-CH" noProof="0"/>
              <a:t>Fourth level</a:t>
            </a:r>
          </a:p>
          <a:p>
            <a:pPr lvl="4"/>
            <a:r>
              <a:rPr lang="de-CH" noProof="0"/>
              <a:t>Fifth level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5AB5A811-FA72-F8FB-F854-C391DB4519D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4F119775-B476-6134-BBD6-854B2FB889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pitchFamily="2" charset="0"/>
              </a:defRPr>
            </a:lvl1pPr>
          </a:lstStyle>
          <a:p>
            <a:pPr>
              <a:defRPr/>
            </a:pPr>
            <a:fld id="{7CBF5B75-3210-4544-B15E-DF403276DF02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40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22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458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263" y="274638"/>
            <a:ext cx="2227262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25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281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2225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225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04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9913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0200"/>
            <a:ext cx="437991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73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018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694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57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88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116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9DC02FFC-9D19-0E40-201B-715D47465D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409700" cy="6858000"/>
          </a:xfrm>
          <a:prstGeom prst="rect">
            <a:avLst/>
          </a:prstGeom>
          <a:gradFill rotWithShape="0">
            <a:gsLst>
              <a:gs pos="0">
                <a:srgbClr val="FFCB1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1027" name="Picture 10" descr="IFM_blue.jpg                                                   00031B6BMacintosh HD                   B746CC0A:">
            <a:extLst>
              <a:ext uri="{FF2B5EF4-FFF2-40B4-BE49-F238E27FC236}">
                <a16:creationId xmlns:a16="http://schemas.microsoft.com/office/drawing/2014/main" id="{04B87D7A-5201-D508-2435-DDF6512679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CEE7EE"/>
              </a:clrFrom>
              <a:clrTo>
                <a:srgbClr val="CEE7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4" b="2296"/>
          <a:stretch>
            <a:fillRect/>
          </a:stretch>
        </p:blipFill>
        <p:spPr bwMode="auto">
          <a:xfrm>
            <a:off x="79375" y="115888"/>
            <a:ext cx="8239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2" descr="mn.gif                                                         0000565DExtra                          BF31C3C3:">
            <a:extLst>
              <a:ext uri="{FF2B5EF4-FFF2-40B4-BE49-F238E27FC236}">
                <a16:creationId xmlns:a16="http://schemas.microsoft.com/office/drawing/2014/main" id="{BCEBF3BA-7798-E22C-3984-50685FEA2F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12713"/>
            <a:ext cx="6461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476EFAF1-8E91-8C38-02CD-B52BD0CD39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-2181225" y="3322638"/>
            <a:ext cx="514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Guerino Mazzola (Spring 2022</a:t>
            </a:r>
            <a:r>
              <a:rPr lang="de-DE" altLang="en-US" sz="1200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©</a:t>
            </a: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): Music 5950 Topics in 21th-Century Analysis: </a:t>
            </a:r>
            <a:r>
              <a:rPr lang="de-DE" altLang="en-US" sz="12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The </a:t>
            </a:r>
            <a:r>
              <a:rPr lang="de-DE" altLang="en-US" sz="12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Mathematical</a:t>
            </a:r>
            <a:r>
              <a:rPr lang="de-DE" altLang="en-US" sz="12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Design </a:t>
            </a:r>
            <a:r>
              <a:rPr lang="de-DE" altLang="en-US" sz="12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of</a:t>
            </a:r>
            <a:r>
              <a:rPr lang="de-DE" altLang="en-US" sz="12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Future Music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06" charset="-128"/>
          <a:cs typeface="ＭＳ Ｐゴシック" pitchFamily="-106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/Users/mazzola/MaMuTh/Musik/structure.aif" TargetMode="External"/><Relationship Id="rId1" Type="http://schemas.microsoft.com/office/2007/relationships/media" Target="file:////Users/mazzola/MaMuTh/Musik/structure.aif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1">
            <a:extLst>
              <a:ext uri="{FF2B5EF4-FFF2-40B4-BE49-F238E27FC236}">
                <a16:creationId xmlns:a16="http://schemas.microsoft.com/office/drawing/2014/main" id="{9AF1B2A5-BCA5-8258-F5FA-C51056F4E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1390650"/>
            <a:ext cx="723582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None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I	 INTRODUCTION</a:t>
            </a:r>
          </a:p>
          <a:p>
            <a:pPr>
              <a:spcBef>
                <a:spcPct val="50000"/>
              </a:spcBef>
              <a:buFont typeface="Times" charset="0"/>
              <a:buNone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I.4 	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(Mo Sept 12) 	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Oniontology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: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Examples</a:t>
            </a:r>
            <a:endParaRPr lang="de-DE" altLang="en-US" sz="2400" dirty="0">
              <a:latin typeface="Times-Roman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Text Box 2">
            <a:extLst>
              <a:ext uri="{FF2B5EF4-FFF2-40B4-BE49-F238E27FC236}">
                <a16:creationId xmlns:a16="http://schemas.microsoft.com/office/drawing/2014/main" id="{68403449-49FA-EDFD-3BAC-087FAB682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407988"/>
            <a:ext cx="75755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Paper on a Metrical Analysis of Brahms's Sonata op. 1, First Movement, by Computer Software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60135E-2083-DAC1-9DED-9876484D8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b="38046"/>
          <a:stretch>
            <a:fillRect/>
          </a:stretch>
        </p:blipFill>
        <p:spPr bwMode="auto">
          <a:xfrm>
            <a:off x="2379663" y="1592263"/>
            <a:ext cx="5770562" cy="5110162"/>
          </a:xfrm>
          <a:prstGeom prst="rect">
            <a:avLst/>
          </a:prstGeom>
          <a:noFill/>
          <a:ln>
            <a:noFill/>
          </a:ln>
          <a:effectLst>
            <a:outerShdw blurRad="50800" dist="203200" dir="2700000" algn="tl" rotWithShape="0">
              <a:srgbClr val="808080">
                <a:alpha val="39998"/>
              </a:srgbClr>
            </a:outerShdw>
          </a:effec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Text Box 2">
            <a:extLst>
              <a:ext uri="{FF2B5EF4-FFF2-40B4-BE49-F238E27FC236}">
                <a16:creationId xmlns:a16="http://schemas.microsoft.com/office/drawing/2014/main" id="{C8BEC30F-EEB2-EBD8-327C-A573C7745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5" y="576263"/>
            <a:ext cx="706596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Visual Representation of Analysis:</a:t>
            </a:r>
          </a:p>
          <a:p>
            <a:pPr algn="ctr"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Strong 5/4 metrical weights.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1B6E59-B739-1AD8-376A-A6B9D69DA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6200" y="1825625"/>
            <a:ext cx="7886700" cy="3251200"/>
          </a:xfrm>
          <a:prstGeom prst="rect">
            <a:avLst/>
          </a:prstGeom>
          <a:noFill/>
          <a:ln>
            <a:noFill/>
          </a:ln>
          <a:effectLst>
            <a:outerShdw blurRad="50800" dist="215899" dir="2700000" algn="tl" rotWithShape="0">
              <a:srgbClr val="808080">
                <a:alpha val="39998"/>
              </a:srgbClr>
            </a:outerShdw>
          </a:effec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Text Box 2">
            <a:extLst>
              <a:ext uri="{FF2B5EF4-FFF2-40B4-BE49-F238E27FC236}">
                <a16:creationId xmlns:a16="http://schemas.microsoft.com/office/drawing/2014/main" id="{E7874F45-50A0-1160-0CAD-0FFD63DEE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5" y="576263"/>
            <a:ext cx="7065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Comments by one of the paper's reviewers: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F3032-23FC-C322-6420-0FB0BB37480E}"/>
              </a:ext>
            </a:extLst>
          </p:cNvPr>
          <p:cNvSpPr txBox="1"/>
          <p:nvPr/>
        </p:nvSpPr>
        <p:spPr>
          <a:xfrm>
            <a:off x="1150938" y="1163638"/>
            <a:ext cx="8670925" cy="4402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 </a:t>
            </a:r>
            <a:r>
              <a:rPr lang="en-US" i="1" dirty="0">
                <a:effectLst>
                  <a:outerShdw blurRad="50800" dist="50800" dir="2220000" algn="ctr" rotWithShape="0">
                    <a:srgbClr val="FFFFFF"/>
                  </a:outerShdw>
                </a:effectLst>
                <a:latin typeface="+mn-lt"/>
              </a:rPr>
              <a:t>The authors claim to have uncovered a mysterious force of metric organization at play in Brahms's sonata </a:t>
            </a:r>
          </a:p>
          <a:p>
            <a:pPr>
              <a:defRPr/>
            </a:pPr>
            <a:r>
              <a:rPr lang="en-US" i="1" dirty="0">
                <a:effectLst>
                  <a:outerShdw blurRad="50800" dist="50800" dir="2220000" algn="ctr" rotWithShape="0">
                    <a:srgbClr val="FFFFFF"/>
                  </a:outerShdw>
                </a:effectLst>
                <a:latin typeface="+mn-lt"/>
              </a:rPr>
              <a:t>(and by extension, it is suggested, in his other early works as well).  </a:t>
            </a:r>
          </a:p>
          <a:p>
            <a:pPr>
              <a:defRPr/>
            </a:pPr>
            <a:endParaRPr lang="en-US" i="1" dirty="0">
              <a:effectLst>
                <a:outerShdw blurRad="50800" dist="50800" dir="2220000" algn="ctr" rotWithShape="0">
                  <a:srgbClr val="FFFFFF"/>
                </a:outerShdw>
              </a:effectLst>
              <a:latin typeface="+mn-lt"/>
            </a:endParaRPr>
          </a:p>
          <a:p>
            <a:pPr>
              <a:defRPr/>
            </a:pPr>
            <a:r>
              <a:rPr lang="en-US" i="1" dirty="0">
                <a:effectLst>
                  <a:outerShdw blurRad="50800" dist="50800" dir="2220000" algn="ctr" rotWithShape="0">
                    <a:srgbClr val="FFFFFF"/>
                  </a:outerShdw>
                </a:effectLst>
                <a:latin typeface="+mn-lt"/>
              </a:rPr>
              <a:t>The algorithm found it.  </a:t>
            </a:r>
          </a:p>
          <a:p>
            <a:pPr>
              <a:defRPr/>
            </a:pPr>
            <a:endParaRPr lang="en-US" i="1" dirty="0">
              <a:effectLst>
                <a:outerShdw blurRad="50800" dist="50800" dir="2220000" algn="ctr" rotWithShape="0">
                  <a:srgbClr val="FFFFFF"/>
                </a:outerShdw>
              </a:effectLst>
              <a:latin typeface="+mn-lt"/>
            </a:endParaRPr>
          </a:p>
          <a:p>
            <a:pPr>
              <a:defRPr/>
            </a:pPr>
            <a:r>
              <a:rPr lang="en-US" i="1" dirty="0">
                <a:effectLst>
                  <a:outerShdw blurRad="50800" dist="50800" dir="2220000" algn="ctr" rotWithShape="0">
                    <a:srgbClr val="FFFFFF"/>
                  </a:outerShdw>
                </a:effectLst>
                <a:latin typeface="+mn-lt"/>
              </a:rPr>
              <a:t>But you cannot hear it (even with supreme effort), </a:t>
            </a:r>
          </a:p>
          <a:p>
            <a:pPr>
              <a:defRPr/>
            </a:pPr>
            <a:r>
              <a:rPr lang="en-US" i="1" dirty="0">
                <a:effectLst>
                  <a:outerShdw blurRad="50800" dist="50800" dir="2220000" algn="ctr" rotWithShape="0">
                    <a:srgbClr val="FFFFFF"/>
                  </a:outerShdw>
                </a:effectLst>
                <a:latin typeface="+mn-lt"/>
              </a:rPr>
              <a:t>you cannot see it (in the score), and, one presumes, </a:t>
            </a:r>
          </a:p>
          <a:p>
            <a:pPr>
              <a:defRPr/>
            </a:pPr>
            <a:r>
              <a:rPr lang="en-US" i="1" dirty="0">
                <a:effectLst>
                  <a:outerShdw blurRad="50800" dist="50800" dir="2220000" algn="ctr" rotWithShape="0">
                    <a:srgbClr val="FFFFFF"/>
                  </a:outerShdw>
                </a:effectLst>
                <a:latin typeface="+mn-lt"/>
              </a:rPr>
              <a:t>Brahms himself was unaware of it.</a:t>
            </a:r>
            <a:endParaRPr lang="en-US" i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58" grpId="0" autoUpdateAnimBg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tructure.aif">
            <a:hlinkClick r:id="" action="ppaction://media"/>
            <a:extLst>
              <a:ext uri="{FF2B5EF4-FFF2-40B4-BE49-F238E27FC236}">
                <a16:creationId xmlns:a16="http://schemas.microsoft.com/office/drawing/2014/main" id="{6DCA40CC-6860-EC18-2323-CB96FD5B20E6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6338888"/>
            <a:ext cx="249238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7572" name="Picture 4" descr="&#9;paths.jpg                                                      000FD934Extra                          BF316153:">
            <a:extLst>
              <a:ext uri="{FF2B5EF4-FFF2-40B4-BE49-F238E27FC236}">
                <a16:creationId xmlns:a16="http://schemas.microsoft.com/office/drawing/2014/main" id="{00637B13-9B16-5E03-911E-B2726E0E9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00025"/>
            <a:ext cx="4652962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7574" name="Text Box 6">
            <a:extLst>
              <a:ext uri="{FF2B5EF4-FFF2-40B4-BE49-F238E27FC236}">
                <a16:creationId xmlns:a16="http://schemas.microsoft.com/office/drawing/2014/main" id="{C6BB59C3-E964-4FF1-7120-C9B5B6A3C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250825"/>
            <a:ext cx="25701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Pierre Boulez</a:t>
            </a:r>
            <a:b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</a:br>
            <a: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structures Ia (1952)</a:t>
            </a:r>
          </a:p>
          <a:p>
            <a:pPr>
              <a:defRPr/>
            </a:pPr>
            <a: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CD wergo 1965</a:t>
            </a:r>
          </a:p>
          <a:p>
            <a:pPr>
              <a:defRPr/>
            </a:pPr>
            <a: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(3:36)</a:t>
            </a:r>
          </a:p>
          <a:p>
            <a:pPr>
              <a:defRPr/>
            </a:pPr>
            <a: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Alfons &amp; Aloys</a:t>
            </a:r>
            <a:b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</a:br>
            <a: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Kontarsky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79572693-13CF-B7D2-E466-15073685C2F8}"/>
              </a:ext>
            </a:extLst>
          </p:cNvPr>
          <p:cNvGrpSpPr>
            <a:grpSpLocks/>
          </p:cNvGrpSpPr>
          <p:nvPr/>
        </p:nvGrpSpPr>
        <p:grpSpPr bwMode="auto">
          <a:xfrm>
            <a:off x="4540250" y="2478088"/>
            <a:ext cx="4802188" cy="4089400"/>
            <a:chOff x="2860" y="1561"/>
            <a:chExt cx="3025" cy="2576"/>
          </a:xfrm>
        </p:grpSpPr>
        <p:sp>
          <p:nvSpPr>
            <p:cNvPr id="5132" name="Rectangle 11">
              <a:extLst>
                <a:ext uri="{FF2B5EF4-FFF2-40B4-BE49-F238E27FC236}">
                  <a16:creationId xmlns:a16="http://schemas.microsoft.com/office/drawing/2014/main" id="{35AADBB6-1DF6-36AD-A1CE-2D27E64A6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1561"/>
              <a:ext cx="2620" cy="770"/>
            </a:xfrm>
            <a:prstGeom prst="rect">
              <a:avLst/>
            </a:prstGeom>
            <a:solidFill>
              <a:srgbClr val="A600FF">
                <a:alpha val="1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33" name="Rectangle 12">
              <a:extLst>
                <a:ext uri="{FF2B5EF4-FFF2-40B4-BE49-F238E27FC236}">
                  <a16:creationId xmlns:a16="http://schemas.microsoft.com/office/drawing/2014/main" id="{64722771-96C9-A7FB-B440-09A0FE6D6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3282"/>
              <a:ext cx="3023" cy="855"/>
            </a:xfrm>
            <a:prstGeom prst="rect">
              <a:avLst/>
            </a:prstGeom>
            <a:solidFill>
              <a:srgbClr val="A600FF">
                <a:alpha val="1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18">
            <a:extLst>
              <a:ext uri="{FF2B5EF4-FFF2-40B4-BE49-F238E27FC236}">
                <a16:creationId xmlns:a16="http://schemas.microsoft.com/office/drawing/2014/main" id="{763D7073-96A2-1AB2-787E-5B4CEECE3294}"/>
              </a:ext>
            </a:extLst>
          </p:cNvPr>
          <p:cNvGrpSpPr>
            <a:grpSpLocks/>
          </p:cNvGrpSpPr>
          <p:nvPr/>
        </p:nvGrpSpPr>
        <p:grpSpPr bwMode="auto">
          <a:xfrm>
            <a:off x="1720850" y="1163638"/>
            <a:ext cx="7693025" cy="3933825"/>
            <a:chOff x="1084" y="733"/>
            <a:chExt cx="4846" cy="2478"/>
          </a:xfrm>
        </p:grpSpPr>
        <p:grpSp>
          <p:nvGrpSpPr>
            <p:cNvPr id="5127" name="Group 14">
              <a:extLst>
                <a:ext uri="{FF2B5EF4-FFF2-40B4-BE49-F238E27FC236}">
                  <a16:creationId xmlns:a16="http://schemas.microsoft.com/office/drawing/2014/main" id="{A1541D56-0577-B022-AB77-14DF0969B6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4" y="733"/>
              <a:ext cx="2976" cy="2478"/>
              <a:chOff x="2954" y="733"/>
              <a:chExt cx="2976" cy="2478"/>
            </a:xfrm>
          </p:grpSpPr>
          <p:sp>
            <p:nvSpPr>
              <p:cNvPr id="5130" name="Rectangle 7">
                <a:extLst>
                  <a:ext uri="{FF2B5EF4-FFF2-40B4-BE49-F238E27FC236}">
                    <a16:creationId xmlns:a16="http://schemas.microsoft.com/office/drawing/2014/main" id="{C5BAED3B-5D17-3F61-625E-65E456902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733"/>
                <a:ext cx="2571" cy="739"/>
              </a:xfrm>
              <a:prstGeom prst="rect">
                <a:avLst/>
              </a:prstGeom>
              <a:solidFill>
                <a:srgbClr val="FFFF00">
                  <a:alpha val="3098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31" name="Rectangle 8">
                <a:extLst>
                  <a:ext uri="{FF2B5EF4-FFF2-40B4-BE49-F238E27FC236}">
                    <a16:creationId xmlns:a16="http://schemas.microsoft.com/office/drawing/2014/main" id="{A4215859-126E-5285-35C6-316EF63E0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" y="2356"/>
                <a:ext cx="2913" cy="855"/>
              </a:xfrm>
              <a:prstGeom prst="rect">
                <a:avLst/>
              </a:prstGeom>
              <a:solidFill>
                <a:srgbClr val="FFFF00">
                  <a:alpha val="3098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877584" name="Text Box 16">
              <a:extLst>
                <a:ext uri="{FF2B5EF4-FFF2-40B4-BE49-F238E27FC236}">
                  <a16:creationId xmlns:a16="http://schemas.microsoft.com/office/drawing/2014/main" id="{B0A6110E-ED74-58F2-A55B-423053F638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4" y="2168"/>
              <a:ext cx="14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DE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thread („Faden“)</a:t>
              </a:r>
            </a:p>
          </p:txBody>
        </p:sp>
        <p:sp>
          <p:nvSpPr>
            <p:cNvPr id="5129" name="Freeform 17">
              <a:extLst>
                <a:ext uri="{FF2B5EF4-FFF2-40B4-BE49-F238E27FC236}">
                  <a16:creationId xmlns:a16="http://schemas.microsoft.com/office/drawing/2014/main" id="{CD08D273-41FF-052A-B2F9-5DCE2F899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1289"/>
              <a:ext cx="928" cy="989"/>
            </a:xfrm>
            <a:custGeom>
              <a:avLst/>
              <a:gdLst>
                <a:gd name="T0" fmla="*/ 0 w 928"/>
                <a:gd name="T1" fmla="*/ 989 h 989"/>
                <a:gd name="T2" fmla="*/ 293 w 928"/>
                <a:gd name="T3" fmla="*/ 494 h 989"/>
                <a:gd name="T4" fmla="*/ 928 w 928"/>
                <a:gd name="T5" fmla="*/ 0 h 989"/>
                <a:gd name="T6" fmla="*/ 0 60000 65536"/>
                <a:gd name="T7" fmla="*/ 0 60000 65536"/>
                <a:gd name="T8" fmla="*/ 0 60000 65536"/>
                <a:gd name="T9" fmla="*/ 0 w 928"/>
                <a:gd name="T10" fmla="*/ 0 h 989"/>
                <a:gd name="T11" fmla="*/ 928 w 928"/>
                <a:gd name="T12" fmla="*/ 989 h 9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8" h="989">
                  <a:moveTo>
                    <a:pt x="0" y="989"/>
                  </a:moveTo>
                  <a:cubicBezTo>
                    <a:pt x="69" y="824"/>
                    <a:pt x="138" y="659"/>
                    <a:pt x="293" y="494"/>
                  </a:cubicBezTo>
                  <a:cubicBezTo>
                    <a:pt x="448" y="329"/>
                    <a:pt x="688" y="164"/>
                    <a:pt x="928" y="0"/>
                  </a:cubicBezTo>
                </a:path>
              </a:pathLst>
            </a:custGeom>
            <a:noFill/>
            <a:ln w="9525">
              <a:solidFill>
                <a:srgbClr val="FFAE0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7587" name="Text Box 19">
            <a:extLst>
              <a:ext uri="{FF2B5EF4-FFF2-40B4-BE49-F238E27FC236}">
                <a16:creationId xmlns:a16="http://schemas.microsoft.com/office/drawing/2014/main" id="{5081101F-38BA-9EDD-ABCD-6489D3E7B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4148138"/>
            <a:ext cx="2771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Composition is a system of threads!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4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4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77574" grpId="0" autoUpdateAnimBg="0"/>
      <p:bldP spid="87758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">
            <a:extLst>
              <a:ext uri="{FF2B5EF4-FFF2-40B4-BE49-F238E27FC236}">
                <a16:creationId xmlns:a16="http://schemas.microsoft.com/office/drawing/2014/main" id="{D2BE2D4C-8A47-6A27-DF07-E076895991C3}"/>
              </a:ext>
            </a:extLst>
          </p:cNvPr>
          <p:cNvGrpSpPr>
            <a:grpSpLocks/>
          </p:cNvGrpSpPr>
          <p:nvPr/>
        </p:nvGrpSpPr>
        <p:grpSpPr bwMode="auto">
          <a:xfrm>
            <a:off x="1776413" y="323850"/>
            <a:ext cx="7820025" cy="1157288"/>
            <a:chOff x="1119" y="204"/>
            <a:chExt cx="4926" cy="729"/>
          </a:xfrm>
        </p:grpSpPr>
        <p:sp>
          <p:nvSpPr>
            <p:cNvPr id="878638" name="Text Box 46">
              <a:extLst>
                <a:ext uri="{FF2B5EF4-FFF2-40B4-BE49-F238E27FC236}">
                  <a16:creationId xmlns:a16="http://schemas.microsoft.com/office/drawing/2014/main" id="{CEE68F97-E0E5-B6A2-7C42-1089591DC1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9" y="259"/>
              <a:ext cx="1490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DE" altLang="en-US" sz="1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Boulez: Messiaen‘s series from</a:t>
              </a:r>
              <a:br>
                <a:rPr lang="de-DE" altLang="en-US" sz="1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</a:br>
              <a:r>
                <a:rPr lang="de-DE" altLang="en-US" sz="1600" b="1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modes et valeurs</a:t>
              </a:r>
              <a:br>
                <a:rPr lang="de-DE" altLang="en-US" sz="1600" b="1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</a:br>
              <a:r>
                <a:rPr lang="de-DE" altLang="en-US" sz="1600" b="1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d‘intensité</a:t>
              </a:r>
              <a:endParaRPr lang="de-DE" altLang="en-US"/>
            </a:p>
          </p:txBody>
        </p:sp>
        <p:pic>
          <p:nvPicPr>
            <p:cNvPr id="878639" name="Picture 47" descr="&#9;plan.tiff                                                      0000565DExtra                          BF316153:">
              <a:extLst>
                <a:ext uri="{FF2B5EF4-FFF2-40B4-BE49-F238E27FC236}">
                  <a16:creationId xmlns:a16="http://schemas.microsoft.com/office/drawing/2014/main" id="{14210FF5-9E9D-CDC6-CD03-363A02AF3C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12000" contrast="18000"/>
            </a:blip>
            <a:srcRect/>
            <a:stretch>
              <a:fillRect/>
            </a:stretch>
          </p:blipFill>
          <p:spPr bwMode="auto">
            <a:xfrm>
              <a:off x="2474" y="204"/>
              <a:ext cx="3571" cy="72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rgbClr val="000000">
                  <a:alpha val="74997"/>
                </a:srgbClr>
              </a:outerShdw>
            </a:effectLst>
          </p:spPr>
        </p:pic>
      </p:grpSp>
      <p:grpSp>
        <p:nvGrpSpPr>
          <p:cNvPr id="3" name="Group 112">
            <a:extLst>
              <a:ext uri="{FF2B5EF4-FFF2-40B4-BE49-F238E27FC236}">
                <a16:creationId xmlns:a16="http://schemas.microsoft.com/office/drawing/2014/main" id="{9D210469-7A4E-CED8-373A-8B3F3DF57E36}"/>
              </a:ext>
            </a:extLst>
          </p:cNvPr>
          <p:cNvGrpSpPr>
            <a:grpSpLocks/>
          </p:cNvGrpSpPr>
          <p:nvPr/>
        </p:nvGrpSpPr>
        <p:grpSpPr bwMode="auto">
          <a:xfrm>
            <a:off x="4641850" y="2087563"/>
            <a:ext cx="4946650" cy="4649787"/>
            <a:chOff x="2924" y="1315"/>
            <a:chExt cx="3116" cy="2929"/>
          </a:xfrm>
        </p:grpSpPr>
        <p:grpSp>
          <p:nvGrpSpPr>
            <p:cNvPr id="6147" name="Group 3">
              <a:extLst>
                <a:ext uri="{FF2B5EF4-FFF2-40B4-BE49-F238E27FC236}">
                  <a16:creationId xmlns:a16="http://schemas.microsoft.com/office/drawing/2014/main" id="{0CFC03D7-40AB-9B40-876D-ED5B7F8D2F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0" y="1394"/>
              <a:ext cx="2391" cy="2393"/>
              <a:chOff x="1553" y="1425"/>
              <a:chExt cx="1057" cy="1058"/>
            </a:xfrm>
          </p:grpSpPr>
          <p:grpSp>
            <p:nvGrpSpPr>
              <p:cNvPr id="6191" name="Group 4">
                <a:extLst>
                  <a:ext uri="{FF2B5EF4-FFF2-40B4-BE49-F238E27FC236}">
                    <a16:creationId xmlns:a16="http://schemas.microsoft.com/office/drawing/2014/main" id="{68A5D2F3-B3DD-E5C1-C269-A5F451290E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3" y="1425"/>
                <a:ext cx="1056" cy="1056"/>
                <a:chOff x="1553" y="1237"/>
                <a:chExt cx="1056" cy="1244"/>
              </a:xfrm>
            </p:grpSpPr>
            <p:sp>
              <p:nvSpPr>
                <p:cNvPr id="6205" name="Line 5">
                  <a:extLst>
                    <a:ext uri="{FF2B5EF4-FFF2-40B4-BE49-F238E27FC236}">
                      <a16:creationId xmlns:a16="http://schemas.microsoft.com/office/drawing/2014/main" id="{0629ADF3-9171-224C-4BDB-43CCC659B4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3" y="1237"/>
                  <a:ext cx="0" cy="12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" name="Line 6">
                  <a:extLst>
                    <a:ext uri="{FF2B5EF4-FFF2-40B4-BE49-F238E27FC236}">
                      <a16:creationId xmlns:a16="http://schemas.microsoft.com/office/drawing/2014/main" id="{75788D78-206F-B96D-1273-EC61FF92E7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49" y="1237"/>
                  <a:ext cx="0" cy="12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7" name="Line 7">
                  <a:extLst>
                    <a:ext uri="{FF2B5EF4-FFF2-40B4-BE49-F238E27FC236}">
                      <a16:creationId xmlns:a16="http://schemas.microsoft.com/office/drawing/2014/main" id="{6DC8919E-56DE-0206-C8C3-27FDF3BCD5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45" y="1237"/>
                  <a:ext cx="0" cy="12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8" name="Line 8">
                  <a:extLst>
                    <a:ext uri="{FF2B5EF4-FFF2-40B4-BE49-F238E27FC236}">
                      <a16:creationId xmlns:a16="http://schemas.microsoft.com/office/drawing/2014/main" id="{76ECDEBD-1E4B-1F81-24C1-4B96C8A6EE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1" y="1237"/>
                  <a:ext cx="0" cy="12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9" name="Line 9">
                  <a:extLst>
                    <a:ext uri="{FF2B5EF4-FFF2-40B4-BE49-F238E27FC236}">
                      <a16:creationId xmlns:a16="http://schemas.microsoft.com/office/drawing/2014/main" id="{F87D817B-3826-AC89-04FB-EECD1D0ED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7" y="1237"/>
                  <a:ext cx="0" cy="12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0" name="Line 10">
                  <a:extLst>
                    <a:ext uri="{FF2B5EF4-FFF2-40B4-BE49-F238E27FC236}">
                      <a16:creationId xmlns:a16="http://schemas.microsoft.com/office/drawing/2014/main" id="{6DCBE370-40EF-6475-996B-F7366CEE04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33" y="1237"/>
                  <a:ext cx="0" cy="12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1" name="Line 11">
                  <a:extLst>
                    <a:ext uri="{FF2B5EF4-FFF2-40B4-BE49-F238E27FC236}">
                      <a16:creationId xmlns:a16="http://schemas.microsoft.com/office/drawing/2014/main" id="{B4BD9929-66B2-A724-657B-DA24F17C4B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9" y="1237"/>
                  <a:ext cx="0" cy="12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2" name="Line 12">
                  <a:extLst>
                    <a:ext uri="{FF2B5EF4-FFF2-40B4-BE49-F238E27FC236}">
                      <a16:creationId xmlns:a16="http://schemas.microsoft.com/office/drawing/2014/main" id="{84E7A181-C898-28BA-5172-9CE7DB01D2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25" y="1237"/>
                  <a:ext cx="0" cy="12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3" name="Line 13">
                  <a:extLst>
                    <a:ext uri="{FF2B5EF4-FFF2-40B4-BE49-F238E27FC236}">
                      <a16:creationId xmlns:a16="http://schemas.microsoft.com/office/drawing/2014/main" id="{CE22635A-277F-08E9-2892-96A95FCD28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21" y="1237"/>
                  <a:ext cx="0" cy="12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4" name="Line 14">
                  <a:extLst>
                    <a:ext uri="{FF2B5EF4-FFF2-40B4-BE49-F238E27FC236}">
                      <a16:creationId xmlns:a16="http://schemas.microsoft.com/office/drawing/2014/main" id="{10A379F3-4A2F-65DC-1048-55BFAC4C37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17" y="1237"/>
                  <a:ext cx="0" cy="12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5" name="Line 15">
                  <a:extLst>
                    <a:ext uri="{FF2B5EF4-FFF2-40B4-BE49-F238E27FC236}">
                      <a16:creationId xmlns:a16="http://schemas.microsoft.com/office/drawing/2014/main" id="{E089809B-9A14-5B45-C8FB-87BC09C5AD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3" y="1237"/>
                  <a:ext cx="0" cy="12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6" name="Line 16">
                  <a:extLst>
                    <a:ext uri="{FF2B5EF4-FFF2-40B4-BE49-F238E27FC236}">
                      <a16:creationId xmlns:a16="http://schemas.microsoft.com/office/drawing/2014/main" id="{F10B9F46-E6D7-3FAC-9A54-6DF7B4105F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9" y="1237"/>
                  <a:ext cx="0" cy="12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92" name="Group 17">
                <a:extLst>
                  <a:ext uri="{FF2B5EF4-FFF2-40B4-BE49-F238E27FC236}">
                    <a16:creationId xmlns:a16="http://schemas.microsoft.com/office/drawing/2014/main" id="{8B6A3F30-8697-91C4-9530-115161D49B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1555" y="1427"/>
                <a:ext cx="1056" cy="1055"/>
                <a:chOff x="1553" y="1237"/>
                <a:chExt cx="1056" cy="1244"/>
              </a:xfrm>
            </p:grpSpPr>
            <p:sp>
              <p:nvSpPr>
                <p:cNvPr id="6193" name="Line 18">
                  <a:extLst>
                    <a:ext uri="{FF2B5EF4-FFF2-40B4-BE49-F238E27FC236}">
                      <a16:creationId xmlns:a16="http://schemas.microsoft.com/office/drawing/2014/main" id="{93197477-4D77-B169-A219-2C8706EFD3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3" y="1237"/>
                  <a:ext cx="0" cy="12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4" name="Line 19">
                  <a:extLst>
                    <a:ext uri="{FF2B5EF4-FFF2-40B4-BE49-F238E27FC236}">
                      <a16:creationId xmlns:a16="http://schemas.microsoft.com/office/drawing/2014/main" id="{3BB71D87-69DC-6CCB-5E7D-8ED25DEFCE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49" y="1237"/>
                  <a:ext cx="0" cy="12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" name="Line 20">
                  <a:extLst>
                    <a:ext uri="{FF2B5EF4-FFF2-40B4-BE49-F238E27FC236}">
                      <a16:creationId xmlns:a16="http://schemas.microsoft.com/office/drawing/2014/main" id="{B336DFA5-9194-B57E-5984-7ADC4DC868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45" y="1237"/>
                  <a:ext cx="0" cy="12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" name="Line 21">
                  <a:extLst>
                    <a:ext uri="{FF2B5EF4-FFF2-40B4-BE49-F238E27FC236}">
                      <a16:creationId xmlns:a16="http://schemas.microsoft.com/office/drawing/2014/main" id="{2865AF1B-9535-0A5E-03F5-DC33AA3D5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1" y="1237"/>
                  <a:ext cx="0" cy="12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" name="Line 22">
                  <a:extLst>
                    <a:ext uri="{FF2B5EF4-FFF2-40B4-BE49-F238E27FC236}">
                      <a16:creationId xmlns:a16="http://schemas.microsoft.com/office/drawing/2014/main" id="{C0F80F61-59F9-1BE4-ABFA-F3B7243E23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7" y="1237"/>
                  <a:ext cx="0" cy="12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8" name="Line 23">
                  <a:extLst>
                    <a:ext uri="{FF2B5EF4-FFF2-40B4-BE49-F238E27FC236}">
                      <a16:creationId xmlns:a16="http://schemas.microsoft.com/office/drawing/2014/main" id="{B712797D-0160-1DE7-5CA3-32CD53D934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33" y="1237"/>
                  <a:ext cx="0" cy="12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9" name="Line 24">
                  <a:extLst>
                    <a:ext uri="{FF2B5EF4-FFF2-40B4-BE49-F238E27FC236}">
                      <a16:creationId xmlns:a16="http://schemas.microsoft.com/office/drawing/2014/main" id="{0A72BF4D-9A89-56FD-87D5-1489F9EE6F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9" y="1237"/>
                  <a:ext cx="0" cy="12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0" name="Line 25">
                  <a:extLst>
                    <a:ext uri="{FF2B5EF4-FFF2-40B4-BE49-F238E27FC236}">
                      <a16:creationId xmlns:a16="http://schemas.microsoft.com/office/drawing/2014/main" id="{5D6F10C9-1A43-09FD-03EB-5901A08324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25" y="1237"/>
                  <a:ext cx="0" cy="12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1" name="Line 26">
                  <a:extLst>
                    <a:ext uri="{FF2B5EF4-FFF2-40B4-BE49-F238E27FC236}">
                      <a16:creationId xmlns:a16="http://schemas.microsoft.com/office/drawing/2014/main" id="{64D5F60A-D85D-187B-9717-E8734A8DFC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21" y="1237"/>
                  <a:ext cx="0" cy="12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2" name="Line 27">
                  <a:extLst>
                    <a:ext uri="{FF2B5EF4-FFF2-40B4-BE49-F238E27FC236}">
                      <a16:creationId xmlns:a16="http://schemas.microsoft.com/office/drawing/2014/main" id="{A75F4B29-F12C-30E8-E683-0ED572CF20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17" y="1237"/>
                  <a:ext cx="0" cy="12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3" name="Line 28">
                  <a:extLst>
                    <a:ext uri="{FF2B5EF4-FFF2-40B4-BE49-F238E27FC236}">
                      <a16:creationId xmlns:a16="http://schemas.microsoft.com/office/drawing/2014/main" id="{FD4BE261-FF89-16B4-AA70-1F1D7807CB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3" y="1237"/>
                  <a:ext cx="0" cy="12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4" name="Line 29">
                  <a:extLst>
                    <a:ext uri="{FF2B5EF4-FFF2-40B4-BE49-F238E27FC236}">
                      <a16:creationId xmlns:a16="http://schemas.microsoft.com/office/drawing/2014/main" id="{CD3B5C7B-51A8-655A-B61E-E6DE3B3E7F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9" y="1237"/>
                  <a:ext cx="0" cy="12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148" name="Oval 30">
              <a:extLst>
                <a:ext uri="{FF2B5EF4-FFF2-40B4-BE49-F238E27FC236}">
                  <a16:creationId xmlns:a16="http://schemas.microsoft.com/office/drawing/2014/main" id="{84DA71AF-4C7E-DB68-0E6C-44D1C4E37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3053"/>
              <a:ext cx="152" cy="15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9" name="Oval 31">
              <a:extLst>
                <a:ext uri="{FF2B5EF4-FFF2-40B4-BE49-F238E27FC236}">
                  <a16:creationId xmlns:a16="http://schemas.microsoft.com/office/drawing/2014/main" id="{B4955DAB-D9A9-DD2C-BF47-D542E272B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" y="3273"/>
              <a:ext cx="151" cy="15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0" name="Oval 32">
              <a:extLst>
                <a:ext uri="{FF2B5EF4-FFF2-40B4-BE49-F238E27FC236}">
                  <a16:creationId xmlns:a16="http://schemas.microsoft.com/office/drawing/2014/main" id="{3421EFBF-B408-9DBE-8C8D-39B8C2AF0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" y="1762"/>
              <a:ext cx="152" cy="15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1" name="Oval 33">
              <a:extLst>
                <a:ext uri="{FF2B5EF4-FFF2-40B4-BE49-F238E27FC236}">
                  <a16:creationId xmlns:a16="http://schemas.microsoft.com/office/drawing/2014/main" id="{7E5B412B-8290-97D8-3729-0B4960BA2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" y="2190"/>
              <a:ext cx="152" cy="15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2" name="Oval 34">
              <a:extLst>
                <a:ext uri="{FF2B5EF4-FFF2-40B4-BE49-F238E27FC236}">
                  <a16:creationId xmlns:a16="http://schemas.microsoft.com/office/drawing/2014/main" id="{37A466D5-858C-DF11-31D0-346DD00B0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4" y="1959"/>
              <a:ext cx="151" cy="15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3" name="Oval 35">
              <a:extLst>
                <a:ext uri="{FF2B5EF4-FFF2-40B4-BE49-F238E27FC236}">
                  <a16:creationId xmlns:a16="http://schemas.microsoft.com/office/drawing/2014/main" id="{5F570C9C-7FBF-7E3E-C8DC-28443954E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9" y="2405"/>
              <a:ext cx="152" cy="15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4" name="Oval 36">
              <a:extLst>
                <a:ext uri="{FF2B5EF4-FFF2-40B4-BE49-F238E27FC236}">
                  <a16:creationId xmlns:a16="http://schemas.microsoft.com/office/drawing/2014/main" id="{FB5D5AEA-3F41-8B7F-5B05-5CFCBE6D4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9" y="2839"/>
              <a:ext cx="152" cy="15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5" name="Oval 37">
              <a:extLst>
                <a:ext uri="{FF2B5EF4-FFF2-40B4-BE49-F238E27FC236}">
                  <a16:creationId xmlns:a16="http://schemas.microsoft.com/office/drawing/2014/main" id="{E822FFE2-810C-3E93-DE9F-F67004F2A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8" y="3488"/>
              <a:ext cx="151" cy="15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6" name="Oval 38">
              <a:extLst>
                <a:ext uri="{FF2B5EF4-FFF2-40B4-BE49-F238E27FC236}">
                  <a16:creationId xmlns:a16="http://schemas.microsoft.com/office/drawing/2014/main" id="{92C3FD25-1E7A-B693-49B1-8ED2AA535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1" y="3711"/>
              <a:ext cx="152" cy="15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7" name="Oval 39">
              <a:extLst>
                <a:ext uri="{FF2B5EF4-FFF2-40B4-BE49-F238E27FC236}">
                  <a16:creationId xmlns:a16="http://schemas.microsoft.com/office/drawing/2014/main" id="{FA1C0909-5F98-2518-1D02-61472B610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8" y="1541"/>
              <a:ext cx="152" cy="15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8" name="Oval 40">
              <a:extLst>
                <a:ext uri="{FF2B5EF4-FFF2-40B4-BE49-F238E27FC236}">
                  <a16:creationId xmlns:a16="http://schemas.microsoft.com/office/drawing/2014/main" id="{98ACDD92-3B2D-57C1-468E-39892D161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" y="2625"/>
              <a:ext cx="152" cy="15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9" name="Oval 41">
              <a:extLst>
                <a:ext uri="{FF2B5EF4-FFF2-40B4-BE49-F238E27FC236}">
                  <a16:creationId xmlns:a16="http://schemas.microsoft.com/office/drawing/2014/main" id="{90E7AD92-E631-BD14-1E7F-5050BFDB1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2" y="1333"/>
              <a:ext cx="152" cy="15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160" name="Group 74">
              <a:extLst>
                <a:ext uri="{FF2B5EF4-FFF2-40B4-BE49-F238E27FC236}">
                  <a16:creationId xmlns:a16="http://schemas.microsoft.com/office/drawing/2014/main" id="{7B19B469-3AE0-A4DA-D466-0FD716D2EB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4" y="1315"/>
              <a:ext cx="511" cy="2584"/>
              <a:chOff x="2558" y="1315"/>
              <a:chExt cx="511" cy="2584"/>
            </a:xfrm>
          </p:grpSpPr>
          <p:sp>
            <p:nvSpPr>
              <p:cNvPr id="6176" name="Line 44">
                <a:extLst>
                  <a:ext uri="{FF2B5EF4-FFF2-40B4-BE49-F238E27FC236}">
                    <a16:creationId xmlns:a16="http://schemas.microsoft.com/office/drawing/2014/main" id="{5990215B-7FF0-13AC-7C08-EB7F74D80F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68" y="3252"/>
                <a:ext cx="0" cy="5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8637" name="Text Box 45">
                <a:extLst>
                  <a:ext uri="{FF2B5EF4-FFF2-40B4-BE49-F238E27FC236}">
                    <a16:creationId xmlns:a16="http://schemas.microsoft.com/office/drawing/2014/main" id="{DF50961C-9584-D65E-FB78-8D78A85406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2323" y="2788"/>
                <a:ext cx="68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6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pitch class</a:t>
                </a:r>
              </a:p>
            </p:txBody>
          </p:sp>
          <p:grpSp>
            <p:nvGrpSpPr>
              <p:cNvPr id="6178" name="Group 60">
                <a:extLst>
                  <a:ext uri="{FF2B5EF4-FFF2-40B4-BE49-F238E27FC236}">
                    <a16:creationId xmlns:a16="http://schemas.microsoft.com/office/drawing/2014/main" id="{68046A09-B5FD-D8CF-A90F-A05B985F13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1" y="1315"/>
                <a:ext cx="228" cy="2584"/>
                <a:chOff x="2407" y="1279"/>
                <a:chExt cx="228" cy="2584"/>
              </a:xfrm>
            </p:grpSpPr>
            <p:sp>
              <p:nvSpPr>
                <p:cNvPr id="878640" name="Text Box 48">
                  <a:extLst>
                    <a:ext uri="{FF2B5EF4-FFF2-40B4-BE49-F238E27FC236}">
                      <a16:creationId xmlns:a16="http://schemas.microsoft.com/office/drawing/2014/main" id="{940F48AE-68C1-6781-45E8-595E3E7C22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7" y="1279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sz="14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Math1" charset="0"/>
                      <a:ea typeface="+mn-ea"/>
                    </a:rPr>
                    <a:t>11</a:t>
                  </a:r>
                </a:p>
              </p:txBody>
            </p:sp>
            <p:sp>
              <p:nvSpPr>
                <p:cNvPr id="878641" name="Text Box 49">
                  <a:extLst>
                    <a:ext uri="{FF2B5EF4-FFF2-40B4-BE49-F238E27FC236}">
                      <a16:creationId xmlns:a16="http://schemas.microsoft.com/office/drawing/2014/main" id="{37764653-FB35-F072-73E5-7EFF1C2450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7" y="1496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sz="14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Math1" charset="0"/>
                      <a:ea typeface="+mn-ea"/>
                    </a:rPr>
                    <a:t>10</a:t>
                  </a:r>
                </a:p>
              </p:txBody>
            </p:sp>
            <p:sp>
              <p:nvSpPr>
                <p:cNvPr id="878642" name="Text Box 50">
                  <a:extLst>
                    <a:ext uri="{FF2B5EF4-FFF2-40B4-BE49-F238E27FC236}">
                      <a16:creationId xmlns:a16="http://schemas.microsoft.com/office/drawing/2014/main" id="{E85773A4-376D-2792-33C0-06980C326F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35" y="1713"/>
                  <a:ext cx="17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sz="14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Math1" charset="0"/>
                      <a:ea typeface="+mn-ea"/>
                    </a:rPr>
                    <a:t>9</a:t>
                  </a:r>
                </a:p>
              </p:txBody>
            </p:sp>
            <p:sp>
              <p:nvSpPr>
                <p:cNvPr id="878643" name="Text Box 51">
                  <a:extLst>
                    <a:ext uri="{FF2B5EF4-FFF2-40B4-BE49-F238E27FC236}">
                      <a16:creationId xmlns:a16="http://schemas.microsoft.com/office/drawing/2014/main" id="{D37418A9-B38A-006F-5B6A-139D15C3557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35" y="1931"/>
                  <a:ext cx="17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sz="14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Math1" charset="0"/>
                      <a:ea typeface="+mn-ea"/>
                    </a:rPr>
                    <a:t>8</a:t>
                  </a:r>
                </a:p>
              </p:txBody>
            </p:sp>
            <p:sp>
              <p:nvSpPr>
                <p:cNvPr id="878644" name="Text Box 52">
                  <a:extLst>
                    <a:ext uri="{FF2B5EF4-FFF2-40B4-BE49-F238E27FC236}">
                      <a16:creationId xmlns:a16="http://schemas.microsoft.com/office/drawing/2014/main" id="{E4F1CB7B-D874-506C-5E1F-7F04962704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35" y="2148"/>
                  <a:ext cx="17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sz="14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Math1" charset="0"/>
                      <a:ea typeface="+mn-ea"/>
                    </a:rPr>
                    <a:t>7</a:t>
                  </a:r>
                </a:p>
              </p:txBody>
            </p:sp>
            <p:sp>
              <p:nvSpPr>
                <p:cNvPr id="878645" name="Text Box 53">
                  <a:extLst>
                    <a:ext uri="{FF2B5EF4-FFF2-40B4-BE49-F238E27FC236}">
                      <a16:creationId xmlns:a16="http://schemas.microsoft.com/office/drawing/2014/main" id="{3D3BF471-DE45-1B92-2F3A-8AC1857EEEA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35" y="2366"/>
                  <a:ext cx="17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sz="14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Math1" charset="0"/>
                      <a:ea typeface="+mn-ea"/>
                    </a:rPr>
                    <a:t>6</a:t>
                  </a:r>
                </a:p>
              </p:txBody>
            </p:sp>
            <p:sp>
              <p:nvSpPr>
                <p:cNvPr id="878646" name="Text Box 54">
                  <a:extLst>
                    <a:ext uri="{FF2B5EF4-FFF2-40B4-BE49-F238E27FC236}">
                      <a16:creationId xmlns:a16="http://schemas.microsoft.com/office/drawing/2014/main" id="{2F51BB98-7F09-B3A6-643A-FF542A5390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35" y="2583"/>
                  <a:ext cx="17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sz="14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Math1" charset="0"/>
                      <a:ea typeface="+mn-ea"/>
                    </a:rPr>
                    <a:t>5</a:t>
                  </a:r>
                </a:p>
              </p:txBody>
            </p:sp>
            <p:sp>
              <p:nvSpPr>
                <p:cNvPr id="878647" name="Text Box 55">
                  <a:extLst>
                    <a:ext uri="{FF2B5EF4-FFF2-40B4-BE49-F238E27FC236}">
                      <a16:creationId xmlns:a16="http://schemas.microsoft.com/office/drawing/2014/main" id="{3AA3B98C-2757-077A-1EA2-F88D731388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35" y="2801"/>
                  <a:ext cx="17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sz="14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Math1" charset="0"/>
                      <a:ea typeface="+mn-ea"/>
                    </a:rPr>
                    <a:t>4</a:t>
                  </a:r>
                </a:p>
              </p:txBody>
            </p:sp>
            <p:sp>
              <p:nvSpPr>
                <p:cNvPr id="878648" name="Text Box 56">
                  <a:extLst>
                    <a:ext uri="{FF2B5EF4-FFF2-40B4-BE49-F238E27FC236}">
                      <a16:creationId xmlns:a16="http://schemas.microsoft.com/office/drawing/2014/main" id="{CC8482D0-AE56-29D1-C340-96154DEC8A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35" y="3018"/>
                  <a:ext cx="17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sz="14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Math1" charset="0"/>
                      <a:ea typeface="+mn-ea"/>
                    </a:rPr>
                    <a:t>3</a:t>
                  </a:r>
                </a:p>
              </p:txBody>
            </p:sp>
            <p:sp>
              <p:nvSpPr>
                <p:cNvPr id="878649" name="Text Box 57">
                  <a:extLst>
                    <a:ext uri="{FF2B5EF4-FFF2-40B4-BE49-F238E27FC236}">
                      <a16:creationId xmlns:a16="http://schemas.microsoft.com/office/drawing/2014/main" id="{F8A933AE-BB54-5A2D-94EF-9C03ADFA57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35" y="3236"/>
                  <a:ext cx="17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sz="14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Math1" charset="0"/>
                      <a:ea typeface="+mn-ea"/>
                    </a:rPr>
                    <a:t>2</a:t>
                  </a:r>
                </a:p>
              </p:txBody>
            </p:sp>
            <p:sp>
              <p:nvSpPr>
                <p:cNvPr id="878650" name="Text Box 58">
                  <a:extLst>
                    <a:ext uri="{FF2B5EF4-FFF2-40B4-BE49-F238E27FC236}">
                      <a16:creationId xmlns:a16="http://schemas.microsoft.com/office/drawing/2014/main" id="{695B37EB-4C31-7879-FC81-9295926B83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35" y="3453"/>
                  <a:ext cx="17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sz="14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Math1" charset="0"/>
                      <a:ea typeface="+mn-ea"/>
                    </a:rPr>
                    <a:t>1</a:t>
                  </a:r>
                </a:p>
              </p:txBody>
            </p:sp>
            <p:sp>
              <p:nvSpPr>
                <p:cNvPr id="878651" name="Text Box 59">
                  <a:extLst>
                    <a:ext uri="{FF2B5EF4-FFF2-40B4-BE49-F238E27FC236}">
                      <a16:creationId xmlns:a16="http://schemas.microsoft.com/office/drawing/2014/main" id="{200F326D-C7AA-4D39-1AAB-8B7852E33F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35" y="3671"/>
                  <a:ext cx="17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sz="14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Math1" charset="0"/>
                      <a:ea typeface="+mn-ea"/>
                    </a:rPr>
                    <a:t>0</a:t>
                  </a:r>
                </a:p>
              </p:txBody>
            </p:sp>
          </p:grpSp>
        </p:grpSp>
        <p:grpSp>
          <p:nvGrpSpPr>
            <p:cNvPr id="6161" name="Group 75">
              <a:extLst>
                <a:ext uri="{FF2B5EF4-FFF2-40B4-BE49-F238E27FC236}">
                  <a16:creationId xmlns:a16="http://schemas.microsoft.com/office/drawing/2014/main" id="{24C70A78-A297-EB14-C9AC-6A0DC75BB2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7" y="3854"/>
              <a:ext cx="2593" cy="390"/>
              <a:chOff x="3081" y="3788"/>
              <a:chExt cx="2593" cy="390"/>
            </a:xfrm>
          </p:grpSpPr>
          <p:sp>
            <p:nvSpPr>
              <p:cNvPr id="6162" name="Line 42">
                <a:extLst>
                  <a:ext uri="{FF2B5EF4-FFF2-40B4-BE49-F238E27FC236}">
                    <a16:creationId xmlns:a16="http://schemas.microsoft.com/office/drawing/2014/main" id="{AFA9D354-AB5F-255A-8519-1A1C905FC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3893"/>
                <a:ext cx="5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8635" name="Text Box 43">
                <a:extLst>
                  <a:ext uri="{FF2B5EF4-FFF2-40B4-BE49-F238E27FC236}">
                    <a16:creationId xmlns:a16="http://schemas.microsoft.com/office/drawing/2014/main" id="{F5351B8E-2678-8AA7-8511-5C05629A7F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0" y="3788"/>
                <a:ext cx="107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6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sequence number</a:t>
                </a:r>
              </a:p>
            </p:txBody>
          </p:sp>
          <p:sp>
            <p:nvSpPr>
              <p:cNvPr id="878654" name="Text Box 62">
                <a:extLst>
                  <a:ext uri="{FF2B5EF4-FFF2-40B4-BE49-F238E27FC236}">
                    <a16:creationId xmlns:a16="http://schemas.microsoft.com/office/drawing/2014/main" id="{D9875BD9-5011-F21D-92D2-DBD4A1AEEE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34" y="3986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ath1" charset="0"/>
                    <a:ea typeface="+mn-ea"/>
                  </a:rPr>
                  <a:t>11</a:t>
                </a:r>
              </a:p>
            </p:txBody>
          </p:sp>
          <p:sp>
            <p:nvSpPr>
              <p:cNvPr id="878655" name="Text Box 63">
                <a:extLst>
                  <a:ext uri="{FF2B5EF4-FFF2-40B4-BE49-F238E27FC236}">
                    <a16:creationId xmlns:a16="http://schemas.microsoft.com/office/drawing/2014/main" id="{71BB0B9A-56D2-D31B-3494-42EFECFC31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0" y="3986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ath1" charset="0"/>
                    <a:ea typeface="+mn-ea"/>
                  </a:rPr>
                  <a:t>10</a:t>
                </a:r>
              </a:p>
            </p:txBody>
          </p:sp>
          <p:sp>
            <p:nvSpPr>
              <p:cNvPr id="878656" name="Text Box 64">
                <a:extLst>
                  <a:ext uri="{FF2B5EF4-FFF2-40B4-BE49-F238E27FC236}">
                    <a16:creationId xmlns:a16="http://schemas.microsoft.com/office/drawing/2014/main" id="{81DB433E-DCCD-FA52-480E-C1BF11BCAC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1" y="3986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ath1" charset="0"/>
                    <a:ea typeface="+mn-ea"/>
                  </a:rPr>
                  <a:t>9</a:t>
                </a:r>
              </a:p>
            </p:txBody>
          </p:sp>
          <p:sp>
            <p:nvSpPr>
              <p:cNvPr id="878657" name="Text Box 65">
                <a:extLst>
                  <a:ext uri="{FF2B5EF4-FFF2-40B4-BE49-F238E27FC236}">
                    <a16:creationId xmlns:a16="http://schemas.microsoft.com/office/drawing/2014/main" id="{E36E6785-7C7B-2FCD-7F56-C7E97DADC5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94" y="3986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ath1" charset="0"/>
                    <a:ea typeface="+mn-ea"/>
                  </a:rPr>
                  <a:t>8</a:t>
                </a:r>
              </a:p>
            </p:txBody>
          </p:sp>
          <p:sp>
            <p:nvSpPr>
              <p:cNvPr id="878658" name="Text Box 66">
                <a:extLst>
                  <a:ext uri="{FF2B5EF4-FFF2-40B4-BE49-F238E27FC236}">
                    <a16:creationId xmlns:a16="http://schemas.microsoft.com/office/drawing/2014/main" id="{B7E2E737-BE65-9DEA-BCEE-D035E23090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8" y="3986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ath1" charset="0"/>
                    <a:ea typeface="+mn-ea"/>
                  </a:rPr>
                  <a:t>7</a:t>
                </a:r>
              </a:p>
            </p:txBody>
          </p:sp>
          <p:sp>
            <p:nvSpPr>
              <p:cNvPr id="878659" name="Text Box 67">
                <a:extLst>
                  <a:ext uri="{FF2B5EF4-FFF2-40B4-BE49-F238E27FC236}">
                    <a16:creationId xmlns:a16="http://schemas.microsoft.com/office/drawing/2014/main" id="{23CEEC31-9AB0-C241-9996-1A7AB6B7A9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2" y="3986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ath1" charset="0"/>
                    <a:ea typeface="+mn-ea"/>
                  </a:rPr>
                  <a:t>6</a:t>
                </a:r>
              </a:p>
            </p:txBody>
          </p:sp>
          <p:sp>
            <p:nvSpPr>
              <p:cNvPr id="878660" name="Text Box 68">
                <a:extLst>
                  <a:ext uri="{FF2B5EF4-FFF2-40B4-BE49-F238E27FC236}">
                    <a16:creationId xmlns:a16="http://schemas.microsoft.com/office/drawing/2014/main" id="{6C8A7232-4C09-9E8E-DC59-FA16F2DDDC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6" y="3986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ath1" charset="0"/>
                    <a:ea typeface="+mn-ea"/>
                  </a:rPr>
                  <a:t>5</a:t>
                </a:r>
              </a:p>
            </p:txBody>
          </p:sp>
          <p:sp>
            <p:nvSpPr>
              <p:cNvPr id="878661" name="Text Box 69">
                <a:extLst>
                  <a:ext uri="{FF2B5EF4-FFF2-40B4-BE49-F238E27FC236}">
                    <a16:creationId xmlns:a16="http://schemas.microsoft.com/office/drawing/2014/main" id="{4B34FAA3-0157-EEFF-7025-EBB958EA52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9" y="3986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ath1" charset="0"/>
                    <a:ea typeface="+mn-ea"/>
                  </a:rPr>
                  <a:t>4</a:t>
                </a:r>
              </a:p>
            </p:txBody>
          </p:sp>
          <p:sp>
            <p:nvSpPr>
              <p:cNvPr id="878662" name="Text Box 70">
                <a:extLst>
                  <a:ext uri="{FF2B5EF4-FFF2-40B4-BE49-F238E27FC236}">
                    <a16:creationId xmlns:a16="http://schemas.microsoft.com/office/drawing/2014/main" id="{FC905A91-6223-18DA-F451-0D1B958024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3" y="3986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ath1" charset="0"/>
                    <a:ea typeface="+mn-ea"/>
                  </a:rPr>
                  <a:t>3</a:t>
                </a:r>
              </a:p>
            </p:txBody>
          </p:sp>
          <p:sp>
            <p:nvSpPr>
              <p:cNvPr id="878663" name="Text Box 71">
                <a:extLst>
                  <a:ext uri="{FF2B5EF4-FFF2-40B4-BE49-F238E27FC236}">
                    <a16:creationId xmlns:a16="http://schemas.microsoft.com/office/drawing/2014/main" id="{44F309D5-5970-4DA1-F1BA-7E610D6C36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97" y="3986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ath1" charset="0"/>
                    <a:ea typeface="+mn-ea"/>
                  </a:rPr>
                  <a:t>2</a:t>
                </a:r>
              </a:p>
            </p:txBody>
          </p:sp>
          <p:sp>
            <p:nvSpPr>
              <p:cNvPr id="878664" name="Text Box 72">
                <a:extLst>
                  <a:ext uri="{FF2B5EF4-FFF2-40B4-BE49-F238E27FC236}">
                    <a16:creationId xmlns:a16="http://schemas.microsoft.com/office/drawing/2014/main" id="{09A1F316-465B-FA01-D01D-6D71D840C1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1" y="3986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ath1" charset="0"/>
                    <a:ea typeface="+mn-ea"/>
                  </a:rPr>
                  <a:t>1</a:t>
                </a:r>
              </a:p>
            </p:txBody>
          </p:sp>
          <p:sp>
            <p:nvSpPr>
              <p:cNvPr id="878665" name="Text Box 73">
                <a:extLst>
                  <a:ext uri="{FF2B5EF4-FFF2-40B4-BE49-F238E27FC236}">
                    <a16:creationId xmlns:a16="http://schemas.microsoft.com/office/drawing/2014/main" id="{D845A490-9321-EB50-B981-D27D9AA001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6" y="3986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ath1" charset="0"/>
                    <a:ea typeface="+mn-ea"/>
                  </a:rPr>
                  <a:t>12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Text Box 2">
            <a:extLst>
              <a:ext uri="{FF2B5EF4-FFF2-40B4-BE49-F238E27FC236}">
                <a16:creationId xmlns:a16="http://schemas.microsoft.com/office/drawing/2014/main" id="{0E2400B4-9E84-ADFD-F71F-C0A858224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300" y="1122363"/>
            <a:ext cx="3257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Series for durations </a:t>
            </a:r>
          </a:p>
        </p:txBody>
      </p:sp>
      <p:sp>
        <p:nvSpPr>
          <p:cNvPr id="881672" name="Text Box 8">
            <a:extLst>
              <a:ext uri="{FF2B5EF4-FFF2-40B4-BE49-F238E27FC236}">
                <a16:creationId xmlns:a16="http://schemas.microsoft.com/office/drawing/2014/main" id="{8E73E5C0-B51A-7A43-F048-26D74C3C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8013" y="4762500"/>
            <a:ext cx="4556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1/32 + 2/32 +... 12/32 = 78/32 </a:t>
            </a:r>
            <a:br>
              <a:rPr lang="de-DE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</a:b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= total duration of one thread 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B254A48E-1B9D-5415-1201-0480F8D9C906}"/>
              </a:ext>
            </a:extLst>
          </p:cNvPr>
          <p:cNvGrpSpPr>
            <a:grpSpLocks/>
          </p:cNvGrpSpPr>
          <p:nvPr/>
        </p:nvGrpSpPr>
        <p:grpSpPr bwMode="auto">
          <a:xfrm>
            <a:off x="1355725" y="2255838"/>
            <a:ext cx="8289925" cy="2068512"/>
            <a:chOff x="854" y="1421"/>
            <a:chExt cx="5222" cy="1303"/>
          </a:xfrm>
        </p:grpSpPr>
        <p:pic>
          <p:nvPicPr>
            <p:cNvPr id="881669" name="Picture 5" descr="boulezdurations.jpg                                            000FD934Extra                          BF316153:">
              <a:extLst>
                <a:ext uri="{FF2B5EF4-FFF2-40B4-BE49-F238E27FC236}">
                  <a16:creationId xmlns:a16="http://schemas.microsoft.com/office/drawing/2014/main" id="{182F8591-F953-B9E1-E6C3-DCEB66843C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78" y="1421"/>
              <a:ext cx="5081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rgbClr val="000000">
                  <a:alpha val="74997"/>
                </a:srgbClr>
              </a:outerShdw>
            </a:effectLst>
          </p:spPr>
        </p:pic>
        <p:grpSp>
          <p:nvGrpSpPr>
            <p:cNvPr id="7173" name="Group 11">
              <a:extLst>
                <a:ext uri="{FF2B5EF4-FFF2-40B4-BE49-F238E27FC236}">
                  <a16:creationId xmlns:a16="http://schemas.microsoft.com/office/drawing/2014/main" id="{54C02D89-7F5C-8A8F-D86D-DF2FAC5D71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4" y="1856"/>
              <a:ext cx="5222" cy="868"/>
              <a:chOff x="854" y="1856"/>
              <a:chExt cx="5222" cy="868"/>
            </a:xfrm>
          </p:grpSpPr>
          <p:sp>
            <p:nvSpPr>
              <p:cNvPr id="881670" name="Text Box 6">
                <a:extLst>
                  <a:ext uri="{FF2B5EF4-FFF2-40B4-BE49-F238E27FC236}">
                    <a16:creationId xmlns:a16="http://schemas.microsoft.com/office/drawing/2014/main" id="{D25A46C5-6B2A-4DF4-0789-E12E2F3FAA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4" y="2397"/>
                <a:ext cx="56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de-DE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1/32</a:t>
                </a:r>
              </a:p>
            </p:txBody>
          </p:sp>
          <p:sp>
            <p:nvSpPr>
              <p:cNvPr id="881671" name="Text Box 7">
                <a:extLst>
                  <a:ext uri="{FF2B5EF4-FFF2-40B4-BE49-F238E27FC236}">
                    <a16:creationId xmlns:a16="http://schemas.microsoft.com/office/drawing/2014/main" id="{F8600EC7-0A27-3799-B6BE-4C67FC4D67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14" y="2397"/>
                <a:ext cx="66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de-DE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12/32</a:t>
                </a:r>
              </a:p>
            </p:txBody>
          </p:sp>
          <p:sp>
            <p:nvSpPr>
              <p:cNvPr id="7176" name="Line 9">
                <a:extLst>
                  <a:ext uri="{FF2B5EF4-FFF2-40B4-BE49-F238E27FC236}">
                    <a16:creationId xmlns:a16="http://schemas.microsoft.com/office/drawing/2014/main" id="{EDB33DCB-5BB0-4743-65B5-1C02AB5C04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7" y="1856"/>
                <a:ext cx="0" cy="4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7" name="Line 10">
                <a:extLst>
                  <a:ext uri="{FF2B5EF4-FFF2-40B4-BE49-F238E27FC236}">
                    <a16:creationId xmlns:a16="http://schemas.microsoft.com/office/drawing/2014/main" id="{BF54C8FA-C274-3721-BA4C-03434416C7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70" y="1856"/>
                <a:ext cx="0" cy="4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7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>
            <a:extLst>
              <a:ext uri="{FF2B5EF4-FFF2-40B4-BE49-F238E27FC236}">
                <a16:creationId xmlns:a16="http://schemas.microsoft.com/office/drawing/2014/main" id="{91C44AF7-C237-BBFA-7990-2F43A9FE0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600" y="1587500"/>
            <a:ext cx="2959100" cy="5191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FFFFFF">
                <a:alpha val="39998"/>
              </a:srgbClr>
            </a:outerShdw>
          </a:effec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>
                <a:latin typeface="Times" pitchFamily="2" charset="0"/>
              </a:rPr>
              <a:t>Series for loudness </a:t>
            </a:r>
          </a:p>
        </p:txBody>
      </p:sp>
      <p:pic>
        <p:nvPicPr>
          <p:cNvPr id="919555" name="Picture 3" descr="boulez_loudness.jpg                                            000FD934Extra                          BF316153:">
            <a:extLst>
              <a:ext uri="{FF2B5EF4-FFF2-40B4-BE49-F238E27FC236}">
                <a16:creationId xmlns:a16="http://schemas.microsoft.com/office/drawing/2014/main" id="{DFBB1089-BC22-CC41-5AEC-A252B3AB1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8550" y="2994025"/>
            <a:ext cx="8585200" cy="800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Text Box 2">
            <a:extLst>
              <a:ext uri="{FF2B5EF4-FFF2-40B4-BE49-F238E27FC236}">
                <a16:creationId xmlns:a16="http://schemas.microsoft.com/office/drawing/2014/main" id="{8EBF3725-5A00-8DFD-FC84-6EB99B38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763" y="542925"/>
            <a:ext cx="3162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The series of attacks</a:t>
            </a:r>
          </a:p>
        </p:txBody>
      </p:sp>
      <p:pic>
        <p:nvPicPr>
          <p:cNvPr id="889859" name="Picture 3" descr="boulez_attacks.jpg                                             000FD934Extra                          BF316153:">
            <a:extLst>
              <a:ext uri="{FF2B5EF4-FFF2-40B4-BE49-F238E27FC236}">
                <a16:creationId xmlns:a16="http://schemas.microsoft.com/office/drawing/2014/main" id="{9DF19702-0A36-BC9E-E9BC-7D1745424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427163"/>
            <a:ext cx="7902575" cy="10747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5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224C55C-5ED6-B5C6-B6D7-E2AA676A2722}"/>
              </a:ext>
            </a:extLst>
          </p:cNvPr>
          <p:cNvGrpSpPr>
            <a:grpSpLocks/>
          </p:cNvGrpSpPr>
          <p:nvPr/>
        </p:nvGrpSpPr>
        <p:grpSpPr bwMode="auto">
          <a:xfrm>
            <a:off x="1343025" y="1055688"/>
            <a:ext cx="4021138" cy="5694362"/>
            <a:chOff x="1342260" y="1055688"/>
            <a:chExt cx="4021138" cy="5694764"/>
          </a:xfrm>
        </p:grpSpPr>
        <p:sp>
          <p:nvSpPr>
            <p:cNvPr id="918530" name="Text Box 1026">
              <a:extLst>
                <a:ext uri="{FF2B5EF4-FFF2-40B4-BE49-F238E27FC236}">
                  <a16:creationId xmlns:a16="http://schemas.microsoft.com/office/drawing/2014/main" id="{0C03A3AB-2840-736E-0895-AA2C94D1F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2448" y="1055688"/>
              <a:ext cx="3709987" cy="954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de-DE" alt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Ligeti‘s matrix Q of Permutations of the row</a:t>
              </a:r>
            </a:p>
          </p:txBody>
        </p:sp>
        <p:pic>
          <p:nvPicPr>
            <p:cNvPr id="10244" name="Picture 1027" descr="boulezmatrix.jpg                                               000FD934Extra                          BF316153:">
              <a:extLst>
                <a:ext uri="{FF2B5EF4-FFF2-40B4-BE49-F238E27FC236}">
                  <a16:creationId xmlns:a16="http://schemas.microsoft.com/office/drawing/2014/main" id="{064EAC1F-A614-706B-B94F-97DB6A573A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2" t="10138" r="51772" b="3586"/>
            <a:stretch>
              <a:fillRect/>
            </a:stretch>
          </p:blipFill>
          <p:spPr bwMode="auto">
            <a:xfrm>
              <a:off x="1342260" y="2778527"/>
              <a:ext cx="4021138" cy="397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 Box 1026">
            <a:extLst>
              <a:ext uri="{FF2B5EF4-FFF2-40B4-BE49-F238E27FC236}">
                <a16:creationId xmlns:a16="http://schemas.microsoft.com/office/drawing/2014/main" id="{6A5B10CA-4764-E68B-8B7A-A447F08B7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950" y="195263"/>
            <a:ext cx="4076700" cy="65547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2400000"/>
          </a:gradFill>
          <a:ln>
            <a:noFill/>
          </a:ln>
          <a:effectLst>
            <a:outerShdw blurRad="50800" dist="76201" dir="2700000" algn="tl" rotWithShape="0">
              <a:srgbClr val="808080">
                <a:alpha val="39998"/>
              </a:srgbClr>
            </a:outerShdw>
          </a:effec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 sz="2000">
                <a:effectLst>
                  <a:outerShdw blurRad="50800" dist="38100" dir="1740000" sx="15000" sy="15000" algn="tl">
                    <a:srgbClr val="FFFFFF">
                      <a:alpha val="95000"/>
                    </a:srgbClr>
                  </a:outerShdw>
                </a:effectLst>
                <a:latin typeface="Times" charset="0"/>
              </a:rPr>
              <a:t>Ligeti‘s critical comments:</a:t>
            </a:r>
          </a:p>
          <a:p>
            <a:pPr>
              <a:spcBef>
                <a:spcPct val="50000"/>
              </a:spcBef>
              <a:defRPr/>
            </a:pPr>
            <a:r>
              <a:rPr lang="de-DE" altLang="en-US" sz="2000">
                <a:effectLst>
                  <a:outerShdw blurRad="50800" dist="38100" dir="1740000" sx="15000" sy="15000" algn="tl">
                    <a:srgbClr val="FFFFFF">
                      <a:alpha val="95000"/>
                    </a:srgbClr>
                  </a:outerShdw>
                </a:effectLst>
                <a:latin typeface="+mn-lt"/>
              </a:rPr>
              <a:t>He compares the result to the flashing neon lights of a big city, which, although being driven by precise machines, generate an overall effect of statistical sound swarms. He concludes that with this </a:t>
            </a:r>
            <a:r>
              <a:rPr lang="de-DE" altLang="en-US" sz="2000" i="1">
                <a:effectLst>
                  <a:outerShdw blurRad="50800" dist="38100" dir="1740000" sx="15000" sy="15000" algn="tl">
                    <a:srgbClr val="FFFFFF">
                      <a:alpha val="95000"/>
                    </a:srgbClr>
                  </a:outerShdw>
                </a:effectLst>
                <a:latin typeface="+mn-lt"/>
              </a:rPr>
              <a:t>radical elimination of expressivity</a:t>
            </a:r>
            <a:r>
              <a:rPr lang="de-DE" altLang="en-US" sz="2000">
                <a:effectLst>
                  <a:outerShdw blurRad="50800" dist="38100" dir="1740000" sx="15000" sy="15000" algn="tl">
                    <a:srgbClr val="FFFFFF">
                      <a:alpha val="95000"/>
                    </a:srgbClr>
                  </a:outerShdw>
                </a:effectLst>
                <a:latin typeface="+mn-lt"/>
              </a:rPr>
              <a:t>, still present in Webern's compositions, the composition finds it beauty in the opening of pure structures. And Boulez---we follow Ligeti's wording---in such a </a:t>
            </a:r>
            <a:r>
              <a:rPr lang="de-DE" altLang="en-US" sz="2000" i="1">
                <a:effectLst>
                  <a:outerShdw blurRad="50800" dist="38100" dir="1740000" sx="15000" sy="15000" algn="tl">
                    <a:srgbClr val="FFFFFF">
                      <a:alpha val="95000"/>
                    </a:srgbClr>
                  </a:outerShdw>
                </a:effectLst>
                <a:latin typeface="+mn-lt"/>
              </a:rPr>
              <a:t>nearly obsessive-compulsive neurosis</a:t>
            </a:r>
            <a:r>
              <a:rPr lang="de-DE" altLang="en-US" sz="2000">
                <a:effectLst>
                  <a:outerShdw blurRad="50800" dist="38100" dir="1740000" sx="15000" sy="15000" algn="tl">
                    <a:srgbClr val="FFFFFF">
                      <a:alpha val="95000"/>
                    </a:srgbClr>
                  </a:outerShdw>
                </a:effectLst>
                <a:latin typeface="+mn-lt"/>
              </a:rPr>
              <a:t>, strains himself at the leash and will only be freed by his colored sensual cat world of ``Marteau''.</a:t>
            </a:r>
          </a:p>
          <a:p>
            <a:pPr>
              <a:spcBef>
                <a:spcPct val="50000"/>
              </a:spcBef>
              <a:defRPr/>
            </a:pPr>
            <a:r>
              <a:rPr lang="de-DE" altLang="en-US" sz="2000">
                <a:effectLst>
                  <a:outerShdw blurRad="50800" dist="38100" dir="1740000" sx="15000" sy="15000" algn="tl">
                    <a:srgbClr val="FFFFFF">
                      <a:alpha val="95000"/>
                    </a:srgbClr>
                  </a:outerShdw>
                </a:effectLst>
                <a:latin typeface="+mn-lt"/>
              </a:rPr>
              <a:t>Ligeti attributes to these constructions the qualification of </a:t>
            </a:r>
            <a:r>
              <a:rPr lang="de-DE" altLang="en-US" sz="2000" i="1">
                <a:effectLst>
                  <a:outerShdw blurRad="50800" dist="38100" dir="1740000" sx="15000" sy="15000" algn="tl">
                    <a:srgbClr val="FFFFFF">
                      <a:alpha val="95000"/>
                    </a:srgbClr>
                  </a:outerShdw>
                </a:effectLst>
                <a:latin typeface="+mn-lt"/>
              </a:rPr>
              <a:t>combinatorial fetishism.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Text Box 2">
            <a:extLst>
              <a:ext uri="{FF2B5EF4-FFF2-40B4-BE49-F238E27FC236}">
                <a16:creationId xmlns:a16="http://schemas.microsoft.com/office/drawing/2014/main" id="{1D39822F-CD54-E446-CDE5-BC21BD51E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8" y="1055688"/>
            <a:ext cx="5956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Ligeti‘s pictures for the loudness paths</a:t>
            </a:r>
          </a:p>
        </p:txBody>
      </p:sp>
      <p:pic>
        <p:nvPicPr>
          <p:cNvPr id="891907" name="Picture 3" descr="loudness_paths.jpg                                             000FD934Extra                          BF316153:">
            <a:extLst>
              <a:ext uri="{FF2B5EF4-FFF2-40B4-BE49-F238E27FC236}">
                <a16:creationId xmlns:a16="http://schemas.microsoft.com/office/drawing/2014/main" id="{2EAFAF4C-53E6-6C77-DF15-C1FAAE4FB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" t="15184" r="59741" b="22081"/>
          <a:stretch>
            <a:fillRect/>
          </a:stretch>
        </p:blipFill>
        <p:spPr bwMode="auto">
          <a:xfrm>
            <a:off x="1766888" y="2365375"/>
            <a:ext cx="2921000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908" name="Picture 4" descr="boulezmatrix.jpg                                               000FD934Extra                          BF316153:">
            <a:extLst>
              <a:ext uri="{FF2B5EF4-FFF2-40B4-BE49-F238E27FC236}">
                <a16:creationId xmlns:a16="http://schemas.microsoft.com/office/drawing/2014/main" id="{38617ACD-C394-A877-5DD3-5090B1EB4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 t="10138" r="51772" b="3586"/>
          <a:stretch>
            <a:fillRect/>
          </a:stretch>
        </p:blipFill>
        <p:spPr bwMode="auto">
          <a:xfrm>
            <a:off x="5848350" y="2365375"/>
            <a:ext cx="2924175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>
            <a:extLst>
              <a:ext uri="{FF2B5EF4-FFF2-40B4-BE49-F238E27FC236}">
                <a16:creationId xmlns:a16="http://schemas.microsoft.com/office/drawing/2014/main" id="{EFCCE99C-F7FA-129B-DAE3-C83D4445DF84}"/>
              </a:ext>
            </a:extLst>
          </p:cNvPr>
          <p:cNvGrpSpPr>
            <a:grpSpLocks/>
          </p:cNvGrpSpPr>
          <p:nvPr/>
        </p:nvGrpSpPr>
        <p:grpSpPr bwMode="auto">
          <a:xfrm>
            <a:off x="5434013" y="2374900"/>
            <a:ext cx="3340100" cy="3382963"/>
            <a:chOff x="3423" y="1496"/>
            <a:chExt cx="2104" cy="2131"/>
          </a:xfrm>
        </p:grpSpPr>
        <p:sp>
          <p:nvSpPr>
            <p:cNvPr id="11279" name="Line 5">
              <a:extLst>
                <a:ext uri="{FF2B5EF4-FFF2-40B4-BE49-F238E27FC236}">
                  <a16:creationId xmlns:a16="http://schemas.microsoft.com/office/drawing/2014/main" id="{B7A3A527-44B9-565F-E7D2-74F7D1B2E9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5" y="1496"/>
              <a:ext cx="1912" cy="18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oval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0" name="Text Box 6">
              <a:extLst>
                <a:ext uri="{FF2B5EF4-FFF2-40B4-BE49-F238E27FC236}">
                  <a16:creationId xmlns:a16="http://schemas.microsoft.com/office/drawing/2014/main" id="{E363FD69-18F2-76D6-617F-2164F4097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3" y="3300"/>
              <a:ext cx="21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a</a:t>
              </a:r>
            </a:p>
          </p:txBody>
        </p:sp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D7A99FEB-BF67-2371-BDB1-F77FF7F1E7F0}"/>
              </a:ext>
            </a:extLst>
          </p:cNvPr>
          <p:cNvGrpSpPr>
            <a:grpSpLocks/>
          </p:cNvGrpSpPr>
          <p:nvPr/>
        </p:nvGrpSpPr>
        <p:grpSpPr bwMode="auto">
          <a:xfrm>
            <a:off x="1320800" y="2392363"/>
            <a:ext cx="3340100" cy="3387725"/>
            <a:chOff x="3423" y="1496"/>
            <a:chExt cx="2104" cy="2134"/>
          </a:xfrm>
        </p:grpSpPr>
        <p:sp>
          <p:nvSpPr>
            <p:cNvPr id="11277" name="Line 15">
              <a:extLst>
                <a:ext uri="{FF2B5EF4-FFF2-40B4-BE49-F238E27FC236}">
                  <a16:creationId xmlns:a16="http://schemas.microsoft.com/office/drawing/2014/main" id="{51F72268-F455-5E8B-424F-0826739774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5" y="1496"/>
              <a:ext cx="1912" cy="18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oval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0" name="Text Box 16">
              <a:extLst>
                <a:ext uri="{FF2B5EF4-FFF2-40B4-BE49-F238E27FC236}">
                  <a16:creationId xmlns:a16="http://schemas.microsoft.com/office/drawing/2014/main" id="{A8991813-4AB2-1F98-80FF-4BF7913C49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3" y="3300"/>
              <a:ext cx="99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a (Part A)</a:t>
              </a:r>
            </a:p>
          </p:txBody>
        </p:sp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id="{1EF291E1-5C9E-84F6-4727-03CD39102B02}"/>
              </a:ext>
            </a:extLst>
          </p:cNvPr>
          <p:cNvGrpSpPr>
            <a:grpSpLocks/>
          </p:cNvGrpSpPr>
          <p:nvPr/>
        </p:nvGrpSpPr>
        <p:grpSpPr bwMode="auto">
          <a:xfrm>
            <a:off x="5670550" y="2230438"/>
            <a:ext cx="3170238" cy="3525837"/>
            <a:chOff x="3572" y="1405"/>
            <a:chExt cx="1997" cy="2221"/>
          </a:xfrm>
        </p:grpSpPr>
        <p:sp>
          <p:nvSpPr>
            <p:cNvPr id="11275" name="Freeform 12">
              <a:extLst>
                <a:ext uri="{FF2B5EF4-FFF2-40B4-BE49-F238E27FC236}">
                  <a16:creationId xmlns:a16="http://schemas.microsoft.com/office/drawing/2014/main" id="{41CE8E21-49E1-EDC5-3C34-9DDC98587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1405"/>
              <a:ext cx="1997" cy="1966"/>
            </a:xfrm>
            <a:custGeom>
              <a:avLst/>
              <a:gdLst>
                <a:gd name="T0" fmla="*/ 1130 w 1997"/>
                <a:gd name="T1" fmla="*/ 1966 h 1966"/>
                <a:gd name="T2" fmla="*/ 7 w 1997"/>
                <a:gd name="T3" fmla="*/ 885 h 1966"/>
                <a:gd name="T4" fmla="*/ 0 w 1997"/>
                <a:gd name="T5" fmla="*/ 12 h 1966"/>
                <a:gd name="T6" fmla="*/ 904 w 1997"/>
                <a:gd name="T7" fmla="*/ 0 h 1966"/>
                <a:gd name="T8" fmla="*/ 1997 w 1997"/>
                <a:gd name="T9" fmla="*/ 1026 h 19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7"/>
                <a:gd name="T16" fmla="*/ 0 h 1966"/>
                <a:gd name="T17" fmla="*/ 1997 w 1997"/>
                <a:gd name="T18" fmla="*/ 1966 h 19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7" h="1966">
                  <a:moveTo>
                    <a:pt x="1130" y="1966"/>
                  </a:moveTo>
                  <a:lnTo>
                    <a:pt x="7" y="885"/>
                  </a:lnTo>
                  <a:lnTo>
                    <a:pt x="0" y="12"/>
                  </a:lnTo>
                  <a:lnTo>
                    <a:pt x="904" y="0"/>
                  </a:lnTo>
                  <a:lnTo>
                    <a:pt x="1997" y="1026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 type="oval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1" name="Text Box 17">
              <a:extLst>
                <a:ext uri="{FF2B5EF4-FFF2-40B4-BE49-F238E27FC236}">
                  <a16:creationId xmlns:a16="http://schemas.microsoft.com/office/drawing/2014/main" id="{8760F9FB-3F0B-A639-1EA3-76CF744F71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4" y="3299"/>
              <a:ext cx="21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DE" alt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c</a:t>
              </a:r>
              <a:endParaRPr lang="de-DE" altLang="en-US"/>
            </a:p>
          </p:txBody>
        </p:sp>
      </p:grpSp>
      <p:grpSp>
        <p:nvGrpSpPr>
          <p:cNvPr id="5" name="Group 19">
            <a:extLst>
              <a:ext uri="{FF2B5EF4-FFF2-40B4-BE49-F238E27FC236}">
                <a16:creationId xmlns:a16="http://schemas.microsoft.com/office/drawing/2014/main" id="{AF8E6223-F568-1BEC-D46A-068B4C787EFF}"/>
              </a:ext>
            </a:extLst>
          </p:cNvPr>
          <p:cNvGrpSpPr>
            <a:grpSpLocks/>
          </p:cNvGrpSpPr>
          <p:nvPr/>
        </p:nvGrpSpPr>
        <p:grpSpPr bwMode="auto">
          <a:xfrm>
            <a:off x="1558925" y="2189163"/>
            <a:ext cx="3457575" cy="3530600"/>
            <a:chOff x="3572" y="1405"/>
            <a:chExt cx="2178" cy="2224"/>
          </a:xfrm>
        </p:grpSpPr>
        <p:sp>
          <p:nvSpPr>
            <p:cNvPr id="11273" name="Freeform 20">
              <a:extLst>
                <a:ext uri="{FF2B5EF4-FFF2-40B4-BE49-F238E27FC236}">
                  <a16:creationId xmlns:a16="http://schemas.microsoft.com/office/drawing/2014/main" id="{E8FEE405-9793-7272-100B-70143C3DF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1405"/>
              <a:ext cx="1997" cy="1966"/>
            </a:xfrm>
            <a:custGeom>
              <a:avLst/>
              <a:gdLst>
                <a:gd name="T0" fmla="*/ 1130 w 1997"/>
                <a:gd name="T1" fmla="*/ 1966 h 1966"/>
                <a:gd name="T2" fmla="*/ 7 w 1997"/>
                <a:gd name="T3" fmla="*/ 885 h 1966"/>
                <a:gd name="T4" fmla="*/ 0 w 1997"/>
                <a:gd name="T5" fmla="*/ 12 h 1966"/>
                <a:gd name="T6" fmla="*/ 904 w 1997"/>
                <a:gd name="T7" fmla="*/ 0 h 1966"/>
                <a:gd name="T8" fmla="*/ 1997 w 1997"/>
                <a:gd name="T9" fmla="*/ 1026 h 19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7"/>
                <a:gd name="T16" fmla="*/ 0 h 1966"/>
                <a:gd name="T17" fmla="*/ 1997 w 1997"/>
                <a:gd name="T18" fmla="*/ 1966 h 19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7" h="1966">
                  <a:moveTo>
                    <a:pt x="1130" y="1966"/>
                  </a:moveTo>
                  <a:lnTo>
                    <a:pt x="7" y="885"/>
                  </a:lnTo>
                  <a:lnTo>
                    <a:pt x="0" y="12"/>
                  </a:lnTo>
                  <a:lnTo>
                    <a:pt x="904" y="0"/>
                  </a:lnTo>
                  <a:lnTo>
                    <a:pt x="1997" y="1026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 type="oval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5" name="Text Box 21">
              <a:extLst>
                <a:ext uri="{FF2B5EF4-FFF2-40B4-BE49-F238E27FC236}">
                  <a16:creationId xmlns:a16="http://schemas.microsoft.com/office/drawing/2014/main" id="{A154D3D7-A22B-3E9A-E5B4-434658821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4" y="3299"/>
              <a:ext cx="99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DE" alt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c (Part B)</a:t>
              </a:r>
              <a:endParaRPr lang="de-DE" altLang="en-US"/>
            </a:p>
          </p:txBody>
        </p:sp>
      </p:grpSp>
      <p:sp>
        <p:nvSpPr>
          <p:cNvPr id="891926" name="Rectangle 22">
            <a:extLst>
              <a:ext uri="{FF2B5EF4-FFF2-40B4-BE49-F238E27FC236}">
                <a16:creationId xmlns:a16="http://schemas.microsoft.com/office/drawing/2014/main" id="{CA4F3554-4ECC-9FC6-C7F3-B3D673404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6096000"/>
            <a:ext cx="2863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a:</a:t>
            </a:r>
            <a:r>
              <a:rPr lang="de-CH" altLang="en-US">
                <a:effectLst>
                  <a:outerShdw blurRad="38100" dist="38100" dir="2700000" algn="tl">
                    <a:srgbClr val="FFFFFF"/>
                  </a:outerShdw>
                </a:effectLst>
                <a:latin typeface="Math5" charset="2"/>
              </a:rPr>
              <a:t> Ÿ</a:t>
            </a:r>
            <a:r>
              <a:rPr lang="de-CH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11 </a:t>
            </a:r>
            <a:r>
              <a:rPr lang="de-CH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sym typeface="Symbol" charset="2"/>
              </a:rPr>
              <a:t></a:t>
            </a:r>
            <a:r>
              <a:rPr lang="de-CH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CH" altLang="en-US">
                <a:effectLst>
                  <a:outerShdw blurRad="38100" dist="38100" dir="2700000" algn="tl">
                    <a:srgbClr val="FFFFFF"/>
                  </a:outerShdw>
                </a:effectLst>
                <a:latin typeface="Math5" charset="2"/>
              </a:rPr>
              <a:t>Ÿ</a:t>
            </a:r>
            <a:r>
              <a:rPr lang="de-CH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11</a:t>
            </a: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sym typeface="Symbol" charset="2"/>
              </a:rPr>
              <a:t> </a:t>
            </a:r>
            <a:r>
              <a:rPr lang="de-CH" altLang="en-US">
                <a:effectLst>
                  <a:outerShdw blurRad="38100" dist="38100" dir="2700000" algn="tl">
                    <a:srgbClr val="FFFFFF"/>
                  </a:outerShdw>
                </a:effectLst>
                <a:latin typeface="Math5" charset="2"/>
              </a:rPr>
              <a:t>Ÿ</a:t>
            </a:r>
            <a:r>
              <a:rPr lang="de-CH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11</a:t>
            </a:r>
            <a:endParaRPr lang="de-DE" altLang="en-US" baseline="300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9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2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Text Box 2">
            <a:extLst>
              <a:ext uri="{FF2B5EF4-FFF2-40B4-BE49-F238E27FC236}">
                <a16:creationId xmlns:a16="http://schemas.microsoft.com/office/drawing/2014/main" id="{89CCFB01-23DF-F253-A948-6291C7EAB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8" y="1055688"/>
            <a:ext cx="5956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Ligeti‘s pictures for the attack paths</a:t>
            </a:r>
          </a:p>
        </p:txBody>
      </p:sp>
      <p:pic>
        <p:nvPicPr>
          <p:cNvPr id="12290" name="Picture 3" descr="boulezmatrix.jpg                                               000FD934Extra                          BF316153:">
            <a:extLst>
              <a:ext uri="{FF2B5EF4-FFF2-40B4-BE49-F238E27FC236}">
                <a16:creationId xmlns:a16="http://schemas.microsoft.com/office/drawing/2014/main" id="{48C799F0-9730-8817-30D2-3B529F2D7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 t="10138" r="51772" b="3586"/>
          <a:stretch>
            <a:fillRect/>
          </a:stretch>
        </p:blipFill>
        <p:spPr bwMode="auto">
          <a:xfrm>
            <a:off x="5848350" y="2365375"/>
            <a:ext cx="2924175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boulez_paths2.jpg                                              000FD934Extra                          BF316153:">
            <a:extLst>
              <a:ext uri="{FF2B5EF4-FFF2-40B4-BE49-F238E27FC236}">
                <a16:creationId xmlns:a16="http://schemas.microsoft.com/office/drawing/2014/main" id="{DCCB62E7-F965-023C-9649-E42BD0C3C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" t="13258" r="60223" b="19646"/>
          <a:stretch>
            <a:fillRect/>
          </a:stretch>
        </p:blipFill>
        <p:spPr bwMode="auto">
          <a:xfrm>
            <a:off x="1795463" y="2382838"/>
            <a:ext cx="288925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BBC0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ADC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ath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ath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Nastassja:Programme:Publish:Microsoft Office 98:Templates:Blank Presentation</Template>
  <TotalTime>12512</TotalTime>
  <Words>382</Words>
  <Application>Microsoft Macintosh PowerPoint</Application>
  <PresentationFormat>Custom</PresentationFormat>
  <Paragraphs>64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Math1</vt:lpstr>
      <vt:lpstr>Math5</vt:lpstr>
      <vt:lpstr>Times</vt:lpstr>
      <vt:lpstr>Times-Roman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Stefan Göller</dc:creator>
  <cp:lastModifiedBy>Microsoft Office User</cp:lastModifiedBy>
  <cp:revision>2099</cp:revision>
  <cp:lastPrinted>2005-04-14T09:33:31Z</cp:lastPrinted>
  <dcterms:created xsi:type="dcterms:W3CDTF">2013-03-14T18:55:50Z</dcterms:created>
  <dcterms:modified xsi:type="dcterms:W3CDTF">2022-09-12T12:09:38Z</dcterms:modified>
</cp:coreProperties>
</file>