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70" r:id="rId2"/>
    <p:sldId id="401" r:id="rId3"/>
    <p:sldId id="407" r:id="rId4"/>
    <p:sldId id="409" r:id="rId5"/>
    <p:sldId id="402" r:id="rId6"/>
    <p:sldId id="403" r:id="rId7"/>
    <p:sldId id="414" r:id="rId8"/>
    <p:sldId id="408" r:id="rId9"/>
    <p:sldId id="413" r:id="rId10"/>
    <p:sldId id="411" r:id="rId11"/>
    <p:sldId id="412" r:id="rId12"/>
  </p:sldIdLst>
  <p:sldSz cx="9902825" cy="6858000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Math1" pitchFamily="2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Math1" pitchFamily="2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Math1" pitchFamily="2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Math1" pitchFamily="2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Math1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Math1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Math1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Math1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Math1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66">
          <p15:clr>
            <a:srgbClr val="A4A3A4"/>
          </p15:clr>
        </p15:guide>
        <p15:guide id="2" pos="11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4694"/>
  </p:normalViewPr>
  <p:slideViewPr>
    <p:cSldViewPr snapToGrid="0">
      <p:cViewPr varScale="1">
        <p:scale>
          <a:sx n="121" d="100"/>
          <a:sy n="121" d="100"/>
        </p:scale>
        <p:origin x="1608" y="176"/>
      </p:cViewPr>
      <p:guideLst>
        <p:guide orient="horz" pos="3566"/>
        <p:guide pos="11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2" d="100"/>
          <a:sy n="102" d="100"/>
        </p:scale>
        <p:origin x="-304" y="-1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A72087A1-09E8-0639-4610-9742CFA1BD8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82275" name="Rectangle 3">
            <a:extLst>
              <a:ext uri="{FF2B5EF4-FFF2-40B4-BE49-F238E27FC236}">
                <a16:creationId xmlns:a16="http://schemas.microsoft.com/office/drawing/2014/main" id="{E62571E9-840C-126C-5EF0-97A94FF4C09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82276" name="Rectangle 4">
            <a:extLst>
              <a:ext uri="{FF2B5EF4-FFF2-40B4-BE49-F238E27FC236}">
                <a16:creationId xmlns:a16="http://schemas.microsoft.com/office/drawing/2014/main" id="{5CAA549B-D1A1-1203-E1D0-9E556265409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82277" name="Rectangle 5">
            <a:extLst>
              <a:ext uri="{FF2B5EF4-FFF2-40B4-BE49-F238E27FC236}">
                <a16:creationId xmlns:a16="http://schemas.microsoft.com/office/drawing/2014/main" id="{5352B18B-171B-A2E9-C486-A569EC0A3FA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2" charset="0"/>
              </a:defRPr>
            </a:lvl1pPr>
          </a:lstStyle>
          <a:p>
            <a:pPr>
              <a:defRPr/>
            </a:pPr>
            <a:fld id="{B26428CC-8DA7-EC40-9FB6-549F60DEE956}" type="slidenum">
              <a:rPr lang="de-CH" altLang="en-US"/>
              <a:pPr>
                <a:defRPr/>
              </a:pPr>
              <a:t>‹#›</a:t>
            </a:fld>
            <a:endParaRPr lang="de-CH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094E873E-E735-A513-E237-0043133F4B9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5F0B9B21-1769-DDF9-6E16-04C76FA4F61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D2F739E-889A-8266-E072-7184E6641A22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701925" y="533400"/>
            <a:ext cx="3740150" cy="259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0C768A74-6FE0-0C5F-9AF3-B7676C07A13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76600"/>
            <a:ext cx="6705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Click to edit Master text styles</a:t>
            </a:r>
          </a:p>
          <a:p>
            <a:pPr lvl="1"/>
            <a:r>
              <a:rPr lang="de-CH" noProof="0"/>
              <a:t>Second level</a:t>
            </a:r>
          </a:p>
          <a:p>
            <a:pPr lvl="2"/>
            <a:r>
              <a:rPr lang="de-CH" noProof="0"/>
              <a:t>Third level</a:t>
            </a:r>
          </a:p>
          <a:p>
            <a:pPr lvl="3"/>
            <a:r>
              <a:rPr lang="de-CH" noProof="0"/>
              <a:t>Fourth level</a:t>
            </a:r>
          </a:p>
          <a:p>
            <a:pPr lvl="4"/>
            <a:r>
              <a:rPr lang="de-CH" noProof="0"/>
              <a:t>Fifth level</a:t>
            </a:r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6D8E52E9-A2E8-8623-0D85-C446CE0E280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4519" name="Rectangle 7">
            <a:extLst>
              <a:ext uri="{FF2B5EF4-FFF2-40B4-BE49-F238E27FC236}">
                <a16:creationId xmlns:a16="http://schemas.microsoft.com/office/drawing/2014/main" id="{B35FE346-D0C4-C537-92A4-B342C586C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2" charset="0"/>
              </a:defRPr>
            </a:lvl1pPr>
          </a:lstStyle>
          <a:p>
            <a:pPr>
              <a:defRPr/>
            </a:pPr>
            <a:fld id="{4B2A1380-352D-2F47-9E4D-46C17B40F778}" type="slidenum">
              <a:rPr lang="de-CH" altLang="en-US"/>
              <a:pPr>
                <a:defRPr/>
              </a:pPr>
              <a:t>‹#›</a:t>
            </a:fld>
            <a:endParaRPr lang="de-CH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>
            <a:extLst>
              <a:ext uri="{FF2B5EF4-FFF2-40B4-BE49-F238E27FC236}">
                <a16:creationId xmlns:a16="http://schemas.microsoft.com/office/drawing/2014/main" id="{0F85B6D9-29C6-B170-7A71-B582ABAED5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9pPr>
          </a:lstStyle>
          <a:p>
            <a:fld id="{72628D47-FE38-F346-96CB-83C08A43361F}" type="slidenum">
              <a:rPr lang="de-CH" altLang="en-US" sz="1200" smtClean="0">
                <a:latin typeface="Times" pitchFamily="2" charset="0"/>
              </a:rPr>
              <a:pPr/>
              <a:t>2</a:t>
            </a:fld>
            <a:endParaRPr lang="de-CH" altLang="en-US" sz="1200">
              <a:latin typeface="Times" pitchFamily="2" charset="0"/>
            </a:endParaRP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BF78294A-0989-82C7-3AD3-D74523A9283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1F6E8BF-69C7-256E-1FE7-7782E5DB1CF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8315E7ED-DEE9-2556-B4EE-45AE1911B5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9pPr>
          </a:lstStyle>
          <a:p>
            <a:fld id="{7071B1B3-A48D-3F4D-B333-496B6154D617}" type="slidenum">
              <a:rPr lang="de-CH" altLang="en-US" sz="1200" smtClean="0">
                <a:latin typeface="Times" pitchFamily="2" charset="0"/>
              </a:rPr>
              <a:pPr/>
              <a:t>11</a:t>
            </a:fld>
            <a:endParaRPr lang="de-CH" altLang="en-US" sz="1200">
              <a:latin typeface="Times" pitchFamily="2" charset="0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B02B93C5-785E-BC69-7171-F5F16F493D5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E057042-F986-11BC-ABC9-63FD092474F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>
            <a:extLst>
              <a:ext uri="{FF2B5EF4-FFF2-40B4-BE49-F238E27FC236}">
                <a16:creationId xmlns:a16="http://schemas.microsoft.com/office/drawing/2014/main" id="{BCC1668B-B829-5238-BB6F-D9771A14D1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9pPr>
          </a:lstStyle>
          <a:p>
            <a:fld id="{BC2A6939-DE4F-3346-906D-91A5C00C33B4}" type="slidenum">
              <a:rPr lang="de-CH" altLang="en-US" sz="1200" smtClean="0">
                <a:latin typeface="Times" pitchFamily="2" charset="0"/>
              </a:rPr>
              <a:pPr/>
              <a:t>3</a:t>
            </a:fld>
            <a:endParaRPr lang="de-CH" altLang="en-US" sz="1200">
              <a:latin typeface="Times" pitchFamily="2" charset="0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A9C61A6E-9B48-8D78-DAFD-8684076A5EB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FA54F1A-5201-4ACD-188D-7584F7D2112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>
            <a:extLst>
              <a:ext uri="{FF2B5EF4-FFF2-40B4-BE49-F238E27FC236}">
                <a16:creationId xmlns:a16="http://schemas.microsoft.com/office/drawing/2014/main" id="{33616C94-C9DD-A7DE-EC8C-F247DADDA6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9pPr>
          </a:lstStyle>
          <a:p>
            <a:fld id="{88A02441-18FC-C349-8085-1F8D7A158210}" type="slidenum">
              <a:rPr lang="de-CH" altLang="en-US" sz="1200" smtClean="0">
                <a:latin typeface="Times" pitchFamily="2" charset="0"/>
              </a:rPr>
              <a:pPr/>
              <a:t>4</a:t>
            </a:fld>
            <a:endParaRPr lang="de-CH" altLang="en-US" sz="1200">
              <a:latin typeface="Times" pitchFamily="2" charset="0"/>
            </a:endParaRP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FA4BF9FC-BE48-E7C3-DA6D-050F54B1BA3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6712B8A-21CD-7E3F-336B-8FDC9FAC1C6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>
            <a:extLst>
              <a:ext uri="{FF2B5EF4-FFF2-40B4-BE49-F238E27FC236}">
                <a16:creationId xmlns:a16="http://schemas.microsoft.com/office/drawing/2014/main" id="{252910E4-5FD5-F664-EECD-DC6B798613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9pPr>
          </a:lstStyle>
          <a:p>
            <a:fld id="{1CBC4432-DA6D-6C4F-BA91-1674596CA388}" type="slidenum">
              <a:rPr lang="de-CH" altLang="en-US" sz="1200" smtClean="0">
                <a:latin typeface="Times" pitchFamily="2" charset="0"/>
              </a:rPr>
              <a:pPr/>
              <a:t>5</a:t>
            </a:fld>
            <a:endParaRPr lang="de-CH" altLang="en-US" sz="1200">
              <a:latin typeface="Times" pitchFamily="2" charset="0"/>
            </a:endParaRP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51FAA675-8F74-F34A-38BC-3DF09C4954C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45DFDA5-8D3E-E4F4-CCBB-382922174E3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>
            <a:extLst>
              <a:ext uri="{FF2B5EF4-FFF2-40B4-BE49-F238E27FC236}">
                <a16:creationId xmlns:a16="http://schemas.microsoft.com/office/drawing/2014/main" id="{57B1988B-4344-E8CD-B7B1-725172565D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9pPr>
          </a:lstStyle>
          <a:p>
            <a:fld id="{F00BCEFC-4A87-BE4D-B6BA-0113C21FFF02}" type="slidenum">
              <a:rPr lang="de-CH" altLang="en-US" sz="1200" smtClean="0">
                <a:latin typeface="Times" pitchFamily="2" charset="0"/>
              </a:rPr>
              <a:pPr/>
              <a:t>6</a:t>
            </a:fld>
            <a:endParaRPr lang="de-CH" altLang="en-US" sz="1200">
              <a:latin typeface="Times" pitchFamily="2" charset="0"/>
            </a:endParaRP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4EE185BA-7447-D6EE-6307-B6DE48D176C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1AFEAFD-B2E7-DA17-B6DD-C42BEE44AB3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4A0EEC1F-DDCD-9DFA-0801-77DB25E1DD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9pPr>
          </a:lstStyle>
          <a:p>
            <a:fld id="{5A3B205C-A7DE-584F-B83D-5A77199CA52E}" type="slidenum">
              <a:rPr lang="de-CH" altLang="en-US" sz="1200" smtClean="0">
                <a:latin typeface="Times" pitchFamily="2" charset="0"/>
              </a:rPr>
              <a:pPr/>
              <a:t>7</a:t>
            </a:fld>
            <a:endParaRPr lang="de-CH" altLang="en-US" sz="1200">
              <a:latin typeface="Times" pitchFamily="2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A851D945-42BE-9B5C-89BA-0BD82DD3314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977DB59-64BB-1CC0-7084-B4C5387C98E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2AE52774-2453-723E-9B0A-B7970E66A8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9pPr>
          </a:lstStyle>
          <a:p>
            <a:fld id="{AE99D85B-A63B-FD42-A1B8-AEFC9D4C56BB}" type="slidenum">
              <a:rPr lang="de-CH" altLang="en-US" sz="1200" smtClean="0">
                <a:latin typeface="Times" pitchFamily="2" charset="0"/>
              </a:rPr>
              <a:pPr/>
              <a:t>8</a:t>
            </a:fld>
            <a:endParaRPr lang="de-CH" altLang="en-US" sz="1200">
              <a:latin typeface="Times" pitchFamily="2" charset="0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B293C5A4-0087-AE26-3677-421A5DB8856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FDFDF07-98DC-0FF3-48FA-22AD7405DC8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5150E79F-635D-408B-E93B-488D460881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9pPr>
          </a:lstStyle>
          <a:p>
            <a:fld id="{117D8DDF-AD11-DD42-81E0-9396D4852F80}" type="slidenum">
              <a:rPr lang="de-CH" altLang="en-US" sz="1200" smtClean="0">
                <a:latin typeface="Times" pitchFamily="2" charset="0"/>
              </a:rPr>
              <a:pPr/>
              <a:t>9</a:t>
            </a:fld>
            <a:endParaRPr lang="de-CH" altLang="en-US" sz="1200">
              <a:latin typeface="Times" pitchFamily="2" charset="0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0C4573B5-81FA-339A-CF11-491CB0C3AD5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2D82D12-D3CD-3FB1-63DA-9EE961AFD31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D8EAEE69-8DA2-2878-5513-7218B29130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9pPr>
          </a:lstStyle>
          <a:p>
            <a:fld id="{5B344A9E-D569-D740-BC7E-0F65C79F4A7E}" type="slidenum">
              <a:rPr lang="de-CH" altLang="en-US" sz="1200" smtClean="0">
                <a:latin typeface="Times" pitchFamily="2" charset="0"/>
              </a:rPr>
              <a:pPr/>
              <a:t>10</a:t>
            </a:fld>
            <a:endParaRPr lang="de-CH" altLang="en-US" sz="1200">
              <a:latin typeface="Times" pitchFamily="2" charset="0"/>
            </a:endParaRP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B104D427-C185-2A23-A227-34D4ED9F027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6FCE7D2-7809-AD4F-FF85-C3A350B7DBC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6323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2225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529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0263" y="274638"/>
            <a:ext cx="2227262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256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5619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2225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350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911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9913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00200"/>
            <a:ext cx="4379912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381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244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988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093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4406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736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id="{CB19C312-B312-0588-46AF-8622D809C4C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409700" cy="6858000"/>
          </a:xfrm>
          <a:prstGeom prst="rect">
            <a:avLst/>
          </a:prstGeom>
          <a:gradFill rotWithShape="0">
            <a:gsLst>
              <a:gs pos="0">
                <a:srgbClr val="FFCB1F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1027" name="Picture 10" descr="IFM_blue.jpg                                                   00031B6BMacintosh HD                   B746CC0A:">
            <a:extLst>
              <a:ext uri="{FF2B5EF4-FFF2-40B4-BE49-F238E27FC236}">
                <a16:creationId xmlns:a16="http://schemas.microsoft.com/office/drawing/2014/main" id="{D8A976FA-1FD5-1AB6-C88A-B7302BCDD7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CEE7EE"/>
              </a:clrFrom>
              <a:clrTo>
                <a:srgbClr val="CEE7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4" b="2296"/>
          <a:stretch>
            <a:fillRect/>
          </a:stretch>
        </p:blipFill>
        <p:spPr bwMode="auto">
          <a:xfrm>
            <a:off x="79375" y="115888"/>
            <a:ext cx="82391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2" descr="mn.gif                                                         0000565DExtra                          BF31C3C3:">
            <a:extLst>
              <a:ext uri="{FF2B5EF4-FFF2-40B4-BE49-F238E27FC236}">
                <a16:creationId xmlns:a16="http://schemas.microsoft.com/office/drawing/2014/main" id="{C27275B1-7264-2327-62FA-6189AC94CC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3" y="112713"/>
            <a:ext cx="646112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" name="Text Box 14">
            <a:extLst>
              <a:ext uri="{FF2B5EF4-FFF2-40B4-BE49-F238E27FC236}">
                <a16:creationId xmlns:a16="http://schemas.microsoft.com/office/drawing/2014/main" id="{19AAC70C-5504-BE13-9024-E6B630D1A43F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16200000">
            <a:off x="-2191544" y="3345657"/>
            <a:ext cx="5167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3pPr>
            <a:lvl4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4pPr>
            <a:lvl5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de-DE" altLang="en-US" sz="12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Guerino Mazzola (Fall 2022</a:t>
            </a:r>
            <a:r>
              <a:rPr lang="de-DE" altLang="en-US" sz="1200" baseline="30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©</a:t>
            </a:r>
            <a:r>
              <a:rPr lang="de-DE" altLang="en-US" sz="12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): </a:t>
            </a:r>
            <a:r>
              <a:rPr lang="de-DE" altLang="en-US" sz="1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Introduction</a:t>
            </a:r>
            <a:r>
              <a:rPr lang="de-DE" altLang="en-US" sz="12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 </a:t>
            </a:r>
            <a:r>
              <a:rPr lang="de-DE" altLang="en-US" sz="12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to</a:t>
            </a:r>
            <a:r>
              <a:rPr lang="de-DE" altLang="en-US" sz="12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 Music Technology </a:t>
            </a:r>
            <a:br>
              <a:rPr lang="de-DE" altLang="en-US" sz="12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</a:br>
            <a:endParaRPr lang="de-DE" altLang="en-US" sz="1200" i="1" dirty="0">
              <a:effectLst>
                <a:outerShdw blurRad="38100" dist="38100" dir="2700000" algn="tl">
                  <a:srgbClr val="FFFFFF"/>
                </a:outerShdw>
              </a:effectLst>
              <a:latin typeface="Times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57" name="Text Box 41">
            <a:extLst>
              <a:ext uri="{FF2B5EF4-FFF2-40B4-BE49-F238E27FC236}">
                <a16:creationId xmlns:a16="http://schemas.microsoft.com/office/drawing/2014/main" id="{148B42E2-F14C-DD79-3241-31882BEA1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2650" y="1049338"/>
            <a:ext cx="7235825" cy="152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609600" indent="-609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3pPr>
            <a:lvl4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4pPr>
            <a:lvl5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 typeface="Times" pitchFamily="2" charset="0"/>
              <a:buNone/>
              <a:defRPr/>
            </a:pPr>
            <a:r>
              <a:rPr lang="de-DE" alt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II	</a:t>
            </a:r>
            <a:r>
              <a:rPr lang="de-DE" alt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Acoustic</a:t>
            </a:r>
            <a:r>
              <a:rPr lang="de-DE" alt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 Reality</a:t>
            </a:r>
          </a:p>
          <a:p>
            <a:pPr>
              <a:spcBef>
                <a:spcPct val="50000"/>
              </a:spcBef>
              <a:buFont typeface="Times" pitchFamily="2" charset="0"/>
              <a:buNone/>
              <a:defRPr/>
            </a:pPr>
            <a:r>
              <a:rPr lang="de-DE" alt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II.3 	</a:t>
            </a:r>
            <a:r>
              <a:rPr lang="de-DE" alt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(W Sept 14) 	</a:t>
            </a:r>
            <a:br>
              <a:rPr lang="de-DE" alt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</a:br>
            <a:r>
              <a:rPr lang="de-DE" alt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Fourier</a:t>
            </a:r>
            <a:endParaRPr lang="de-DE" altLang="en-US" sz="2400" dirty="0">
              <a:latin typeface="Times-Rom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6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68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57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5" name="Text Box 3">
            <a:extLst>
              <a:ext uri="{FF2B5EF4-FFF2-40B4-BE49-F238E27FC236}">
                <a16:creationId xmlns:a16="http://schemas.microsoft.com/office/drawing/2014/main" id="{41673745-9E96-0573-988C-B3938E77C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263" y="22225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800" b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Sound anatomy</a:t>
            </a:r>
          </a:p>
        </p:txBody>
      </p:sp>
      <p:sp>
        <p:nvSpPr>
          <p:cNvPr id="945156" name="Text Box 4">
            <a:extLst>
              <a:ext uri="{FF2B5EF4-FFF2-40B4-BE49-F238E27FC236}">
                <a16:creationId xmlns:a16="http://schemas.microsoft.com/office/drawing/2014/main" id="{46AD0C45-C098-747F-F8CD-EA8A812E6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4688" y="722313"/>
            <a:ext cx="5403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3pPr>
            <a:lvl4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4pPr>
            <a:lvl5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Some explicit examples calculated via Mathematica SW</a:t>
            </a:r>
            <a:endParaRPr lang="de-DE" altLang="en-US" sz="1800">
              <a:effectLst>
                <a:outerShdw blurRad="38100" dist="38100" dir="2700000" algn="tl">
                  <a:srgbClr val="FFFFFF"/>
                </a:outerShdw>
              </a:effectLst>
              <a:latin typeface="Times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246EBE-B421-0685-A975-E1530CAE1B0D}"/>
              </a:ext>
            </a:extLst>
          </p:cNvPr>
          <p:cNvSpPr txBox="1"/>
          <p:nvPr/>
        </p:nvSpPr>
        <p:spPr>
          <a:xfrm>
            <a:off x="7494588" y="722313"/>
            <a:ext cx="1387475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7F7F7F"/>
                </a:solidFill>
                <a:latin typeface="+mn-lt"/>
                <a:ea typeface="+mn-ea"/>
              </a:rPr>
              <a:t>SawFourier.nb</a:t>
            </a:r>
          </a:p>
        </p:txBody>
      </p:sp>
      <p:pic>
        <p:nvPicPr>
          <p:cNvPr id="7" name="Picture 6" descr="SawFourier.pdf">
            <a:extLst>
              <a:ext uri="{FF2B5EF4-FFF2-40B4-BE49-F238E27FC236}">
                <a16:creationId xmlns:a16="http://schemas.microsoft.com/office/drawing/2014/main" id="{5CE951C7-727C-29B7-C8BE-58321687A59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t="9270"/>
          <a:stretch>
            <a:fillRect/>
          </a:stretch>
        </p:blipFill>
        <p:spPr>
          <a:xfrm>
            <a:off x="2717965" y="1973199"/>
            <a:ext cx="4368641" cy="2807597"/>
          </a:xfrm>
          <a:prstGeom prst="rect">
            <a:avLst/>
          </a:prstGeom>
        </p:spPr>
      </p:pic>
      <p:grpSp>
        <p:nvGrpSpPr>
          <p:cNvPr id="2" name="Group 39">
            <a:extLst>
              <a:ext uri="{FF2B5EF4-FFF2-40B4-BE49-F238E27FC236}">
                <a16:creationId xmlns:a16="http://schemas.microsoft.com/office/drawing/2014/main" id="{5E305F06-38B2-29AF-6945-FADF92A19D1C}"/>
              </a:ext>
            </a:extLst>
          </p:cNvPr>
          <p:cNvGrpSpPr>
            <a:grpSpLocks/>
          </p:cNvGrpSpPr>
          <p:nvPr/>
        </p:nvGrpSpPr>
        <p:grpSpPr bwMode="auto">
          <a:xfrm>
            <a:off x="2700338" y="4587875"/>
            <a:ext cx="568325" cy="1387475"/>
            <a:chOff x="2687241" y="4582244"/>
            <a:chExt cx="569387" cy="1386558"/>
          </a:xfrm>
        </p:grpSpPr>
        <p:cxnSp>
          <p:nvCxnSpPr>
            <p:cNvPr id="21530" name="Straight Connector 8">
              <a:extLst>
                <a:ext uri="{FF2B5EF4-FFF2-40B4-BE49-F238E27FC236}">
                  <a16:creationId xmlns:a16="http://schemas.microsoft.com/office/drawing/2014/main" id="{2E4AE822-B8FA-16EC-9590-12678ECDDEF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2420705" y="5131451"/>
              <a:ext cx="1100002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D7F0425-4BB4-E87A-F5A1-27F37BFDAB47}"/>
                </a:ext>
              </a:extLst>
            </p:cNvPr>
            <p:cNvSpPr txBox="1"/>
            <p:nvPr/>
          </p:nvSpPr>
          <p:spPr>
            <a:xfrm>
              <a:off x="2687241" y="5661031"/>
              <a:ext cx="569387" cy="30777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>
                  <a:latin typeface="+mn-lt"/>
                  <a:ea typeface="+mn-ea"/>
                </a:rPr>
                <a:t>onset</a:t>
              </a:r>
            </a:p>
          </p:txBody>
        </p:sp>
      </p:grpSp>
      <p:grpSp>
        <p:nvGrpSpPr>
          <p:cNvPr id="3" name="Group 40">
            <a:extLst>
              <a:ext uri="{FF2B5EF4-FFF2-40B4-BE49-F238E27FC236}">
                <a16:creationId xmlns:a16="http://schemas.microsoft.com/office/drawing/2014/main" id="{5507D5A1-B4C8-C817-E264-C935C1470FB4}"/>
              </a:ext>
            </a:extLst>
          </p:cNvPr>
          <p:cNvGrpSpPr>
            <a:grpSpLocks/>
          </p:cNvGrpSpPr>
          <p:nvPr/>
        </p:nvGrpSpPr>
        <p:grpSpPr bwMode="auto">
          <a:xfrm>
            <a:off x="3371850" y="2047875"/>
            <a:ext cx="812800" cy="4137025"/>
            <a:chOff x="3372554" y="2047804"/>
            <a:chExt cx="812395" cy="4135786"/>
          </a:xfrm>
        </p:grpSpPr>
        <p:cxnSp>
          <p:nvCxnSpPr>
            <p:cNvPr id="21528" name="Straight Connector 9">
              <a:extLst>
                <a:ext uri="{FF2B5EF4-FFF2-40B4-BE49-F238E27FC236}">
                  <a16:creationId xmlns:a16="http://schemas.microsoft.com/office/drawing/2014/main" id="{0516B4B9-DF91-9CB8-334F-30752839BB0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1845263" y="3858561"/>
              <a:ext cx="3623101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D0BE076-343F-42F5-49A3-CCBA82BF2928}"/>
                </a:ext>
              </a:extLst>
            </p:cNvPr>
            <p:cNvSpPr txBox="1"/>
            <p:nvPr/>
          </p:nvSpPr>
          <p:spPr>
            <a:xfrm>
              <a:off x="3372554" y="5659872"/>
              <a:ext cx="812395" cy="52371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>
                  <a:latin typeface="+mn-lt"/>
                  <a:ea typeface="+mn-ea"/>
                </a:rPr>
                <a:t>onset</a:t>
              </a:r>
            </a:p>
            <a:p>
              <a:pPr>
                <a:defRPr/>
              </a:pPr>
              <a:r>
                <a:rPr lang="en-US" sz="1400">
                  <a:latin typeface="+mn-lt"/>
                  <a:ea typeface="+mn-ea"/>
                </a:rPr>
                <a:t>+</a:t>
              </a:r>
              <a:r>
                <a:rPr lang="en-US" sz="1400" b="1">
                  <a:latin typeface="+mn-lt"/>
                  <a:ea typeface="+mn-ea"/>
                </a:rPr>
                <a:t>Attack</a:t>
              </a:r>
            </a:p>
          </p:txBody>
        </p:sp>
      </p:grpSp>
      <p:grpSp>
        <p:nvGrpSpPr>
          <p:cNvPr id="5" name="Group 41">
            <a:extLst>
              <a:ext uri="{FF2B5EF4-FFF2-40B4-BE49-F238E27FC236}">
                <a16:creationId xmlns:a16="http://schemas.microsoft.com/office/drawing/2014/main" id="{166414CF-E6C8-1DFD-C4A6-14B033ADFA9B}"/>
              </a:ext>
            </a:extLst>
          </p:cNvPr>
          <p:cNvGrpSpPr>
            <a:grpSpLocks/>
          </p:cNvGrpSpPr>
          <p:nvPr/>
        </p:nvGrpSpPr>
        <p:grpSpPr bwMode="auto">
          <a:xfrm>
            <a:off x="3989388" y="3097213"/>
            <a:ext cx="754062" cy="3370262"/>
            <a:chOff x="3989165" y="3097281"/>
            <a:chExt cx="753641" cy="3370076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5A65149-091C-F017-717C-1C6F33742DF6}"/>
                </a:ext>
              </a:extLst>
            </p:cNvPr>
            <p:cNvSpPr txBox="1"/>
            <p:nvPr/>
          </p:nvSpPr>
          <p:spPr>
            <a:xfrm>
              <a:off x="3989165" y="5729211"/>
              <a:ext cx="753641" cy="73814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>
                  <a:latin typeface="+mn-lt"/>
                  <a:ea typeface="+mn-ea"/>
                </a:rPr>
                <a:t>onset</a:t>
              </a:r>
            </a:p>
            <a:p>
              <a:pPr>
                <a:defRPr/>
              </a:pPr>
              <a:r>
                <a:rPr lang="en-US" sz="1400">
                  <a:latin typeface="+mn-lt"/>
                  <a:ea typeface="+mn-ea"/>
                </a:rPr>
                <a:t>+attack </a:t>
              </a:r>
            </a:p>
            <a:p>
              <a:pPr>
                <a:defRPr/>
              </a:pPr>
              <a:r>
                <a:rPr lang="en-US" sz="1400">
                  <a:latin typeface="+mn-lt"/>
                  <a:ea typeface="+mn-ea"/>
                </a:rPr>
                <a:t>+</a:t>
              </a:r>
              <a:r>
                <a:rPr lang="en-US" sz="1400" b="1">
                  <a:latin typeface="+mn-lt"/>
                  <a:ea typeface="+mn-ea"/>
                </a:rPr>
                <a:t>Decay</a:t>
              </a:r>
            </a:p>
          </p:txBody>
        </p:sp>
        <p:cxnSp>
          <p:nvCxnSpPr>
            <p:cNvPr id="21527" name="Straight Connector 28">
              <a:extLst>
                <a:ext uri="{FF2B5EF4-FFF2-40B4-BE49-F238E27FC236}">
                  <a16:creationId xmlns:a16="http://schemas.microsoft.com/office/drawing/2014/main" id="{CCC0FF76-78C9-A106-5E6F-CD7FF8D58A67}"/>
                </a:ext>
              </a:extLst>
            </p:cNvPr>
            <p:cNvCxnSpPr>
              <a:cxnSpLocks noChangeShapeType="1"/>
              <a:endCxn id="25" idx="0"/>
            </p:cNvCxnSpPr>
            <p:nvPr/>
          </p:nvCxnSpPr>
          <p:spPr bwMode="auto">
            <a:xfrm rot="16200000" flipH="1">
              <a:off x="3043888" y="4406736"/>
              <a:ext cx="2631555" cy="126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42">
            <a:extLst>
              <a:ext uri="{FF2B5EF4-FFF2-40B4-BE49-F238E27FC236}">
                <a16:creationId xmlns:a16="http://schemas.microsoft.com/office/drawing/2014/main" id="{17C9E121-0729-5037-AC0E-735951E3BA77}"/>
              </a:ext>
            </a:extLst>
          </p:cNvPr>
          <p:cNvGrpSpPr>
            <a:grpSpLocks/>
          </p:cNvGrpSpPr>
          <p:nvPr/>
        </p:nvGrpSpPr>
        <p:grpSpPr bwMode="auto">
          <a:xfrm>
            <a:off x="5310188" y="3492500"/>
            <a:ext cx="877887" cy="3032125"/>
            <a:chOff x="5310121" y="3492793"/>
            <a:chExt cx="876440" cy="3031639"/>
          </a:xfrm>
        </p:grpSpPr>
        <p:cxnSp>
          <p:nvCxnSpPr>
            <p:cNvPr id="21524" name="Straight Connector 13">
              <a:extLst>
                <a:ext uri="{FF2B5EF4-FFF2-40B4-BE49-F238E27FC236}">
                  <a16:creationId xmlns:a16="http://schemas.microsoft.com/office/drawing/2014/main" id="{C760F4E3-65E3-E08E-B04B-C3FF9E84F07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4611506" y="4576115"/>
              <a:ext cx="2168232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A989D07-A4A3-64C0-C381-44443820AFA7}"/>
                </a:ext>
              </a:extLst>
            </p:cNvPr>
            <p:cNvSpPr txBox="1"/>
            <p:nvPr/>
          </p:nvSpPr>
          <p:spPr>
            <a:xfrm>
              <a:off x="5310121" y="5570498"/>
              <a:ext cx="876440" cy="95393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>
                  <a:latin typeface="+mn-lt"/>
                  <a:ea typeface="+mn-ea"/>
                </a:rPr>
                <a:t>onset</a:t>
              </a:r>
            </a:p>
            <a:p>
              <a:pPr>
                <a:defRPr/>
              </a:pPr>
              <a:r>
                <a:rPr lang="en-US" sz="1400">
                  <a:latin typeface="+mn-lt"/>
                  <a:ea typeface="+mn-ea"/>
                </a:rPr>
                <a:t>+Attack</a:t>
              </a:r>
            </a:p>
            <a:p>
              <a:pPr>
                <a:defRPr/>
              </a:pPr>
              <a:r>
                <a:rPr lang="en-US" sz="1400">
                  <a:latin typeface="+mn-lt"/>
                  <a:ea typeface="+mn-ea"/>
                </a:rPr>
                <a:t>+ decay</a:t>
              </a:r>
            </a:p>
            <a:p>
              <a:pPr>
                <a:defRPr/>
              </a:pPr>
              <a:r>
                <a:rPr lang="en-US" sz="1400">
                  <a:latin typeface="+mn-lt"/>
                  <a:ea typeface="+mn-ea"/>
                </a:rPr>
                <a:t>+ </a:t>
              </a:r>
              <a:r>
                <a:rPr lang="en-US" sz="1400" b="1">
                  <a:latin typeface="+mn-lt"/>
                  <a:ea typeface="+mn-ea"/>
                </a:rPr>
                <a:t>sustain</a:t>
              </a:r>
            </a:p>
          </p:txBody>
        </p:sp>
      </p:grpSp>
      <p:grpSp>
        <p:nvGrpSpPr>
          <p:cNvPr id="8" name="Group 43">
            <a:extLst>
              <a:ext uri="{FF2B5EF4-FFF2-40B4-BE49-F238E27FC236}">
                <a16:creationId xmlns:a16="http://schemas.microsoft.com/office/drawing/2014/main" id="{A50AC893-DD91-1FFD-F377-AA7864B0C994}"/>
              </a:ext>
            </a:extLst>
          </p:cNvPr>
          <p:cNvGrpSpPr>
            <a:grpSpLocks/>
          </p:cNvGrpSpPr>
          <p:nvPr/>
        </p:nvGrpSpPr>
        <p:grpSpPr bwMode="auto">
          <a:xfrm>
            <a:off x="6369050" y="4583113"/>
            <a:ext cx="909638" cy="1770062"/>
            <a:chOff x="6369608" y="4583036"/>
            <a:chExt cx="907615" cy="1770050"/>
          </a:xfrm>
        </p:grpSpPr>
        <p:cxnSp>
          <p:nvCxnSpPr>
            <p:cNvPr id="21522" name="Straight Connector 14">
              <a:extLst>
                <a:ext uri="{FF2B5EF4-FFF2-40B4-BE49-F238E27FC236}">
                  <a16:creationId xmlns:a16="http://schemas.microsoft.com/office/drawing/2014/main" id="{02CDF758-22FE-6F82-D281-B792AEACAC3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6183529" y="4910714"/>
              <a:ext cx="656943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D20CD39-4756-FE9D-B2FC-D53953F9782E}"/>
                </a:ext>
              </a:extLst>
            </p:cNvPr>
            <p:cNvSpPr txBox="1"/>
            <p:nvPr/>
          </p:nvSpPr>
          <p:spPr>
            <a:xfrm>
              <a:off x="6369608" y="5183107"/>
              <a:ext cx="907615" cy="116997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>
                  <a:latin typeface="+mn-lt"/>
                  <a:ea typeface="+mn-ea"/>
                </a:rPr>
                <a:t>onset</a:t>
              </a:r>
            </a:p>
            <a:p>
              <a:pPr>
                <a:defRPr/>
              </a:pPr>
              <a:r>
                <a:rPr lang="en-US" sz="1400">
                  <a:latin typeface="+mn-lt"/>
                  <a:ea typeface="+mn-ea"/>
                </a:rPr>
                <a:t>+Attack</a:t>
              </a:r>
            </a:p>
            <a:p>
              <a:pPr>
                <a:defRPr/>
              </a:pPr>
              <a:r>
                <a:rPr lang="en-US" sz="1400">
                  <a:latin typeface="+mn-lt"/>
                  <a:ea typeface="+mn-ea"/>
                </a:rPr>
                <a:t>+ decay</a:t>
              </a:r>
            </a:p>
            <a:p>
              <a:pPr>
                <a:defRPr/>
              </a:pPr>
              <a:r>
                <a:rPr lang="en-US" sz="1400">
                  <a:latin typeface="+mn-lt"/>
                  <a:ea typeface="+mn-ea"/>
                </a:rPr>
                <a:t>+ sustain</a:t>
              </a:r>
            </a:p>
            <a:p>
              <a:pPr>
                <a:defRPr/>
              </a:pPr>
              <a:r>
                <a:rPr lang="en-US" sz="1400">
                  <a:latin typeface="+mn-lt"/>
                  <a:ea typeface="+mn-ea"/>
                </a:rPr>
                <a:t>+ </a:t>
              </a:r>
              <a:r>
                <a:rPr lang="en-US" sz="1400" b="1">
                  <a:latin typeface="+mn-lt"/>
                  <a:ea typeface="+mn-ea"/>
                </a:rPr>
                <a:t>Release</a:t>
              </a:r>
            </a:p>
          </p:txBody>
        </p:sp>
      </p:grpSp>
      <p:grpSp>
        <p:nvGrpSpPr>
          <p:cNvPr id="9" name="Group 37">
            <a:extLst>
              <a:ext uri="{FF2B5EF4-FFF2-40B4-BE49-F238E27FC236}">
                <a16:creationId xmlns:a16="http://schemas.microsoft.com/office/drawing/2014/main" id="{17388197-CCF5-F99A-9B1D-F33284BEE293}"/>
              </a:ext>
            </a:extLst>
          </p:cNvPr>
          <p:cNvGrpSpPr>
            <a:grpSpLocks/>
          </p:cNvGrpSpPr>
          <p:nvPr/>
        </p:nvGrpSpPr>
        <p:grpSpPr bwMode="auto">
          <a:xfrm>
            <a:off x="1362075" y="1866900"/>
            <a:ext cx="2300288" cy="307975"/>
            <a:chOff x="1362599" y="1867028"/>
            <a:chExt cx="2299760" cy="307777"/>
          </a:xfrm>
        </p:grpSpPr>
        <p:cxnSp>
          <p:nvCxnSpPr>
            <p:cNvPr id="21520" name="Straight Connector 17">
              <a:extLst>
                <a:ext uri="{FF2B5EF4-FFF2-40B4-BE49-F238E27FC236}">
                  <a16:creationId xmlns:a16="http://schemas.microsoft.com/office/drawing/2014/main" id="{E33524C2-6DA1-9C76-CAC9-AFEAC3751B9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1852613" y="2041241"/>
              <a:ext cx="1809746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246F5F4-5FF4-6C08-2A49-3F3A6547AAD5}"/>
                </a:ext>
              </a:extLst>
            </p:cNvPr>
            <p:cNvSpPr txBox="1"/>
            <p:nvPr/>
          </p:nvSpPr>
          <p:spPr>
            <a:xfrm>
              <a:off x="1362599" y="1867028"/>
              <a:ext cx="523755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>
                  <a:latin typeface="+mn-lt"/>
                  <a:ea typeface="+mn-ea"/>
                </a:rPr>
                <a:t>peak</a:t>
              </a:r>
            </a:p>
          </p:txBody>
        </p:sp>
      </p:grpSp>
      <p:grpSp>
        <p:nvGrpSpPr>
          <p:cNvPr id="10" name="Group 38">
            <a:extLst>
              <a:ext uri="{FF2B5EF4-FFF2-40B4-BE49-F238E27FC236}">
                <a16:creationId xmlns:a16="http://schemas.microsoft.com/office/drawing/2014/main" id="{B7ED85CC-A5D7-D9CE-1D79-97802EDDAAB7}"/>
              </a:ext>
            </a:extLst>
          </p:cNvPr>
          <p:cNvGrpSpPr>
            <a:grpSpLocks/>
          </p:cNvGrpSpPr>
          <p:nvPr/>
        </p:nvGrpSpPr>
        <p:grpSpPr bwMode="auto">
          <a:xfrm>
            <a:off x="1192213" y="3311525"/>
            <a:ext cx="3144837" cy="307975"/>
            <a:chOff x="1192969" y="3312213"/>
            <a:chExt cx="3143364" cy="307777"/>
          </a:xfrm>
        </p:grpSpPr>
        <p:cxnSp>
          <p:nvCxnSpPr>
            <p:cNvPr id="21518" name="Straight Connector 18">
              <a:extLst>
                <a:ext uri="{FF2B5EF4-FFF2-40B4-BE49-F238E27FC236}">
                  <a16:creationId xmlns:a16="http://schemas.microsoft.com/office/drawing/2014/main" id="{6C763F92-EEF5-BFCC-00A3-644F32F6022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1852613" y="3488014"/>
              <a:ext cx="248372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CFF65E6-ECBB-D937-85E2-4B43897EA610}"/>
                </a:ext>
              </a:extLst>
            </p:cNvPr>
            <p:cNvSpPr txBox="1"/>
            <p:nvPr/>
          </p:nvSpPr>
          <p:spPr>
            <a:xfrm>
              <a:off x="1192969" y="3312213"/>
              <a:ext cx="71404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b="1">
                  <a:latin typeface="+mn-lt"/>
                  <a:ea typeface="+mn-ea"/>
                </a:rPr>
                <a:t>S</a:t>
              </a:r>
              <a:r>
                <a:rPr lang="en-US" sz="1400">
                  <a:latin typeface="+mn-lt"/>
                  <a:ea typeface="+mn-ea"/>
                </a:rPr>
                <a:t>ustain</a:t>
              </a:r>
            </a:p>
          </p:txBody>
        </p:sp>
      </p:grpSp>
      <p:sp>
        <p:nvSpPr>
          <p:cNvPr id="30733" name="Freeform 45">
            <a:extLst>
              <a:ext uri="{FF2B5EF4-FFF2-40B4-BE49-F238E27FC236}">
                <a16:creationId xmlns:a16="http://schemas.microsoft.com/office/drawing/2014/main" id="{66ACED56-3E55-3C35-D189-0FC1A8A80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8300" y="2038350"/>
            <a:ext cx="4083050" cy="2552700"/>
          </a:xfrm>
          <a:custGeom>
            <a:avLst/>
            <a:gdLst>
              <a:gd name="T0" fmla="*/ 0 w 4083050"/>
              <a:gd name="T1" fmla="*/ 2552700 h 2552700"/>
              <a:gd name="T2" fmla="*/ 69850 w 4083050"/>
              <a:gd name="T3" fmla="*/ 2546350 h 2552700"/>
              <a:gd name="T4" fmla="*/ 749300 w 4083050"/>
              <a:gd name="T5" fmla="*/ 0 h 2552700"/>
              <a:gd name="T6" fmla="*/ 1435100 w 4083050"/>
              <a:gd name="T7" fmla="*/ 1447800 h 2552700"/>
              <a:gd name="T8" fmla="*/ 2787650 w 4083050"/>
              <a:gd name="T9" fmla="*/ 1447800 h 2552700"/>
              <a:gd name="T10" fmla="*/ 3600450 w 4083050"/>
              <a:gd name="T11" fmla="*/ 2552700 h 2552700"/>
              <a:gd name="T12" fmla="*/ 4083050 w 4083050"/>
              <a:gd name="T13" fmla="*/ 2546350 h 25527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83050"/>
              <a:gd name="T22" fmla="*/ 0 h 2552700"/>
              <a:gd name="T23" fmla="*/ 4083050 w 4083050"/>
              <a:gd name="T24" fmla="*/ 2552700 h 25527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83050" h="2552700">
                <a:moveTo>
                  <a:pt x="0" y="2552700"/>
                </a:moveTo>
                <a:lnTo>
                  <a:pt x="69850" y="2546350"/>
                </a:lnTo>
                <a:lnTo>
                  <a:pt x="749300" y="0"/>
                </a:lnTo>
                <a:lnTo>
                  <a:pt x="1435100" y="1447800"/>
                </a:lnTo>
                <a:lnTo>
                  <a:pt x="2787650" y="1447800"/>
                </a:lnTo>
                <a:lnTo>
                  <a:pt x="3600450" y="2552700"/>
                </a:lnTo>
                <a:lnTo>
                  <a:pt x="4083050" y="2546350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7A081D6-115C-B90F-998F-3C6C9B6FB699}"/>
              </a:ext>
            </a:extLst>
          </p:cNvPr>
          <p:cNvSpPr txBox="1"/>
          <p:nvPr/>
        </p:nvSpPr>
        <p:spPr>
          <a:xfrm>
            <a:off x="7699375" y="2857500"/>
            <a:ext cx="1481138" cy="138430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3pPr>
            <a:lvl4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4pPr>
            <a:lvl5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ADSR</a:t>
            </a:r>
          </a:p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envelope</a:t>
            </a:r>
          </a:p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model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5156" grpId="0"/>
      <p:bldP spid="4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5" name="Text Box 3">
            <a:extLst>
              <a:ext uri="{FF2B5EF4-FFF2-40B4-BE49-F238E27FC236}">
                <a16:creationId xmlns:a16="http://schemas.microsoft.com/office/drawing/2014/main" id="{FC08F383-CAEA-1768-D25C-FC986CEDC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263" y="22225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800" b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Sound anatomy</a:t>
            </a: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ADB060ED-45E8-30B7-9500-CC9C6AB323DA}"/>
              </a:ext>
            </a:extLst>
          </p:cNvPr>
          <p:cNvGrpSpPr>
            <a:grpSpLocks/>
          </p:cNvGrpSpPr>
          <p:nvPr/>
        </p:nvGrpSpPr>
        <p:grpSpPr bwMode="auto">
          <a:xfrm>
            <a:off x="1938338" y="949325"/>
            <a:ext cx="5976937" cy="5575300"/>
            <a:chOff x="1938896" y="949117"/>
            <a:chExt cx="5977069" cy="5575697"/>
          </a:xfrm>
        </p:grpSpPr>
        <p:pic>
          <p:nvPicPr>
            <p:cNvPr id="23555" name="Picture 4" descr="bild52.jpg">
              <a:extLst>
                <a:ext uri="{FF2B5EF4-FFF2-40B4-BE49-F238E27FC236}">
                  <a16:creationId xmlns:a16="http://schemas.microsoft.com/office/drawing/2014/main" id="{5C56BDC8-7200-8FDE-A850-2520F610EA7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8896" y="1449945"/>
              <a:ext cx="5977069" cy="50748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4">
              <a:extLst>
                <a:ext uri="{FF2B5EF4-FFF2-40B4-BE49-F238E27FC236}">
                  <a16:creationId xmlns:a16="http://schemas.microsoft.com/office/drawing/2014/main" id="{78B80073-62EB-BDFC-417F-29BA510C3D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9725" y="949117"/>
              <a:ext cx="2909951" cy="369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2pPr>
              <a:lvl3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3pPr>
              <a:lvl4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4pPr>
              <a:lvl5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r>
                <a:rPr lang="en-US" altLang="en-US" sz="18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</a:rPr>
                <a:t>Chronospectrum of a trumpet</a:t>
              </a:r>
              <a:endParaRPr lang="de-DE" alt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5" name="Text Box 3">
            <a:extLst>
              <a:ext uri="{FF2B5EF4-FFF2-40B4-BE49-F238E27FC236}">
                <a16:creationId xmlns:a16="http://schemas.microsoft.com/office/drawing/2014/main" id="{1618F196-9EE1-6424-F469-CD8F055DB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263" y="22225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800" b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Sound anatomy</a:t>
            </a:r>
          </a:p>
        </p:txBody>
      </p:sp>
      <p:sp>
        <p:nvSpPr>
          <p:cNvPr id="945156" name="Text Box 4">
            <a:extLst>
              <a:ext uri="{FF2B5EF4-FFF2-40B4-BE49-F238E27FC236}">
                <a16:creationId xmlns:a16="http://schemas.microsoft.com/office/drawing/2014/main" id="{4657C537-D0CB-3938-9FAB-FCE458383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4688" y="722313"/>
            <a:ext cx="54705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buFont typeface="Times" charset="0"/>
              <a:buAutoNum type="alphaUcPeriod"/>
              <a:defRPr/>
            </a:pPr>
            <a:r>
              <a:rPr lang="de-DE" sz="180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Classical Joseph Fourier (partials/overtones)  ~ 1800</a:t>
            </a:r>
          </a:p>
          <a:p>
            <a:pPr marL="457200" indent="-457200">
              <a:buFont typeface="Times" charset="0"/>
              <a:buAutoNum type="alphaUcPeriod"/>
              <a:defRPr/>
            </a:pPr>
            <a:r>
              <a:rPr lang="de-DE" sz="180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Frequency Modulation (FM) John Chowning ~ 1970</a:t>
            </a:r>
          </a:p>
          <a:p>
            <a:pPr marL="457200" indent="-457200">
              <a:buFont typeface="Times" charset="0"/>
              <a:buAutoNum type="alphaUcPeriod"/>
              <a:defRPr/>
            </a:pPr>
            <a:r>
              <a:rPr lang="de-DE" sz="180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Wavelets (Jean Morlet et al.)                           ~ 1984</a:t>
            </a:r>
          </a:p>
          <a:p>
            <a:pPr marL="457200" indent="-457200">
              <a:buFont typeface="Times" charset="0"/>
              <a:buAutoNum type="alphaUcPeriod"/>
              <a:defRPr/>
            </a:pPr>
            <a:r>
              <a:rPr lang="de-DE" sz="180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Physical Modeling (Claude Cadoz et al.)        ~ 1989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889100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5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5889100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5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889100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5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889100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5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515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5" name="Text Box 3">
            <a:extLst>
              <a:ext uri="{FF2B5EF4-FFF2-40B4-BE49-F238E27FC236}">
                <a16:creationId xmlns:a16="http://schemas.microsoft.com/office/drawing/2014/main" id="{9A951CF4-0DFA-38AD-832F-0246F8B84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263" y="22225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800" b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Sound anatomy</a:t>
            </a:r>
          </a:p>
        </p:txBody>
      </p:sp>
      <p:sp>
        <p:nvSpPr>
          <p:cNvPr id="945156" name="Text Box 4">
            <a:extLst>
              <a:ext uri="{FF2B5EF4-FFF2-40B4-BE49-F238E27FC236}">
                <a16:creationId xmlns:a16="http://schemas.microsoft.com/office/drawing/2014/main" id="{CD7DC529-87FE-0358-295A-C1FD7F3B3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4688" y="722313"/>
            <a:ext cx="54705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buFont typeface="Times" charset="0"/>
              <a:buAutoNum type="alphaUcPeriod"/>
              <a:defRPr/>
            </a:pPr>
            <a:r>
              <a:rPr lang="de-DE" sz="180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Classical Joseph Fourier (partials/overtones)  ~ 1800</a:t>
            </a:r>
          </a:p>
          <a:p>
            <a:pPr marL="457200" indent="-457200">
              <a:buFont typeface="Times" charset="0"/>
              <a:buAutoNum type="alphaUcPeriod"/>
              <a:defRPr/>
            </a:pPr>
            <a:r>
              <a:rPr lang="de-DE" sz="180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Frequency Modulation (FM) John Chowning ~ 1970</a:t>
            </a:r>
          </a:p>
          <a:p>
            <a:pPr marL="457200" indent="-457200">
              <a:buFont typeface="Times" charset="0"/>
              <a:buAutoNum type="alphaUcPeriod"/>
              <a:defRPr/>
            </a:pPr>
            <a:r>
              <a:rPr lang="de-DE" sz="180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Wavelets (Jean Morlet et al.)                           ~ 1984</a:t>
            </a:r>
          </a:p>
          <a:p>
            <a:pPr marL="457200" indent="-457200">
              <a:buFont typeface="Times" charset="0"/>
              <a:buAutoNum type="alphaUcPeriod"/>
              <a:defRPr/>
            </a:pPr>
            <a:r>
              <a:rPr lang="de-DE" sz="180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Physical Modeling (Claude Cadoz et al.)        ~ 1989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5" name="Text Box 3">
            <a:extLst>
              <a:ext uri="{FF2B5EF4-FFF2-40B4-BE49-F238E27FC236}">
                <a16:creationId xmlns:a16="http://schemas.microsoft.com/office/drawing/2014/main" id="{4348AF9B-20FB-0A6D-681B-84A6D1884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263" y="22225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800" b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Sound anatomy</a:t>
            </a:r>
          </a:p>
        </p:txBody>
      </p:sp>
      <p:sp>
        <p:nvSpPr>
          <p:cNvPr id="945156" name="Text Box 4">
            <a:extLst>
              <a:ext uri="{FF2B5EF4-FFF2-40B4-BE49-F238E27FC236}">
                <a16:creationId xmlns:a16="http://schemas.microsoft.com/office/drawing/2014/main" id="{CDA9B3A4-59C1-4571-6D21-09E123F9D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3025" y="971550"/>
            <a:ext cx="171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3pPr>
            <a:lvl4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4pPr>
            <a:lvl5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de-DE" alt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A sound „laaaa“</a:t>
            </a:r>
            <a:endParaRPr lang="de-DE" altLang="en-US" sz="1800">
              <a:solidFill>
                <a:srgbClr val="CCCC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itchFamily="2" charset="0"/>
            </a:endParaRPr>
          </a:p>
        </p:txBody>
      </p:sp>
      <p:grpSp>
        <p:nvGrpSpPr>
          <p:cNvPr id="2" name="Group 35">
            <a:extLst>
              <a:ext uri="{FF2B5EF4-FFF2-40B4-BE49-F238E27FC236}">
                <a16:creationId xmlns:a16="http://schemas.microsoft.com/office/drawing/2014/main" id="{6B7B16ED-C961-5069-D55F-DD52A78EA2B3}"/>
              </a:ext>
            </a:extLst>
          </p:cNvPr>
          <p:cNvGrpSpPr>
            <a:grpSpLocks/>
          </p:cNvGrpSpPr>
          <p:nvPr/>
        </p:nvGrpSpPr>
        <p:grpSpPr bwMode="auto">
          <a:xfrm>
            <a:off x="1316038" y="1628775"/>
            <a:ext cx="7929562" cy="2216150"/>
            <a:chOff x="1315274" y="1629338"/>
            <a:chExt cx="7930759" cy="2214995"/>
          </a:xfrm>
        </p:grpSpPr>
        <p:pic>
          <p:nvPicPr>
            <p:cNvPr id="4" name="Picture 3" descr="sound.tiff">
              <a:extLst>
                <a:ext uri="{FF2B5EF4-FFF2-40B4-BE49-F238E27FC236}">
                  <a16:creationId xmlns:a16="http://schemas.microsoft.com/office/drawing/2014/main" id="{95554EC1-610F-CD85-1D26-709FEC4582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CDCDCD"/>
                </a:clrFrom>
                <a:clrTo>
                  <a:srgbClr val="CDCDCD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403885" y="1629338"/>
              <a:ext cx="4920332" cy="2214995"/>
            </a:xfrm>
            <a:prstGeom prst="rect">
              <a:avLst/>
            </a:prstGeom>
            <a:scene3d>
              <a:camera prst="orthographicFront">
                <a:rot lat="0" lon="0" rev="36000"/>
              </a:camera>
              <a:lightRig rig="threePt" dir="t"/>
            </a:scene3d>
          </p:spPr>
        </p:pic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226EC57E-7387-E8AA-4540-345C1CE6814F}"/>
                </a:ext>
              </a:extLst>
            </p:cNvPr>
            <p:cNvCxnSpPr/>
            <p:nvPr/>
          </p:nvCxnSpPr>
          <p:spPr bwMode="auto">
            <a:xfrm flipV="1">
              <a:off x="1315274" y="2676542"/>
              <a:ext cx="7359173" cy="7616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3">
                  <a:lumMod val="75000"/>
                </a:schemeClr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F14764C-AA42-082C-588F-C6A84B5378D4}"/>
                </a:ext>
              </a:extLst>
            </p:cNvPr>
            <p:cNvSpPr txBox="1"/>
            <p:nvPr/>
          </p:nvSpPr>
          <p:spPr>
            <a:xfrm>
              <a:off x="8696675" y="2471862"/>
              <a:ext cx="549358" cy="3395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16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charset="0"/>
                  <a:ea typeface="+mn-ea"/>
                </a:rPr>
                <a:t>time</a:t>
              </a:r>
            </a:p>
          </p:txBody>
        </p:sp>
      </p:grpSp>
      <p:sp>
        <p:nvSpPr>
          <p:cNvPr id="20485" name="Freeform 8">
            <a:extLst>
              <a:ext uri="{FF2B5EF4-FFF2-40B4-BE49-F238E27FC236}">
                <a16:creationId xmlns:a16="http://schemas.microsoft.com/office/drawing/2014/main" id="{B7B08697-4A80-005C-5683-8FF768C2A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4313" y="2052638"/>
            <a:ext cx="4127500" cy="657225"/>
          </a:xfrm>
          <a:custGeom>
            <a:avLst/>
            <a:gdLst>
              <a:gd name="T0" fmla="*/ 0 w 4127240"/>
              <a:gd name="T1" fmla="*/ 899073 h 640185"/>
              <a:gd name="T2" fmla="*/ 68095 w 4127240"/>
              <a:gd name="T3" fmla="*/ 644260 h 640185"/>
              <a:gd name="T4" fmla="*/ 79450 w 4127240"/>
              <a:gd name="T5" fmla="*/ 596476 h 640185"/>
              <a:gd name="T6" fmla="*/ 556150 w 4127240"/>
              <a:gd name="T7" fmla="*/ 7212 h 640185"/>
              <a:gd name="T8" fmla="*/ 907997 w 4127240"/>
              <a:gd name="T9" fmla="*/ 373512 h 640185"/>
              <a:gd name="T10" fmla="*/ 1396052 w 4127240"/>
              <a:gd name="T11" fmla="*/ 262027 h 640185"/>
              <a:gd name="T12" fmla="*/ 1645757 w 4127240"/>
              <a:gd name="T13" fmla="*/ 262027 h 640185"/>
              <a:gd name="T14" fmla="*/ 2145150 w 4127240"/>
              <a:gd name="T15" fmla="*/ 484997 h 640185"/>
              <a:gd name="T16" fmla="*/ 2485651 w 4127240"/>
              <a:gd name="T17" fmla="*/ 484997 h 640185"/>
              <a:gd name="T18" fmla="*/ 2746702 w 4127240"/>
              <a:gd name="T19" fmla="*/ 293878 h 640185"/>
              <a:gd name="T20" fmla="*/ 4131400 w 4127240"/>
              <a:gd name="T21" fmla="*/ 867224 h 6401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127240"/>
              <a:gd name="T34" fmla="*/ 0 h 640185"/>
              <a:gd name="T35" fmla="*/ 4127240 w 4127240"/>
              <a:gd name="T36" fmla="*/ 640185 h 64018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127240" h="640185">
                <a:moveTo>
                  <a:pt x="0" y="640185"/>
                </a:moveTo>
                <a:cubicBezTo>
                  <a:pt x="22677" y="579704"/>
                  <a:pt x="45704" y="519353"/>
                  <a:pt x="68031" y="458742"/>
                </a:cubicBezTo>
                <a:cubicBezTo>
                  <a:pt x="72163" y="447525"/>
                  <a:pt x="79370" y="424721"/>
                  <a:pt x="79370" y="424721"/>
                </a:cubicBezTo>
                <a:cubicBezTo>
                  <a:pt x="538462" y="0"/>
                  <a:pt x="326958" y="5133"/>
                  <a:pt x="555590" y="5133"/>
                </a:cubicBezTo>
                <a:cubicBezTo>
                  <a:pt x="898746" y="268258"/>
                  <a:pt x="752865" y="265958"/>
                  <a:pt x="907085" y="265958"/>
                </a:cubicBezTo>
                <a:cubicBezTo>
                  <a:pt x="1069504" y="238884"/>
                  <a:pt x="1229984" y="186576"/>
                  <a:pt x="1394644" y="186576"/>
                </a:cubicBezTo>
                <a:lnTo>
                  <a:pt x="1644093" y="186576"/>
                </a:lnTo>
                <a:cubicBezTo>
                  <a:pt x="1810033" y="240611"/>
                  <a:pt x="1968473" y="345340"/>
                  <a:pt x="2142990" y="345340"/>
                </a:cubicBezTo>
                <a:lnTo>
                  <a:pt x="2483147" y="345340"/>
                </a:lnTo>
                <a:lnTo>
                  <a:pt x="2743934" y="209257"/>
                </a:lnTo>
                <a:lnTo>
                  <a:pt x="4127240" y="617505"/>
                </a:lnTo>
              </a:path>
            </a:pathLst>
          </a:custGeom>
          <a:solidFill>
            <a:srgbClr val="FFFF00">
              <a:alpha val="38039"/>
            </a:srgbClr>
          </a:solidFill>
          <a:ln w="9525">
            <a:solidFill>
              <a:srgbClr val="FF0000">
                <a:alpha val="56862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32">
            <a:extLst>
              <a:ext uri="{FF2B5EF4-FFF2-40B4-BE49-F238E27FC236}">
                <a16:creationId xmlns:a16="http://schemas.microsoft.com/office/drawing/2014/main" id="{4768F263-402D-5BD2-6672-D027F2F3F05E}"/>
              </a:ext>
            </a:extLst>
          </p:cNvPr>
          <p:cNvGrpSpPr>
            <a:grpSpLocks/>
          </p:cNvGrpSpPr>
          <p:nvPr/>
        </p:nvGrpSpPr>
        <p:grpSpPr bwMode="auto">
          <a:xfrm>
            <a:off x="1082675" y="3248025"/>
            <a:ext cx="4127500" cy="3194050"/>
            <a:chOff x="1082162" y="3248396"/>
            <a:chExt cx="4127240" cy="3192932"/>
          </a:xfrm>
        </p:grpSpPr>
        <p:sp>
          <p:nvSpPr>
            <p:cNvPr id="9239" name="Freeform 9">
              <a:extLst>
                <a:ext uri="{FF2B5EF4-FFF2-40B4-BE49-F238E27FC236}">
                  <a16:creationId xmlns:a16="http://schemas.microsoft.com/office/drawing/2014/main" id="{0E16DA08-B07E-A34D-8B29-FBB6DDF111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162" y="5273047"/>
              <a:ext cx="4127240" cy="640185"/>
            </a:xfrm>
            <a:custGeom>
              <a:avLst/>
              <a:gdLst>
                <a:gd name="T0" fmla="*/ 0 w 4127240"/>
                <a:gd name="T1" fmla="*/ 640185 h 640185"/>
                <a:gd name="T2" fmla="*/ 68031 w 4127240"/>
                <a:gd name="T3" fmla="*/ 458742 h 640185"/>
                <a:gd name="T4" fmla="*/ 79370 w 4127240"/>
                <a:gd name="T5" fmla="*/ 424721 h 640185"/>
                <a:gd name="T6" fmla="*/ 555590 w 4127240"/>
                <a:gd name="T7" fmla="*/ 5133 h 640185"/>
                <a:gd name="T8" fmla="*/ 907085 w 4127240"/>
                <a:gd name="T9" fmla="*/ 265958 h 640185"/>
                <a:gd name="T10" fmla="*/ 1394644 w 4127240"/>
                <a:gd name="T11" fmla="*/ 186576 h 640185"/>
                <a:gd name="T12" fmla="*/ 1644093 w 4127240"/>
                <a:gd name="T13" fmla="*/ 186576 h 640185"/>
                <a:gd name="T14" fmla="*/ 2142990 w 4127240"/>
                <a:gd name="T15" fmla="*/ 345340 h 640185"/>
                <a:gd name="T16" fmla="*/ 2483147 w 4127240"/>
                <a:gd name="T17" fmla="*/ 345340 h 640185"/>
                <a:gd name="T18" fmla="*/ 2743934 w 4127240"/>
                <a:gd name="T19" fmla="*/ 209257 h 640185"/>
                <a:gd name="T20" fmla="*/ 4127240 w 4127240"/>
                <a:gd name="T21" fmla="*/ 617505 h 64018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127240"/>
                <a:gd name="T34" fmla="*/ 0 h 640185"/>
                <a:gd name="T35" fmla="*/ 4127240 w 4127240"/>
                <a:gd name="T36" fmla="*/ 640185 h 64018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127240" h="640185">
                  <a:moveTo>
                    <a:pt x="0" y="640185"/>
                  </a:moveTo>
                  <a:cubicBezTo>
                    <a:pt x="22677" y="579704"/>
                    <a:pt x="45704" y="519353"/>
                    <a:pt x="68031" y="458742"/>
                  </a:cubicBezTo>
                  <a:cubicBezTo>
                    <a:pt x="72163" y="447525"/>
                    <a:pt x="79370" y="424721"/>
                    <a:pt x="79370" y="424721"/>
                  </a:cubicBezTo>
                  <a:cubicBezTo>
                    <a:pt x="538462" y="0"/>
                    <a:pt x="326958" y="5133"/>
                    <a:pt x="555590" y="5133"/>
                  </a:cubicBezTo>
                  <a:cubicBezTo>
                    <a:pt x="898746" y="268258"/>
                    <a:pt x="752865" y="265958"/>
                    <a:pt x="907085" y="265958"/>
                  </a:cubicBezTo>
                  <a:cubicBezTo>
                    <a:pt x="1069504" y="238884"/>
                    <a:pt x="1229984" y="186576"/>
                    <a:pt x="1394644" y="186576"/>
                  </a:cubicBezTo>
                  <a:lnTo>
                    <a:pt x="1644093" y="186576"/>
                  </a:lnTo>
                  <a:cubicBezTo>
                    <a:pt x="1810033" y="240611"/>
                    <a:pt x="1968473" y="345340"/>
                    <a:pt x="2142990" y="345340"/>
                  </a:cubicBezTo>
                  <a:lnTo>
                    <a:pt x="2483147" y="345340"/>
                  </a:lnTo>
                  <a:lnTo>
                    <a:pt x="2743934" y="209257"/>
                  </a:lnTo>
                  <a:lnTo>
                    <a:pt x="4127240" y="617505"/>
                  </a:lnTo>
                </a:path>
              </a:pathLst>
            </a:custGeom>
            <a:solidFill>
              <a:srgbClr val="FFFF00">
                <a:alpha val="38039"/>
              </a:srgbClr>
            </a:solidFill>
            <a:ln w="9525">
              <a:solidFill>
                <a:srgbClr val="FF0000">
                  <a:alpha val="56862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Right Arrow 28">
              <a:extLst>
                <a:ext uri="{FF2B5EF4-FFF2-40B4-BE49-F238E27FC236}">
                  <a16:creationId xmlns:a16="http://schemas.microsoft.com/office/drawing/2014/main" id="{995310E5-A59A-2A34-5961-D25D8037DA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427970">
              <a:off x="2857320" y="3951374"/>
              <a:ext cx="1598739" cy="192784"/>
            </a:xfrm>
            <a:prstGeom prst="rightArrow">
              <a:avLst>
                <a:gd name="adj1" fmla="val 50000"/>
                <a:gd name="adj2" fmla="val 49988"/>
              </a:avLst>
            </a:prstGeom>
            <a:solidFill>
              <a:srgbClr val="FF6600">
                <a:alpha val="45882"/>
              </a:srgbClr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DDE4078-01B8-A2A5-45CF-4C8C05ACA165}"/>
                </a:ext>
              </a:extLst>
            </p:cNvPr>
            <p:cNvSpPr txBox="1"/>
            <p:nvPr/>
          </p:nvSpPr>
          <p:spPr>
            <a:xfrm>
              <a:off x="2312397" y="6071570"/>
              <a:ext cx="1019111" cy="36975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2pPr>
              <a:lvl3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3pPr>
              <a:lvl4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4pPr>
              <a:lvl5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r>
                <a:rPr lang="de-DE" altLang="en-US" sz="18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</a:rPr>
                <a:t>envelope</a:t>
              </a:r>
              <a:endParaRPr lang="en-US" altLang="en-US" sz="1800"/>
            </a:p>
          </p:txBody>
        </p:sp>
      </p:grpSp>
      <p:grpSp>
        <p:nvGrpSpPr>
          <p:cNvPr id="5" name="Group 34">
            <a:extLst>
              <a:ext uri="{FF2B5EF4-FFF2-40B4-BE49-F238E27FC236}">
                <a16:creationId xmlns:a16="http://schemas.microsoft.com/office/drawing/2014/main" id="{79A39D32-54B5-8C46-F832-375D02FB0088}"/>
              </a:ext>
            </a:extLst>
          </p:cNvPr>
          <p:cNvGrpSpPr>
            <a:grpSpLocks/>
          </p:cNvGrpSpPr>
          <p:nvPr/>
        </p:nvGrpSpPr>
        <p:grpSpPr bwMode="auto">
          <a:xfrm>
            <a:off x="5594350" y="3248025"/>
            <a:ext cx="3430588" cy="3194050"/>
            <a:chOff x="5594900" y="3248396"/>
            <a:chExt cx="3430602" cy="3192932"/>
          </a:xfrm>
        </p:grpSpPr>
        <p:sp>
          <p:nvSpPr>
            <p:cNvPr id="9223" name="Right Arrow 29">
              <a:extLst>
                <a:ext uri="{FF2B5EF4-FFF2-40B4-BE49-F238E27FC236}">
                  <a16:creationId xmlns:a16="http://schemas.microsoft.com/office/drawing/2014/main" id="{2DD86EE0-2A64-2A41-C6A3-87C85558AC6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172030" flipH="1">
              <a:off x="4891922" y="3951374"/>
              <a:ext cx="1598739" cy="192784"/>
            </a:xfrm>
            <a:prstGeom prst="rightArrow">
              <a:avLst>
                <a:gd name="adj1" fmla="val 50000"/>
                <a:gd name="adj2" fmla="val 49988"/>
              </a:avLst>
            </a:prstGeom>
            <a:solidFill>
              <a:srgbClr val="FF6600">
                <a:alpha val="45882"/>
              </a:srgbClr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9224" name="Group 33">
              <a:extLst>
                <a:ext uri="{FF2B5EF4-FFF2-40B4-BE49-F238E27FC236}">
                  <a16:creationId xmlns:a16="http://schemas.microsoft.com/office/drawing/2014/main" id="{3664B68E-E3F2-BBF6-A38A-AC4BE51A44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67079" y="4359850"/>
              <a:ext cx="2358423" cy="2081478"/>
              <a:chOff x="6667079" y="4359850"/>
              <a:chExt cx="2358423" cy="2081478"/>
            </a:xfrm>
          </p:grpSpPr>
          <p:grpSp>
            <p:nvGrpSpPr>
              <p:cNvPr id="9225" name="Group 27">
                <a:extLst>
                  <a:ext uri="{FF2B5EF4-FFF2-40B4-BE49-F238E27FC236}">
                    <a16:creationId xmlns:a16="http://schemas.microsoft.com/office/drawing/2014/main" id="{5CFD21FE-7D04-8B4D-1570-E230134C52C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67079" y="4359850"/>
                <a:ext cx="2358423" cy="1548407"/>
                <a:chOff x="6667079" y="4359850"/>
                <a:chExt cx="2358423" cy="1548407"/>
              </a:xfrm>
            </p:grpSpPr>
            <p:pic>
              <p:nvPicPr>
                <p:cNvPr id="14" name="Picture 13" descr="sound.tiff">
                  <a:extLst>
                    <a:ext uri="{FF2B5EF4-FFF2-40B4-BE49-F238E27FC236}">
                      <a16:creationId xmlns:a16="http://schemas.microsoft.com/office/drawing/2014/main" id="{DD32C830-445E-D2FE-BB1E-DF0B3F72757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clrChange>
                    <a:clrFrom>
                      <a:srgbClr val="CDCDCD"/>
                    </a:clrFrom>
                    <a:clrTo>
                      <a:srgbClr val="CDCDCD">
                        <a:alpha val="0"/>
                      </a:srgbClr>
                    </a:clrTo>
                  </a:clrChange>
                </a:blip>
                <a:srcRect l="7962" r="62539" b="49886"/>
                <a:stretch>
                  <a:fillRect/>
                </a:stretch>
              </p:blipFill>
              <p:spPr>
                <a:xfrm>
                  <a:off x="6667079" y="4798238"/>
                  <a:ext cx="2358423" cy="1110019"/>
                </a:xfrm>
                <a:prstGeom prst="rect">
                  <a:avLst/>
                </a:prstGeom>
                <a:scene3d>
                  <a:camera prst="orthographicFront">
                    <a:rot lat="0" lon="0" rev="36000"/>
                  </a:camera>
                  <a:lightRig rig="threePt" dir="t"/>
                </a:scene3d>
              </p:spPr>
            </p:pic>
            <p:grpSp>
              <p:nvGrpSpPr>
                <p:cNvPr id="9228" name="Group 26">
                  <a:extLst>
                    <a:ext uri="{FF2B5EF4-FFF2-40B4-BE49-F238E27FC236}">
                      <a16:creationId xmlns:a16="http://schemas.microsoft.com/office/drawing/2014/main" id="{6BB144F6-B263-B859-9791-BB8E92AE9A6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700304" y="4359850"/>
                  <a:ext cx="783154" cy="1383508"/>
                  <a:chOff x="6677625" y="4178406"/>
                  <a:chExt cx="1514250" cy="1383508"/>
                </a:xfrm>
              </p:grpSpPr>
              <p:cxnSp>
                <p:nvCxnSpPr>
                  <p:cNvPr id="9229" name="Straight Connector 15">
                    <a:extLst>
                      <a:ext uri="{FF2B5EF4-FFF2-40B4-BE49-F238E27FC236}">
                        <a16:creationId xmlns:a16="http://schemas.microsoft.com/office/drawing/2014/main" id="{B77F1F05-BF99-13B8-7854-1E7C725FB771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5986665" y="4869366"/>
                    <a:ext cx="1383508" cy="1588"/>
                  </a:xfrm>
                  <a:prstGeom prst="line">
                    <a:avLst/>
                  </a:prstGeom>
                  <a:noFill/>
                  <a:ln w="9525">
                    <a:solidFill>
                      <a:srgbClr val="646C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9230" name="Straight Connector 16">
                    <a:extLst>
                      <a:ext uri="{FF2B5EF4-FFF2-40B4-BE49-F238E27FC236}">
                        <a16:creationId xmlns:a16="http://schemas.microsoft.com/office/drawing/2014/main" id="{19F7DCCE-D7B0-9011-5762-55FE650DA61F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6154739" y="4869366"/>
                    <a:ext cx="1383508" cy="1588"/>
                  </a:xfrm>
                  <a:prstGeom prst="line">
                    <a:avLst/>
                  </a:prstGeom>
                  <a:noFill/>
                  <a:ln w="9525">
                    <a:solidFill>
                      <a:srgbClr val="646C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9231" name="Straight Connector 17">
                    <a:extLst>
                      <a:ext uri="{FF2B5EF4-FFF2-40B4-BE49-F238E27FC236}">
                        <a16:creationId xmlns:a16="http://schemas.microsoft.com/office/drawing/2014/main" id="{21426899-002E-ACB9-D5EE-C6B988CFC811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6322813" y="4869366"/>
                    <a:ext cx="1383508" cy="1588"/>
                  </a:xfrm>
                  <a:prstGeom prst="line">
                    <a:avLst/>
                  </a:prstGeom>
                  <a:noFill/>
                  <a:ln w="9525">
                    <a:solidFill>
                      <a:srgbClr val="646C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9232" name="Straight Connector 18">
                    <a:extLst>
                      <a:ext uri="{FF2B5EF4-FFF2-40B4-BE49-F238E27FC236}">
                        <a16:creationId xmlns:a16="http://schemas.microsoft.com/office/drawing/2014/main" id="{63776C1E-E8C2-055F-45C5-46C8D61FFCDF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6490887" y="4869366"/>
                    <a:ext cx="1383508" cy="1588"/>
                  </a:xfrm>
                  <a:prstGeom prst="line">
                    <a:avLst/>
                  </a:prstGeom>
                  <a:noFill/>
                  <a:ln w="9525">
                    <a:solidFill>
                      <a:srgbClr val="646C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9233" name="Straight Connector 19">
                    <a:extLst>
                      <a:ext uri="{FF2B5EF4-FFF2-40B4-BE49-F238E27FC236}">
                        <a16:creationId xmlns:a16="http://schemas.microsoft.com/office/drawing/2014/main" id="{E4EFF06E-6E2B-5EBD-72FB-3849BE65929D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6658961" y="4869366"/>
                    <a:ext cx="1383508" cy="1588"/>
                  </a:xfrm>
                  <a:prstGeom prst="line">
                    <a:avLst/>
                  </a:prstGeom>
                  <a:noFill/>
                  <a:ln w="9525">
                    <a:solidFill>
                      <a:srgbClr val="646C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9234" name="Straight Connector 20">
                    <a:extLst>
                      <a:ext uri="{FF2B5EF4-FFF2-40B4-BE49-F238E27FC236}">
                        <a16:creationId xmlns:a16="http://schemas.microsoft.com/office/drawing/2014/main" id="{83129DA9-FF9A-72CA-9910-CD72DB838179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6827035" y="4869366"/>
                    <a:ext cx="1383508" cy="1588"/>
                  </a:xfrm>
                  <a:prstGeom prst="line">
                    <a:avLst/>
                  </a:prstGeom>
                  <a:noFill/>
                  <a:ln w="9525">
                    <a:solidFill>
                      <a:srgbClr val="646C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9235" name="Straight Connector 21">
                    <a:extLst>
                      <a:ext uri="{FF2B5EF4-FFF2-40B4-BE49-F238E27FC236}">
                        <a16:creationId xmlns:a16="http://schemas.microsoft.com/office/drawing/2014/main" id="{F614043C-3DCC-C864-61C1-762B2CF747D1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6995109" y="4869366"/>
                    <a:ext cx="1383508" cy="1588"/>
                  </a:xfrm>
                  <a:prstGeom prst="line">
                    <a:avLst/>
                  </a:prstGeom>
                  <a:noFill/>
                  <a:ln w="9525">
                    <a:solidFill>
                      <a:srgbClr val="646C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9236" name="Straight Connector 22">
                    <a:extLst>
                      <a:ext uri="{FF2B5EF4-FFF2-40B4-BE49-F238E27FC236}">
                        <a16:creationId xmlns:a16="http://schemas.microsoft.com/office/drawing/2014/main" id="{0720DB39-E6EA-6331-B3F5-1AD920A009CB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7163183" y="4869366"/>
                    <a:ext cx="1383508" cy="1588"/>
                  </a:xfrm>
                  <a:prstGeom prst="line">
                    <a:avLst/>
                  </a:prstGeom>
                  <a:noFill/>
                  <a:ln w="9525">
                    <a:solidFill>
                      <a:srgbClr val="646C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9237" name="Straight Connector 23">
                    <a:extLst>
                      <a:ext uri="{FF2B5EF4-FFF2-40B4-BE49-F238E27FC236}">
                        <a16:creationId xmlns:a16="http://schemas.microsoft.com/office/drawing/2014/main" id="{8C95A108-09EA-8F9E-1ECE-918CB25FB604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7331257" y="4869366"/>
                    <a:ext cx="1383508" cy="1588"/>
                  </a:xfrm>
                  <a:prstGeom prst="line">
                    <a:avLst/>
                  </a:prstGeom>
                  <a:noFill/>
                  <a:ln w="9525">
                    <a:solidFill>
                      <a:srgbClr val="646C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9238" name="Straight Connector 25">
                    <a:extLst>
                      <a:ext uri="{FF2B5EF4-FFF2-40B4-BE49-F238E27FC236}">
                        <a16:creationId xmlns:a16="http://schemas.microsoft.com/office/drawing/2014/main" id="{D1BE01C6-5875-9E6E-8FF9-C28121EAEA27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7499327" y="4869366"/>
                    <a:ext cx="1383508" cy="1588"/>
                  </a:xfrm>
                  <a:prstGeom prst="line">
                    <a:avLst/>
                  </a:prstGeom>
                  <a:noFill/>
                  <a:ln w="9525">
                    <a:solidFill>
                      <a:srgbClr val="646C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D17950C-2111-6E04-C014-9A06A93682FF}"/>
                  </a:ext>
                </a:extLst>
              </p:cNvPr>
              <p:cNvSpPr txBox="1"/>
              <p:nvPr/>
            </p:nvSpPr>
            <p:spPr>
              <a:xfrm>
                <a:off x="7215744" y="6071571"/>
                <a:ext cx="671515" cy="36975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Math1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800">
                    <a:solidFill>
                      <a:schemeClr val="tx1"/>
                    </a:solidFill>
                    <a:latin typeface="Math1" pitchFamily="2" charset="0"/>
                    <a:ea typeface="ＭＳ Ｐゴシック" panose="020B0600070205080204" pitchFamily="34" charset="-128"/>
                  </a:defRPr>
                </a:lvl2pPr>
                <a:lvl3pPr>
                  <a:defRPr sz="2800">
                    <a:solidFill>
                      <a:schemeClr val="tx1"/>
                    </a:solidFill>
                    <a:latin typeface="Math1" pitchFamily="2" charset="0"/>
                    <a:ea typeface="ＭＳ Ｐゴシック" panose="020B0600070205080204" pitchFamily="34" charset="-128"/>
                  </a:defRPr>
                </a:lvl3pPr>
                <a:lvl4pPr>
                  <a:defRPr sz="2800">
                    <a:solidFill>
                      <a:schemeClr val="tx1"/>
                    </a:solidFill>
                    <a:latin typeface="Math1" pitchFamily="2" charset="0"/>
                    <a:ea typeface="ＭＳ Ｐゴシック" panose="020B0600070205080204" pitchFamily="34" charset="-128"/>
                  </a:defRPr>
                </a:lvl4pPr>
                <a:lvl5pPr>
                  <a:defRPr sz="2800">
                    <a:solidFill>
                      <a:schemeClr val="tx1"/>
                    </a:solidFill>
                    <a:latin typeface="Math1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Math1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Math1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Math1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Math1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r>
                  <a:rPr lang="de-DE" altLang="en-US" sz="18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" pitchFamily="2" charset="0"/>
                  </a:rPr>
                  <a:t>wave</a:t>
                </a:r>
                <a:endParaRPr lang="en-US" altLang="en-US" sz="1800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51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7208" name="Picture 8" descr="fourier.tiff                                                   00085F94Macintosh HD                   C2BB404B:">
            <a:extLst>
              <a:ext uri="{FF2B5EF4-FFF2-40B4-BE49-F238E27FC236}">
                <a16:creationId xmlns:a16="http://schemas.microsoft.com/office/drawing/2014/main" id="{B74C9DF7-549A-96B2-E171-F2B3E3082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68661" t="67870" r="8528" b="21310"/>
          <a:stretch>
            <a:fillRect/>
          </a:stretch>
        </p:blipFill>
        <p:spPr bwMode="auto">
          <a:xfrm>
            <a:off x="7304088" y="5262563"/>
            <a:ext cx="1566862" cy="471487"/>
          </a:xfrm>
          <a:prstGeom prst="rect">
            <a:avLst/>
          </a:prstGeom>
          <a:noFill/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</p:pic>
      <p:sp>
        <p:nvSpPr>
          <p:cNvPr id="947202" name="Text Box 2">
            <a:extLst>
              <a:ext uri="{FF2B5EF4-FFF2-40B4-BE49-F238E27FC236}">
                <a16:creationId xmlns:a16="http://schemas.microsoft.com/office/drawing/2014/main" id="{74B1C7FC-D4F7-3FCA-713B-3C43E910F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263" y="22225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800" b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Sound anatomy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911EFEB0-18D2-2CB9-98E9-55EC94F87521}"/>
              </a:ext>
            </a:extLst>
          </p:cNvPr>
          <p:cNvGrpSpPr>
            <a:grpSpLocks/>
          </p:cNvGrpSpPr>
          <p:nvPr/>
        </p:nvGrpSpPr>
        <p:grpSpPr bwMode="auto">
          <a:xfrm>
            <a:off x="1458913" y="1319213"/>
            <a:ext cx="3228975" cy="1898650"/>
            <a:chOff x="919" y="831"/>
            <a:chExt cx="2034" cy="1196"/>
          </a:xfrm>
        </p:grpSpPr>
        <p:pic>
          <p:nvPicPr>
            <p:cNvPr id="947206" name="Picture 6" descr="fourier.tiff                                                   00085F94Macintosh HD                   C2BB404B:">
              <a:extLst>
                <a:ext uri="{FF2B5EF4-FFF2-40B4-BE49-F238E27FC236}">
                  <a16:creationId xmlns:a16="http://schemas.microsoft.com/office/drawing/2014/main" id="{C833C1F3-8B8F-10D4-C3C1-8702DB5B5B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 l="50821" t="3571" r="2173" b="52859"/>
            <a:stretch>
              <a:fillRect/>
            </a:stretch>
          </p:blipFill>
          <p:spPr bwMode="auto">
            <a:xfrm>
              <a:off x="919" y="831"/>
              <a:ext cx="2034" cy="1196"/>
            </a:xfrm>
            <a:prstGeom prst="rect">
              <a:avLst/>
            </a:prstGeom>
            <a:noFill/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</p:pic>
        <p:sp>
          <p:nvSpPr>
            <p:cNvPr id="947214" name="Text Box 14">
              <a:extLst>
                <a:ext uri="{FF2B5EF4-FFF2-40B4-BE49-F238E27FC236}">
                  <a16:creationId xmlns:a16="http://schemas.microsoft.com/office/drawing/2014/main" id="{269BD9BB-98B9-FBE8-3AFD-6F27F60619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4" y="1773"/>
              <a:ext cx="544" cy="231"/>
            </a:xfrm>
            <a:prstGeom prst="rect">
              <a:avLst/>
            </a:prstGeom>
            <a:solidFill>
              <a:srgbClr val="FFFFFF">
                <a:alpha val="73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1800" i="1">
                  <a:effectLst>
                    <a:outerShdw blurRad="38100" dist="38100" dir="2700000" algn="tl">
                      <a:srgbClr val="DDDDDD"/>
                    </a:outerShdw>
                  </a:effectLst>
                  <a:latin typeface="Times" charset="0"/>
                  <a:ea typeface="+mn-ea"/>
                </a:rPr>
                <a:t>wave w</a:t>
              </a:r>
            </a:p>
          </p:txBody>
        </p:sp>
      </p:grpSp>
      <p:sp>
        <p:nvSpPr>
          <p:cNvPr id="947218" name="AutoShape 18">
            <a:extLst>
              <a:ext uri="{FF2B5EF4-FFF2-40B4-BE49-F238E27FC236}">
                <a16:creationId xmlns:a16="http://schemas.microsoft.com/office/drawing/2014/main" id="{3AB38902-7DDC-AEC9-53AF-993BECC50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8800" y="3573463"/>
            <a:ext cx="2874963" cy="849312"/>
          </a:xfrm>
          <a:prstGeom prst="curvedDownArrow">
            <a:avLst>
              <a:gd name="adj1" fmla="val 47814"/>
              <a:gd name="adj2" fmla="val 115515"/>
              <a:gd name="adj3" fmla="val 33333"/>
            </a:avLst>
          </a:prstGeom>
          <a:gradFill rotWithShape="0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de-DE" sz="1800" i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shift and squeeze</a:t>
            </a:r>
          </a:p>
        </p:txBody>
      </p:sp>
      <p:grpSp>
        <p:nvGrpSpPr>
          <p:cNvPr id="3" name="Group 22">
            <a:extLst>
              <a:ext uri="{FF2B5EF4-FFF2-40B4-BE49-F238E27FC236}">
                <a16:creationId xmlns:a16="http://schemas.microsoft.com/office/drawing/2014/main" id="{8DFC5691-C800-0A03-BC71-3D87B3951FBD}"/>
              </a:ext>
            </a:extLst>
          </p:cNvPr>
          <p:cNvGrpSpPr>
            <a:grpSpLocks/>
          </p:cNvGrpSpPr>
          <p:nvPr/>
        </p:nvGrpSpPr>
        <p:grpSpPr bwMode="auto">
          <a:xfrm>
            <a:off x="6091238" y="4503738"/>
            <a:ext cx="3367087" cy="1998662"/>
            <a:chOff x="3837" y="2837"/>
            <a:chExt cx="2121" cy="1259"/>
          </a:xfrm>
        </p:grpSpPr>
        <p:pic>
          <p:nvPicPr>
            <p:cNvPr id="947205" name="Picture 5" descr="fourier.tiff                                                   00085F94Macintosh HD                   C2BB404B:">
              <a:extLst>
                <a:ext uri="{FF2B5EF4-FFF2-40B4-BE49-F238E27FC236}">
                  <a16:creationId xmlns:a16="http://schemas.microsoft.com/office/drawing/2014/main" id="{FD4B15D9-9192-3065-F744-2FF855E5E5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 l="50983" t="50420" b="3716"/>
            <a:stretch>
              <a:fillRect/>
            </a:stretch>
          </p:blipFill>
          <p:spPr bwMode="auto">
            <a:xfrm>
              <a:off x="3837" y="2837"/>
              <a:ext cx="2121" cy="1259"/>
            </a:xfrm>
            <a:prstGeom prst="rect">
              <a:avLst/>
            </a:prstGeom>
            <a:noFill/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</p:pic>
        <p:sp>
          <p:nvSpPr>
            <p:cNvPr id="947221" name="Text Box 21">
              <a:extLst>
                <a:ext uri="{FF2B5EF4-FFF2-40B4-BE49-F238E27FC236}">
                  <a16:creationId xmlns:a16="http://schemas.microsoft.com/office/drawing/2014/main" id="{7194C7A1-A688-55BA-8E94-ED18D70A93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6" y="3010"/>
              <a:ext cx="5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1800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charset="0"/>
                  <a:ea typeface="+mn-ea"/>
                </a:rPr>
                <a:t>support</a:t>
              </a:r>
            </a:p>
          </p:txBody>
        </p:sp>
      </p:grpSp>
      <p:grpSp>
        <p:nvGrpSpPr>
          <p:cNvPr id="4" name="Group 26">
            <a:extLst>
              <a:ext uri="{FF2B5EF4-FFF2-40B4-BE49-F238E27FC236}">
                <a16:creationId xmlns:a16="http://schemas.microsoft.com/office/drawing/2014/main" id="{67AA1C2A-7F22-D3EB-EAB6-DB14A2730DE7}"/>
              </a:ext>
            </a:extLst>
          </p:cNvPr>
          <p:cNvGrpSpPr>
            <a:grpSpLocks/>
          </p:cNvGrpSpPr>
          <p:nvPr/>
        </p:nvGrpSpPr>
        <p:grpSpPr bwMode="auto">
          <a:xfrm>
            <a:off x="5140325" y="1365250"/>
            <a:ext cx="3843338" cy="1903413"/>
            <a:chOff x="3238" y="860"/>
            <a:chExt cx="2421" cy="1199"/>
          </a:xfrm>
        </p:grpSpPr>
        <p:grpSp>
          <p:nvGrpSpPr>
            <p:cNvPr id="11281" name="Group 16">
              <a:extLst>
                <a:ext uri="{FF2B5EF4-FFF2-40B4-BE49-F238E27FC236}">
                  <a16:creationId xmlns:a16="http://schemas.microsoft.com/office/drawing/2014/main" id="{B4D62974-B5C2-2C07-D1CF-8AA26E5A18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27" y="860"/>
              <a:ext cx="1932" cy="1199"/>
              <a:chOff x="3727" y="860"/>
              <a:chExt cx="1932" cy="1199"/>
            </a:xfrm>
          </p:grpSpPr>
          <p:grpSp>
            <p:nvGrpSpPr>
              <p:cNvPr id="11283" name="Group 11">
                <a:extLst>
                  <a:ext uri="{FF2B5EF4-FFF2-40B4-BE49-F238E27FC236}">
                    <a16:creationId xmlns:a16="http://schemas.microsoft.com/office/drawing/2014/main" id="{7F4D3FA6-1AB9-EE54-6BED-CA89EFD0E4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27" y="860"/>
                <a:ext cx="1932" cy="1199"/>
                <a:chOff x="3727" y="860"/>
                <a:chExt cx="1932" cy="1199"/>
              </a:xfrm>
            </p:grpSpPr>
            <p:pic>
              <p:nvPicPr>
                <p:cNvPr id="947207" name="Picture 7" descr="fourier.tiff                                                   00085F94Macintosh HD                   C2BB404B:">
                  <a:extLst>
                    <a:ext uri="{FF2B5EF4-FFF2-40B4-BE49-F238E27FC236}">
                      <a16:creationId xmlns:a16="http://schemas.microsoft.com/office/drawing/2014/main" id="{9803E577-F2E0-7105-7CC1-FDA4FD50C97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t="5682" r="55350" b="50638"/>
                <a:stretch>
                  <a:fillRect/>
                </a:stretch>
              </p:blipFill>
              <p:spPr bwMode="auto">
                <a:xfrm>
                  <a:off x="3727" y="860"/>
                  <a:ext cx="1932" cy="1199"/>
                </a:xfrm>
                <a:prstGeom prst="rect">
                  <a:avLst/>
                </a:prstGeom>
                <a:noFill/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p:spPr>
            </p:pic>
            <p:sp>
              <p:nvSpPr>
                <p:cNvPr id="11286" name="Rectangle 9">
                  <a:extLst>
                    <a:ext uri="{FF2B5EF4-FFF2-40B4-BE49-F238E27FC236}">
                      <a16:creationId xmlns:a16="http://schemas.microsoft.com/office/drawing/2014/main" id="{DE710DF9-7969-BD30-9A7B-41486B00D9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44" y="1033"/>
                  <a:ext cx="470" cy="14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800">
                      <a:solidFill>
                        <a:schemeClr val="tx1"/>
                      </a:solidFill>
                      <a:latin typeface="Math1" pitchFamily="2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2800">
                      <a:solidFill>
                        <a:schemeClr val="tx1"/>
                      </a:solidFill>
                      <a:latin typeface="Math1" pitchFamily="2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Math1" pitchFamily="2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Math1" pitchFamily="2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Math1" pitchFamily="2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Math1" pitchFamily="2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Math1" pitchFamily="2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Math1" pitchFamily="2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Math1" pitchFamily="2" charset="0"/>
                      <a:ea typeface="ＭＳ Ｐゴシック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947212" name="Text Box 12">
                <a:extLst>
                  <a:ext uri="{FF2B5EF4-FFF2-40B4-BE49-F238E27FC236}">
                    <a16:creationId xmlns:a16="http://schemas.microsoft.com/office/drawing/2014/main" id="{D4A17F76-81A5-6A7B-3223-62B25AAB04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99" y="1036"/>
                <a:ext cx="7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e-DE" sz="1800" i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" charset="0"/>
                    <a:ea typeface="+mn-ea"/>
                  </a:rPr>
                  <a:t>envelope H</a:t>
                </a:r>
              </a:p>
            </p:txBody>
          </p:sp>
        </p:grpSp>
        <p:sp>
          <p:nvSpPr>
            <p:cNvPr id="947224" name="Text Box 24">
              <a:extLst>
                <a:ext uri="{FF2B5EF4-FFF2-40B4-BE49-F238E27FC236}">
                  <a16:creationId xmlns:a16="http://schemas.microsoft.com/office/drawing/2014/main" id="{74341D29-4B13-07DC-460E-589E0A254E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8" y="1313"/>
              <a:ext cx="19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sz="32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charset="0"/>
                  <a:ea typeface="+mn-ea"/>
                </a:rPr>
                <a:t>+</a:t>
              </a:r>
            </a:p>
          </p:txBody>
        </p:sp>
      </p:grpSp>
      <p:grpSp>
        <p:nvGrpSpPr>
          <p:cNvPr id="7" name="Group 27">
            <a:extLst>
              <a:ext uri="{FF2B5EF4-FFF2-40B4-BE49-F238E27FC236}">
                <a16:creationId xmlns:a16="http://schemas.microsoft.com/office/drawing/2014/main" id="{D341CD3E-626F-F484-3820-01EF32FF8255}"/>
              </a:ext>
            </a:extLst>
          </p:cNvPr>
          <p:cNvGrpSpPr>
            <a:grpSpLocks/>
          </p:cNvGrpSpPr>
          <p:nvPr/>
        </p:nvGrpSpPr>
        <p:grpSpPr bwMode="auto">
          <a:xfrm>
            <a:off x="1328738" y="2084388"/>
            <a:ext cx="8258175" cy="4672012"/>
            <a:chOff x="837" y="1313"/>
            <a:chExt cx="5202" cy="2943"/>
          </a:xfrm>
        </p:grpSpPr>
        <p:grpSp>
          <p:nvGrpSpPr>
            <p:cNvPr id="11275" name="Group 23">
              <a:extLst>
                <a:ext uri="{FF2B5EF4-FFF2-40B4-BE49-F238E27FC236}">
                  <a16:creationId xmlns:a16="http://schemas.microsoft.com/office/drawing/2014/main" id="{BC82CD36-8B5E-92AA-6120-C8B87FF4F3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37" y="2835"/>
              <a:ext cx="2177" cy="1421"/>
              <a:chOff x="837" y="2835"/>
              <a:chExt cx="2177" cy="1421"/>
            </a:xfrm>
          </p:grpSpPr>
          <p:sp>
            <p:nvSpPr>
              <p:cNvPr id="11277" name="Rectangle 10">
                <a:extLst>
                  <a:ext uri="{FF2B5EF4-FFF2-40B4-BE49-F238E27FC236}">
                    <a16:creationId xmlns:a16="http://schemas.microsoft.com/office/drawing/2014/main" id="{D4FD147A-E092-049A-1124-6C6283D193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4" y="2905"/>
                <a:ext cx="470" cy="14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Math1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800">
                    <a:solidFill>
                      <a:schemeClr val="tx1"/>
                    </a:solidFill>
                    <a:latin typeface="Math1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Math1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Math1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Math1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Math1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Math1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Math1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Math1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11278" name="Group 20">
                <a:extLst>
                  <a:ext uri="{FF2B5EF4-FFF2-40B4-BE49-F238E27FC236}">
                    <a16:creationId xmlns:a16="http://schemas.microsoft.com/office/drawing/2014/main" id="{5A4E3001-F8BE-5854-98D8-DA54CC1D9E6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37" y="2835"/>
                <a:ext cx="2177" cy="1421"/>
                <a:chOff x="837" y="2835"/>
                <a:chExt cx="2177" cy="1421"/>
              </a:xfrm>
            </p:grpSpPr>
            <p:pic>
              <p:nvPicPr>
                <p:cNvPr id="947204" name="Picture 4" descr="fourier.tiff                                                   00085F94Macintosh HD                   C2BB404B:">
                  <a:extLst>
                    <a:ext uri="{FF2B5EF4-FFF2-40B4-BE49-F238E27FC236}">
                      <a16:creationId xmlns:a16="http://schemas.microsoft.com/office/drawing/2014/main" id="{86260EA7-8F44-46DC-B0B2-280EA746E3B1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t="48233" r="49689"/>
                <a:stretch>
                  <a:fillRect/>
                </a:stretch>
              </p:blipFill>
              <p:spPr bwMode="auto">
                <a:xfrm>
                  <a:off x="837" y="2835"/>
                  <a:ext cx="2177" cy="1421"/>
                </a:xfrm>
                <a:prstGeom prst="rect">
                  <a:avLst/>
                </a:prstGeom>
                <a:noFill/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p:spPr>
            </p:pic>
            <p:sp>
              <p:nvSpPr>
                <p:cNvPr id="947213" name="Text Box 13">
                  <a:extLst>
                    <a:ext uri="{FF2B5EF4-FFF2-40B4-BE49-F238E27FC236}">
                      <a16:creationId xmlns:a16="http://schemas.microsoft.com/office/drawing/2014/main" id="{D1E4891A-C9B4-77F9-51CF-5B69AA1FBE8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249" y="2895"/>
                  <a:ext cx="388" cy="231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de-DE" sz="1800" i="1">
                      <a:effectLst>
                        <a:outerShdw blurRad="38100" dist="38100" dir="2700000" algn="tl">
                          <a:srgbClr val="DDDDDD"/>
                        </a:outerShdw>
                      </a:effectLst>
                      <a:latin typeface="Times" charset="0"/>
                      <a:ea typeface="+mn-ea"/>
                    </a:rPr>
                    <a:t>w. H</a:t>
                  </a:r>
                </a:p>
              </p:txBody>
            </p:sp>
          </p:grpSp>
        </p:grpSp>
        <p:sp>
          <p:nvSpPr>
            <p:cNvPr id="947225" name="Text Box 25">
              <a:extLst>
                <a:ext uri="{FF2B5EF4-FFF2-40B4-BE49-F238E27FC236}">
                  <a16:creationId xmlns:a16="http://schemas.microsoft.com/office/drawing/2014/main" id="{B1F52E84-B5CF-F0CA-F07D-F236BDEC2E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2" y="1313"/>
              <a:ext cx="19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sz="32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charset="0"/>
                  <a:ea typeface="+mn-ea"/>
                </a:rPr>
                <a:t>=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99412A40-57F2-73CC-CE43-C644DC8228D7}"/>
              </a:ext>
            </a:extLst>
          </p:cNvPr>
          <p:cNvSpPr txBox="1"/>
          <p:nvPr/>
        </p:nvSpPr>
        <p:spPr>
          <a:xfrm>
            <a:off x="7018338" y="6519863"/>
            <a:ext cx="774700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3pPr>
            <a:lvl4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4pPr>
            <a:lvl5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de-DE" altLang="en-US" sz="1600" i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onset e</a:t>
            </a:r>
            <a:endParaRPr lang="en-US" altLang="en-US" sz="16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F8DC0E2-BC27-270F-0501-A144819484ED}"/>
              </a:ext>
            </a:extLst>
          </p:cNvPr>
          <p:cNvSpPr txBox="1"/>
          <p:nvPr/>
        </p:nvSpPr>
        <p:spPr>
          <a:xfrm>
            <a:off x="7534275" y="5741988"/>
            <a:ext cx="1058863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3pPr>
            <a:lvl4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4pPr>
            <a:lvl5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de-DE" altLang="en-US" sz="1600" i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duration d</a:t>
            </a:r>
            <a:endParaRPr lang="en-US" altLang="en-US" sz="16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81510E7-C7DB-E0DB-BF6D-9983C8A14986}"/>
              </a:ext>
            </a:extLst>
          </p:cNvPr>
          <p:cNvSpPr txBox="1"/>
          <p:nvPr/>
        </p:nvSpPr>
        <p:spPr>
          <a:xfrm>
            <a:off x="6173788" y="4860925"/>
            <a:ext cx="1198562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3pPr>
            <a:lvl4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4pPr>
            <a:lvl5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de-DE" altLang="en-US" sz="1600" i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amplitude A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7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7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47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47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4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4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4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47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7218" grpId="0" animBg="1" autoUpdateAnimBg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1" name="Text Box 3">
            <a:extLst>
              <a:ext uri="{FF2B5EF4-FFF2-40B4-BE49-F238E27FC236}">
                <a16:creationId xmlns:a16="http://schemas.microsoft.com/office/drawing/2014/main" id="{36AEDE1B-2C75-3514-55B8-A458A3FE6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263" y="22225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800" b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Sound anatomy</a:t>
            </a:r>
          </a:p>
        </p:txBody>
      </p:sp>
      <p:sp>
        <p:nvSpPr>
          <p:cNvPr id="949252" name="Text Box 4">
            <a:extLst>
              <a:ext uri="{FF2B5EF4-FFF2-40B4-BE49-F238E27FC236}">
                <a16:creationId xmlns:a16="http://schemas.microsoft.com/office/drawing/2014/main" id="{848E6FE3-40D4-35AC-944F-DAA658BE7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4688" y="722313"/>
            <a:ext cx="5407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3pPr>
            <a:lvl4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4pPr>
            <a:lvl5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Times" pitchFamily="2" charset="0"/>
              <a:buAutoNum type="alphaUcPeriod"/>
              <a:defRPr/>
            </a:pPr>
            <a:r>
              <a:rPr lang="de-DE" alt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Classical Joseph Fourier (partials/overtones) ~ 1800</a:t>
            </a:r>
          </a:p>
          <a:p>
            <a:pPr>
              <a:buFont typeface="Times" pitchFamily="2" charset="0"/>
              <a:buNone/>
              <a:defRPr/>
            </a:pPr>
            <a:endParaRPr lang="de-DE" altLang="en-US" sz="1800">
              <a:effectLst>
                <a:outerShdw blurRad="38100" dist="38100" dir="2700000" algn="tl">
                  <a:srgbClr val="FFFFFF"/>
                </a:outerShdw>
              </a:effectLst>
              <a:latin typeface="Times" pitchFamily="2" charset="0"/>
            </a:endParaRPr>
          </a:p>
        </p:txBody>
      </p:sp>
      <p:grpSp>
        <p:nvGrpSpPr>
          <p:cNvPr id="2" name="Group 14">
            <a:extLst>
              <a:ext uri="{FF2B5EF4-FFF2-40B4-BE49-F238E27FC236}">
                <a16:creationId xmlns:a16="http://schemas.microsoft.com/office/drawing/2014/main" id="{0CE75BE0-596B-65F2-C87D-1F792E025298}"/>
              </a:ext>
            </a:extLst>
          </p:cNvPr>
          <p:cNvGrpSpPr>
            <a:grpSpLocks/>
          </p:cNvGrpSpPr>
          <p:nvPr/>
        </p:nvGrpSpPr>
        <p:grpSpPr bwMode="auto">
          <a:xfrm>
            <a:off x="1458913" y="1319213"/>
            <a:ext cx="3228975" cy="1898650"/>
            <a:chOff x="919" y="831"/>
            <a:chExt cx="2034" cy="1196"/>
          </a:xfrm>
        </p:grpSpPr>
        <p:pic>
          <p:nvPicPr>
            <p:cNvPr id="949263" name="Picture 15" descr="fourier.tiff                                                   00085F94Macintosh HD                   C2BB404B:">
              <a:extLst>
                <a:ext uri="{FF2B5EF4-FFF2-40B4-BE49-F238E27FC236}">
                  <a16:creationId xmlns:a16="http://schemas.microsoft.com/office/drawing/2014/main" id="{FB9C4363-CAFC-C167-AC20-155C130D31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 l="50821" t="3571" r="2173" b="52859"/>
            <a:stretch>
              <a:fillRect/>
            </a:stretch>
          </p:blipFill>
          <p:spPr bwMode="auto">
            <a:xfrm>
              <a:off x="919" y="831"/>
              <a:ext cx="2034" cy="1196"/>
            </a:xfrm>
            <a:prstGeom prst="rect">
              <a:avLst/>
            </a:prstGeom>
            <a:noFill/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</p:pic>
        <p:sp>
          <p:nvSpPr>
            <p:cNvPr id="949264" name="Text Box 16">
              <a:extLst>
                <a:ext uri="{FF2B5EF4-FFF2-40B4-BE49-F238E27FC236}">
                  <a16:creationId xmlns:a16="http://schemas.microsoft.com/office/drawing/2014/main" id="{F2C501B0-F6DC-2280-D34A-FA75307B0D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4" y="1773"/>
              <a:ext cx="544" cy="231"/>
            </a:xfrm>
            <a:prstGeom prst="rect">
              <a:avLst/>
            </a:prstGeom>
            <a:solidFill>
              <a:srgbClr val="FFFFFF">
                <a:alpha val="73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1800" i="1">
                  <a:effectLst>
                    <a:outerShdw blurRad="38100" dist="38100" dir="2700000" algn="tl">
                      <a:srgbClr val="DDDDDD"/>
                    </a:outerShdw>
                  </a:effectLst>
                  <a:latin typeface="Times" charset="0"/>
                  <a:ea typeface="+mn-ea"/>
                </a:rPr>
                <a:t>wave w</a:t>
              </a:r>
            </a:p>
          </p:txBody>
        </p:sp>
      </p:grpSp>
      <p:sp>
        <p:nvSpPr>
          <p:cNvPr id="949275" name="Text Box 27">
            <a:extLst>
              <a:ext uri="{FF2B5EF4-FFF2-40B4-BE49-F238E27FC236}">
                <a16:creationId xmlns:a16="http://schemas.microsoft.com/office/drawing/2014/main" id="{CE594157-ADCD-7E65-1937-E0B458A31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0363" y="3659188"/>
            <a:ext cx="786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3pPr>
            <a:lvl4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4pPr>
            <a:lvl5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de-DE" alt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w(t) = </a:t>
            </a:r>
            <a:r>
              <a:rPr lang="de-DE" alt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  <a:sym typeface="Symbol" pitchFamily="2" charset="2"/>
              </a:rPr>
              <a:t>A</a:t>
            </a:r>
            <a:r>
              <a:rPr lang="de-DE" altLang="en-US" sz="20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  <a:sym typeface="Symbol" pitchFamily="2" charset="2"/>
              </a:rPr>
              <a:t>0 </a:t>
            </a:r>
            <a:r>
              <a:rPr lang="de-DE" alt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+ </a:t>
            </a:r>
            <a:r>
              <a:rPr lang="de-DE" alt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  <a:sym typeface="Symbol" pitchFamily="2" charset="2"/>
              </a:rPr>
              <a:t>A</a:t>
            </a:r>
            <a:r>
              <a:rPr lang="de-DE" altLang="en-US" sz="20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  <a:sym typeface="Symbol" pitchFamily="2" charset="2"/>
              </a:rPr>
              <a:t>1 </a:t>
            </a:r>
            <a:r>
              <a:rPr lang="de-DE" alt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sin(2</a:t>
            </a:r>
            <a:r>
              <a:rPr lang="de-DE" alt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  <a:sym typeface="Symbol" pitchFamily="2" charset="2"/>
              </a:rPr>
              <a:t>.</a:t>
            </a:r>
            <a:r>
              <a:rPr lang="de-DE" alt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ft+Ph</a:t>
            </a:r>
            <a:r>
              <a:rPr lang="de-DE" altLang="en-US" sz="20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1</a:t>
            </a:r>
            <a:r>
              <a:rPr lang="de-DE" alt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) + </a:t>
            </a:r>
            <a:r>
              <a:rPr lang="de-DE" alt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  <a:sym typeface="Symbol" pitchFamily="2" charset="2"/>
              </a:rPr>
              <a:t>A</a:t>
            </a:r>
            <a:r>
              <a:rPr lang="de-DE" altLang="en-US" sz="20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  <a:sym typeface="Symbol" pitchFamily="2" charset="2"/>
              </a:rPr>
              <a:t>2 </a:t>
            </a:r>
            <a:r>
              <a:rPr lang="de-DE" alt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sin(2</a:t>
            </a:r>
            <a:r>
              <a:rPr lang="de-DE" alt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  <a:sym typeface="Symbol" pitchFamily="2" charset="2"/>
              </a:rPr>
              <a:t>.2</a:t>
            </a:r>
            <a:r>
              <a:rPr lang="de-DE" alt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ft+Ph</a:t>
            </a:r>
            <a:r>
              <a:rPr lang="de-DE" altLang="en-US" sz="20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2</a:t>
            </a:r>
            <a:r>
              <a:rPr lang="de-DE" alt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) + </a:t>
            </a:r>
            <a:r>
              <a:rPr lang="de-DE" alt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  <a:sym typeface="Symbol" pitchFamily="2" charset="2"/>
              </a:rPr>
              <a:t>A</a:t>
            </a:r>
            <a:r>
              <a:rPr lang="de-DE" altLang="en-US" sz="20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  <a:sym typeface="Symbol" pitchFamily="2" charset="2"/>
              </a:rPr>
              <a:t>3 </a:t>
            </a:r>
            <a:r>
              <a:rPr lang="de-DE" alt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sin(2</a:t>
            </a:r>
            <a:r>
              <a:rPr lang="de-DE" alt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  <a:sym typeface="Symbol" pitchFamily="2" charset="2"/>
              </a:rPr>
              <a:t>.3</a:t>
            </a:r>
            <a:r>
              <a:rPr lang="de-DE" alt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ft+Ph</a:t>
            </a:r>
            <a:r>
              <a:rPr lang="de-DE" altLang="en-US" sz="20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3</a:t>
            </a:r>
            <a:r>
              <a:rPr lang="de-DE" alt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) +...</a:t>
            </a:r>
            <a:r>
              <a:rPr lang="de-DE" altLang="en-US" sz="2000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 </a:t>
            </a:r>
          </a:p>
        </p:txBody>
      </p:sp>
      <p:grpSp>
        <p:nvGrpSpPr>
          <p:cNvPr id="3" name="Group 48">
            <a:extLst>
              <a:ext uri="{FF2B5EF4-FFF2-40B4-BE49-F238E27FC236}">
                <a16:creationId xmlns:a16="http://schemas.microsoft.com/office/drawing/2014/main" id="{34BD4293-75EE-62B0-F6DE-62BF8A14C967}"/>
              </a:ext>
            </a:extLst>
          </p:cNvPr>
          <p:cNvGrpSpPr>
            <a:grpSpLocks/>
          </p:cNvGrpSpPr>
          <p:nvPr/>
        </p:nvGrpSpPr>
        <p:grpSpPr bwMode="auto">
          <a:xfrm>
            <a:off x="1163638" y="3621088"/>
            <a:ext cx="3540125" cy="2038350"/>
            <a:chOff x="733" y="2281"/>
            <a:chExt cx="2230" cy="1284"/>
          </a:xfrm>
        </p:grpSpPr>
        <p:sp>
          <p:nvSpPr>
            <p:cNvPr id="13334" name="AutoShape 41">
              <a:extLst>
                <a:ext uri="{FF2B5EF4-FFF2-40B4-BE49-F238E27FC236}">
                  <a16:creationId xmlns:a16="http://schemas.microsoft.com/office/drawing/2014/main" id="{807EB233-232A-357B-C40E-376DF045F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1" y="2281"/>
              <a:ext cx="1152" cy="299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5" name="Line 42">
              <a:extLst>
                <a:ext uri="{FF2B5EF4-FFF2-40B4-BE49-F238E27FC236}">
                  <a16:creationId xmlns:a16="http://schemas.microsoft.com/office/drawing/2014/main" id="{DDABCDD8-50C8-B0C1-7DFD-84E06B3801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63" y="2580"/>
              <a:ext cx="989" cy="3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291" name="Text Box 43">
              <a:extLst>
                <a:ext uri="{FF2B5EF4-FFF2-40B4-BE49-F238E27FC236}">
                  <a16:creationId xmlns:a16="http://schemas.microsoft.com/office/drawing/2014/main" id="{3FC4873D-059F-40B7-46EF-0AAF78F40B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3" y="2988"/>
              <a:ext cx="941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18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charset="0"/>
                  <a:ea typeface="+mn-ea"/>
                </a:rPr>
                <a:t>fundamental</a:t>
              </a:r>
              <a:br>
                <a:rPr lang="de-DE" sz="18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charset="0"/>
                  <a:ea typeface="+mn-ea"/>
                </a:rPr>
              </a:br>
              <a:r>
                <a:rPr lang="de-DE" sz="18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charset="0"/>
                  <a:ea typeface="+mn-ea"/>
                </a:rPr>
                <a:t>= 1st partial</a:t>
              </a:r>
            </a:p>
            <a:p>
              <a:pPr>
                <a:defRPr/>
              </a:pPr>
              <a:r>
                <a:rPr lang="de-DE" sz="18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charset="0"/>
                  <a:ea typeface="+mn-ea"/>
                </a:rPr>
                <a:t>= 1st overtone</a:t>
              </a:r>
            </a:p>
          </p:txBody>
        </p:sp>
      </p:grpSp>
      <p:grpSp>
        <p:nvGrpSpPr>
          <p:cNvPr id="4" name="Group 47">
            <a:extLst>
              <a:ext uri="{FF2B5EF4-FFF2-40B4-BE49-F238E27FC236}">
                <a16:creationId xmlns:a16="http://schemas.microsoft.com/office/drawing/2014/main" id="{ABE8D064-787B-9F20-29D5-5293F274BFFF}"/>
              </a:ext>
            </a:extLst>
          </p:cNvPr>
          <p:cNvGrpSpPr>
            <a:grpSpLocks/>
          </p:cNvGrpSpPr>
          <p:nvPr/>
        </p:nvGrpSpPr>
        <p:grpSpPr bwMode="auto">
          <a:xfrm>
            <a:off x="4926013" y="2014538"/>
            <a:ext cx="2565400" cy="2071687"/>
            <a:chOff x="3103" y="1269"/>
            <a:chExt cx="1616" cy="1305"/>
          </a:xfrm>
        </p:grpSpPr>
        <p:sp>
          <p:nvSpPr>
            <p:cNvPr id="949292" name="Text Box 44">
              <a:extLst>
                <a:ext uri="{FF2B5EF4-FFF2-40B4-BE49-F238E27FC236}">
                  <a16:creationId xmlns:a16="http://schemas.microsoft.com/office/drawing/2014/main" id="{212D86B2-DD17-D616-5A8C-D97F6D471B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0" y="1269"/>
              <a:ext cx="98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18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charset="0"/>
                  <a:ea typeface="+mn-ea"/>
                </a:rPr>
                <a:t>2nd partial</a:t>
              </a:r>
            </a:p>
            <a:p>
              <a:pPr>
                <a:defRPr/>
              </a:pPr>
              <a:r>
                <a:rPr lang="de-DE" sz="18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charset="0"/>
                  <a:ea typeface="+mn-ea"/>
                </a:rPr>
                <a:t>= 2nd overtone</a:t>
              </a:r>
            </a:p>
          </p:txBody>
        </p:sp>
        <p:sp>
          <p:nvSpPr>
            <p:cNvPr id="13332" name="Line 45">
              <a:extLst>
                <a:ext uri="{FF2B5EF4-FFF2-40B4-BE49-F238E27FC236}">
                  <a16:creationId xmlns:a16="http://schemas.microsoft.com/office/drawing/2014/main" id="{10468268-E86B-B8AD-F208-B7AFE4D4EF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49" y="1608"/>
              <a:ext cx="392" cy="6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3" name="AutoShape 46">
              <a:extLst>
                <a:ext uri="{FF2B5EF4-FFF2-40B4-BE49-F238E27FC236}">
                  <a16:creationId xmlns:a16="http://schemas.microsoft.com/office/drawing/2014/main" id="{82B881F2-96C5-9C85-424E-49165E0C2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3" y="2275"/>
              <a:ext cx="1214" cy="299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5" name="Group 52">
            <a:extLst>
              <a:ext uri="{FF2B5EF4-FFF2-40B4-BE49-F238E27FC236}">
                <a16:creationId xmlns:a16="http://schemas.microsoft.com/office/drawing/2014/main" id="{1203AD9F-EB6C-EA5C-B485-5278EB3E1296}"/>
              </a:ext>
            </a:extLst>
          </p:cNvPr>
          <p:cNvGrpSpPr>
            <a:grpSpLocks/>
          </p:cNvGrpSpPr>
          <p:nvPr/>
        </p:nvGrpSpPr>
        <p:grpSpPr bwMode="auto">
          <a:xfrm>
            <a:off x="7075488" y="2162175"/>
            <a:ext cx="2736850" cy="1892300"/>
            <a:chOff x="4457" y="1362"/>
            <a:chExt cx="1724" cy="1192"/>
          </a:xfrm>
        </p:grpSpPr>
        <p:sp>
          <p:nvSpPr>
            <p:cNvPr id="13328" name="AutoShape 49">
              <a:extLst>
                <a:ext uri="{FF2B5EF4-FFF2-40B4-BE49-F238E27FC236}">
                  <a16:creationId xmlns:a16="http://schemas.microsoft.com/office/drawing/2014/main" id="{C5A5CF32-231F-83AC-F560-25AF60B62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7" y="2325"/>
              <a:ext cx="194" cy="229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29" name="Line 50">
              <a:extLst>
                <a:ext uri="{FF2B5EF4-FFF2-40B4-BE49-F238E27FC236}">
                  <a16:creationId xmlns:a16="http://schemas.microsoft.com/office/drawing/2014/main" id="{AF60EE7B-CD7D-8B53-3E07-EBCF98343F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6" y="1582"/>
              <a:ext cx="707" cy="7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299" name="Text Box 51">
              <a:extLst>
                <a:ext uri="{FF2B5EF4-FFF2-40B4-BE49-F238E27FC236}">
                  <a16:creationId xmlns:a16="http://schemas.microsoft.com/office/drawing/2014/main" id="{1A82B7B6-4D0D-37FA-4BF7-B112C7211E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77" y="1362"/>
              <a:ext cx="10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18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charset="0"/>
                  <a:ea typeface="+mn-ea"/>
                </a:rPr>
                <a:t>amplitude</a:t>
              </a:r>
              <a:br>
                <a:rPr lang="de-DE" sz="18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charset="0"/>
                  <a:ea typeface="+mn-ea"/>
                </a:rPr>
              </a:br>
              <a:r>
                <a:rPr lang="de-DE" sz="18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charset="0"/>
                  <a:ea typeface="+mn-ea"/>
                </a:rPr>
                <a:t>length of arrow</a:t>
              </a:r>
            </a:p>
          </p:txBody>
        </p:sp>
      </p:grpSp>
      <p:grpSp>
        <p:nvGrpSpPr>
          <p:cNvPr id="6" name="Group 57">
            <a:extLst>
              <a:ext uri="{FF2B5EF4-FFF2-40B4-BE49-F238E27FC236}">
                <a16:creationId xmlns:a16="http://schemas.microsoft.com/office/drawing/2014/main" id="{70E23DAE-9BA4-04B5-5EF3-BAE501481238}"/>
              </a:ext>
            </a:extLst>
          </p:cNvPr>
          <p:cNvGrpSpPr>
            <a:grpSpLocks/>
          </p:cNvGrpSpPr>
          <p:nvPr/>
        </p:nvGrpSpPr>
        <p:grpSpPr bwMode="auto">
          <a:xfrm>
            <a:off x="8482013" y="3675063"/>
            <a:ext cx="1409700" cy="1406525"/>
            <a:chOff x="5343" y="2315"/>
            <a:chExt cx="888" cy="886"/>
          </a:xfrm>
        </p:grpSpPr>
        <p:sp>
          <p:nvSpPr>
            <p:cNvPr id="13325" name="AutoShape 54">
              <a:extLst>
                <a:ext uri="{FF2B5EF4-FFF2-40B4-BE49-F238E27FC236}">
                  <a16:creationId xmlns:a16="http://schemas.microsoft.com/office/drawing/2014/main" id="{9AB81C07-347E-51D5-289A-A135F8262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0" y="2315"/>
              <a:ext cx="225" cy="229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26" name="Line 55">
              <a:extLst>
                <a:ext uri="{FF2B5EF4-FFF2-40B4-BE49-F238E27FC236}">
                  <a16:creationId xmlns:a16="http://schemas.microsoft.com/office/drawing/2014/main" id="{64560B55-234A-F767-293A-9EFAD8D6D2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40" y="2539"/>
              <a:ext cx="18" cy="4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304" name="Text Box 56">
              <a:extLst>
                <a:ext uri="{FF2B5EF4-FFF2-40B4-BE49-F238E27FC236}">
                  <a16:creationId xmlns:a16="http://schemas.microsoft.com/office/drawing/2014/main" id="{657877D2-981E-3CC3-886B-1A56EF8902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43" y="2970"/>
              <a:ext cx="8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18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charset="0"/>
                  <a:ea typeface="+mn-ea"/>
                </a:rPr>
                <a:t>phase (angle)</a:t>
              </a:r>
            </a:p>
          </p:txBody>
        </p:sp>
      </p:grpSp>
      <p:pic>
        <p:nvPicPr>
          <p:cNvPr id="949307" name="Picture 59" descr="fourier.jpg                                                    0009A949Macintosh HD                   C2BB404B:">
            <a:extLst>
              <a:ext uri="{FF2B5EF4-FFF2-40B4-BE49-F238E27FC236}">
                <a16:creationId xmlns:a16="http://schemas.microsoft.com/office/drawing/2014/main" id="{A6813CA3-348B-D2D1-D083-2727AFBFC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72425" y="314325"/>
            <a:ext cx="1109663" cy="1420813"/>
          </a:xfrm>
          <a:prstGeom prst="rect">
            <a:avLst/>
          </a:prstGeom>
          <a:noFill/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</p:pic>
      <p:sp>
        <p:nvSpPr>
          <p:cNvPr id="949308" name="Text Box 60">
            <a:extLst>
              <a:ext uri="{FF2B5EF4-FFF2-40B4-BE49-F238E27FC236}">
                <a16:creationId xmlns:a16="http://schemas.microsoft.com/office/drawing/2014/main" id="{871C81AC-E764-DDE5-EF6B-ADA130C95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9050" y="1555750"/>
            <a:ext cx="267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800" b="1">
                <a:solidFill>
                  <a:srgbClr val="FF020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every periodic function!!!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579A63A-C280-39EF-0B7E-380318ADF8A3}"/>
              </a:ext>
            </a:extLst>
          </p:cNvPr>
          <p:cNvSpPr txBox="1"/>
          <p:nvPr/>
        </p:nvSpPr>
        <p:spPr>
          <a:xfrm>
            <a:off x="3027399" y="5080419"/>
            <a:ext cx="5249829" cy="584776"/>
          </a:xfrm>
          <a:prstGeom prst="rect">
            <a:avLst/>
          </a:prstGeom>
          <a:gradFill flip="none" rotWithShape="1">
            <a:gsLst>
              <a:gs pos="1000">
                <a:srgbClr val="FFFFFF">
                  <a:alpha val="31000"/>
                </a:srgbClr>
              </a:gs>
              <a:gs pos="100000">
                <a:srgbClr val="FF0000">
                  <a:alpha val="44000"/>
                </a:srgbClr>
              </a:gs>
            </a:gsLst>
            <a:path path="rect">
              <a:fillToRect l="50000" t="50000" r="50000" b="50000"/>
            </a:path>
            <a:tileRect/>
          </a:gradFill>
          <a:effectLst>
            <a:reflection stA="18000" dist="38100" dir="5400000" sy="-100000" algn="bl" rotWithShape="0"/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w(t) = </a:t>
            </a:r>
            <a:r>
              <a:rPr lang="de-DE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  <a:sym typeface="Symbol" charset="2"/>
              </a:rPr>
              <a:t>A</a:t>
            </a:r>
            <a:r>
              <a:rPr lang="de-DE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  <a:sym typeface="Symbol" charset="2"/>
              </a:rPr>
              <a:t>0 </a:t>
            </a:r>
            <a:r>
              <a:rPr lang="de-DE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+ </a:t>
            </a:r>
            <a:r>
              <a:rPr lang="de-DE" sz="320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∑</a:t>
            </a:r>
            <a:r>
              <a:rPr lang="de-DE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n≥1 </a:t>
            </a:r>
            <a:r>
              <a:rPr lang="de-DE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  <a:sym typeface="Symbol" charset="2"/>
              </a:rPr>
              <a:t>A</a:t>
            </a:r>
            <a:r>
              <a:rPr lang="de-DE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  <a:sym typeface="Symbol" charset="2"/>
              </a:rPr>
              <a:t>n </a:t>
            </a:r>
            <a:r>
              <a:rPr lang="de-DE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sin(2</a:t>
            </a:r>
            <a:r>
              <a:rPr lang="de-DE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  <a:sym typeface="Symbol" charset="2"/>
              </a:rPr>
              <a:t>.n</a:t>
            </a:r>
            <a:r>
              <a:rPr lang="de-DE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ft+Ph</a:t>
            </a:r>
            <a:r>
              <a:rPr lang="de-DE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n</a:t>
            </a:r>
            <a:r>
              <a:rPr lang="de-DE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) </a:t>
            </a:r>
            <a:endParaRPr lang="en-US">
              <a:latin typeface="Math1" charset="0"/>
              <a:ea typeface="+mn-ea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D727BDA-67DF-9D52-D98E-650572BDA49C}"/>
              </a:ext>
            </a:extLst>
          </p:cNvPr>
          <p:cNvSpPr txBox="1"/>
          <p:nvPr/>
        </p:nvSpPr>
        <p:spPr>
          <a:xfrm>
            <a:off x="4191000" y="6215063"/>
            <a:ext cx="31273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+mj-lt"/>
                <a:ea typeface="+mn-ea"/>
              </a:rPr>
              <a:t>Simplicity of sinusoidal waves?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2923216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2923216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49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49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49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49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4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9275" grpId="0" autoUpdateAnimBg="0"/>
      <p:bldP spid="949308" grpId="0" autoUpdateAnimBg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oup 49">
            <a:extLst>
              <a:ext uri="{FF2B5EF4-FFF2-40B4-BE49-F238E27FC236}">
                <a16:creationId xmlns:a16="http://schemas.microsoft.com/office/drawing/2014/main" id="{95FC2A04-D22E-79D2-5FA0-B55FF1FAB9A5}"/>
              </a:ext>
            </a:extLst>
          </p:cNvPr>
          <p:cNvGrpSpPr>
            <a:grpSpLocks/>
          </p:cNvGrpSpPr>
          <p:nvPr/>
        </p:nvGrpSpPr>
        <p:grpSpPr bwMode="auto">
          <a:xfrm>
            <a:off x="1350963" y="222250"/>
            <a:ext cx="7861300" cy="6503988"/>
            <a:chOff x="1350539" y="222250"/>
            <a:chExt cx="7861300" cy="6503917"/>
          </a:xfrm>
        </p:grpSpPr>
        <p:sp>
          <p:nvSpPr>
            <p:cNvPr id="949251" name="Text Box 3">
              <a:extLst>
                <a:ext uri="{FF2B5EF4-FFF2-40B4-BE49-F238E27FC236}">
                  <a16:creationId xmlns:a16="http://schemas.microsoft.com/office/drawing/2014/main" id="{55E89CD3-C872-C98A-8F9B-14F5BA74DE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5839" y="222250"/>
              <a:ext cx="2089150" cy="9239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1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charset="0"/>
                  <a:ea typeface="+mn-ea"/>
                </a:rPr>
                <a:t>Sound anatomy</a:t>
              </a:r>
            </a:p>
            <a:p>
              <a:pPr>
                <a:defRPr/>
              </a:pPr>
              <a:endParaRPr lang="de-DE" sz="1800" b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endParaRPr>
            </a:p>
            <a:p>
              <a:pPr>
                <a:defRPr/>
              </a:pPr>
              <a:r>
                <a:rPr lang="de-DE" sz="18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charset="0"/>
                  <a:ea typeface="+mn-ea"/>
                </a:rPr>
                <a:t>Amplitude spectrum</a:t>
              </a:r>
            </a:p>
          </p:txBody>
        </p:sp>
        <p:sp>
          <p:nvSpPr>
            <p:cNvPr id="949275" name="Text Box 27">
              <a:extLst>
                <a:ext uri="{FF2B5EF4-FFF2-40B4-BE49-F238E27FC236}">
                  <a16:creationId xmlns:a16="http://schemas.microsoft.com/office/drawing/2014/main" id="{4B8B039C-215A-2A23-5613-6626C149F7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0539" y="1947844"/>
              <a:ext cx="7861300" cy="396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2pPr>
              <a:lvl3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3pPr>
              <a:lvl4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4pPr>
              <a:lvl5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r>
                <a:rPr lang="de-DE" altLang="en-US" sz="20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</a:rPr>
                <a:t>w(t) = </a:t>
              </a:r>
              <a:r>
                <a:rPr lang="de-DE" altLang="en-US" sz="20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  <a:sym typeface="Symbol" pitchFamily="2" charset="2"/>
                </a:rPr>
                <a:t>A</a:t>
              </a:r>
              <a:r>
                <a:rPr lang="de-DE" altLang="en-US" sz="2000" baseline="-250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  <a:sym typeface="Symbol" pitchFamily="2" charset="2"/>
                </a:rPr>
                <a:t>c </a:t>
              </a:r>
              <a:r>
                <a:rPr lang="de-DE" altLang="en-US" sz="20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</a:rPr>
                <a:t>+ </a:t>
              </a:r>
              <a:r>
                <a:rPr lang="de-DE" altLang="en-US" sz="20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  <a:sym typeface="Symbol" pitchFamily="2" charset="2"/>
                </a:rPr>
                <a:t>A</a:t>
              </a:r>
              <a:r>
                <a:rPr lang="de-DE" altLang="en-US" sz="2000" baseline="-250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  <a:sym typeface="Symbol" pitchFamily="2" charset="2"/>
                </a:rPr>
                <a:t>1 </a:t>
              </a:r>
              <a:r>
                <a:rPr lang="de-DE" altLang="en-US" sz="20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</a:rPr>
                <a:t>sin(2</a:t>
              </a:r>
              <a:r>
                <a:rPr lang="de-DE" altLang="en-US" sz="20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  <a:sym typeface="Symbol" pitchFamily="2" charset="2"/>
                </a:rPr>
                <a:t>.</a:t>
              </a:r>
              <a:r>
                <a:rPr lang="de-DE" altLang="en-US" sz="20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</a:rPr>
                <a:t>ft+Ph</a:t>
              </a:r>
              <a:r>
                <a:rPr lang="de-DE" altLang="en-US" sz="2000" baseline="-250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</a:rPr>
                <a:t>1</a:t>
              </a:r>
              <a:r>
                <a:rPr lang="de-DE" altLang="en-US" sz="20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</a:rPr>
                <a:t>) + </a:t>
              </a:r>
              <a:r>
                <a:rPr lang="de-DE" altLang="en-US" sz="20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  <a:sym typeface="Symbol" pitchFamily="2" charset="2"/>
                </a:rPr>
                <a:t>A</a:t>
              </a:r>
              <a:r>
                <a:rPr lang="de-DE" altLang="en-US" sz="2000" baseline="-250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  <a:sym typeface="Symbol" pitchFamily="2" charset="2"/>
                </a:rPr>
                <a:t>2 </a:t>
              </a:r>
              <a:r>
                <a:rPr lang="de-DE" altLang="en-US" sz="20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</a:rPr>
                <a:t>sin(2</a:t>
              </a:r>
              <a:r>
                <a:rPr lang="de-DE" altLang="en-US" sz="20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  <a:sym typeface="Symbol" pitchFamily="2" charset="2"/>
                </a:rPr>
                <a:t>.2</a:t>
              </a:r>
              <a:r>
                <a:rPr lang="de-DE" altLang="en-US" sz="20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</a:rPr>
                <a:t>ft+Ph</a:t>
              </a:r>
              <a:r>
                <a:rPr lang="de-DE" altLang="en-US" sz="2000" baseline="-250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</a:rPr>
                <a:t>2</a:t>
              </a:r>
              <a:r>
                <a:rPr lang="de-DE" altLang="en-US" sz="20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</a:rPr>
                <a:t>) + </a:t>
              </a:r>
              <a:r>
                <a:rPr lang="de-DE" altLang="en-US" sz="20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  <a:sym typeface="Symbol" pitchFamily="2" charset="2"/>
                </a:rPr>
                <a:t>A</a:t>
              </a:r>
              <a:r>
                <a:rPr lang="de-DE" altLang="en-US" sz="2000" baseline="-250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  <a:sym typeface="Symbol" pitchFamily="2" charset="2"/>
                </a:rPr>
                <a:t>3 </a:t>
              </a:r>
              <a:r>
                <a:rPr lang="de-DE" altLang="en-US" sz="20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</a:rPr>
                <a:t>sin(2</a:t>
              </a:r>
              <a:r>
                <a:rPr lang="de-DE" altLang="en-US" sz="20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  <a:sym typeface="Symbol" pitchFamily="2" charset="2"/>
                </a:rPr>
                <a:t>.3</a:t>
              </a:r>
              <a:r>
                <a:rPr lang="de-DE" altLang="en-US" sz="20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</a:rPr>
                <a:t>ft+Ph</a:t>
              </a:r>
              <a:r>
                <a:rPr lang="de-DE" altLang="en-US" sz="2000" baseline="-250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</a:rPr>
                <a:t>3</a:t>
              </a:r>
              <a:r>
                <a:rPr lang="de-DE" altLang="en-US" sz="20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</a:rPr>
                <a:t>) +...</a:t>
              </a:r>
              <a:r>
                <a:rPr lang="de-DE" altLang="en-US" sz="2000" baseline="3000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</a:rPr>
                <a:t> </a:t>
              </a:r>
            </a:p>
          </p:txBody>
        </p:sp>
        <p:pic>
          <p:nvPicPr>
            <p:cNvPr id="949307" name="Picture 59" descr="fourier.jpg                                                    0009A949Macintosh HD                   C2BB404B:">
              <a:extLst>
                <a:ext uri="{FF2B5EF4-FFF2-40B4-BE49-F238E27FC236}">
                  <a16:creationId xmlns:a16="http://schemas.microsoft.com/office/drawing/2014/main" id="{33DF3361-8A88-F8B8-874A-3CDD6AF18F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972001" y="314324"/>
              <a:ext cx="1109663" cy="1420797"/>
            </a:xfrm>
            <a:prstGeom prst="rect">
              <a:avLst/>
            </a:prstGeom>
            <a:noFill/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</p:pic>
        <p:pic>
          <p:nvPicPr>
            <p:cNvPr id="15365" name="Picture 40" descr="Screen Shot 2012-09-12 at 9.34.25 AM.png">
              <a:extLst>
                <a:ext uri="{FF2B5EF4-FFF2-40B4-BE49-F238E27FC236}">
                  <a16:creationId xmlns:a16="http://schemas.microsoft.com/office/drawing/2014/main" id="{31DF808B-D131-4B39-A566-E3896E4FE7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1691" y="2578205"/>
              <a:ext cx="6308147" cy="4147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5366" name="Straight Arrow Connector 42">
              <a:extLst>
                <a:ext uri="{FF2B5EF4-FFF2-40B4-BE49-F238E27FC236}">
                  <a16:creationId xmlns:a16="http://schemas.microsoft.com/office/drawing/2014/main" id="{0639319A-9ED8-D692-21A6-77F10F61E05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2087965" y="2916457"/>
              <a:ext cx="1549709" cy="3013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67" name="Freeform 47">
              <a:extLst>
                <a:ext uri="{FF2B5EF4-FFF2-40B4-BE49-F238E27FC236}">
                  <a16:creationId xmlns:a16="http://schemas.microsoft.com/office/drawing/2014/main" id="{D9A4BBD0-5DC0-2E42-7A24-9FD90C414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0581" y="2313801"/>
              <a:ext cx="1531859" cy="2033993"/>
            </a:xfrm>
            <a:custGeom>
              <a:avLst/>
              <a:gdLst>
                <a:gd name="T0" fmla="*/ 1531859 w 1531859"/>
                <a:gd name="T1" fmla="*/ 0 h 2033993"/>
                <a:gd name="T2" fmla="*/ 1133648 w 1531859"/>
                <a:gd name="T3" fmla="*/ 355142 h 2033993"/>
                <a:gd name="T4" fmla="*/ 175787 w 1531859"/>
                <a:gd name="T5" fmla="*/ 344380 h 2033993"/>
                <a:gd name="T6" fmla="*/ 78925 w 1531859"/>
                <a:gd name="T7" fmla="*/ 2033993 h 20339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31859"/>
                <a:gd name="T13" fmla="*/ 0 h 2033993"/>
                <a:gd name="T14" fmla="*/ 1531859 w 1531859"/>
                <a:gd name="T15" fmla="*/ 2033993 h 20339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31859" h="2033993">
                  <a:moveTo>
                    <a:pt x="1531859" y="0"/>
                  </a:moveTo>
                  <a:cubicBezTo>
                    <a:pt x="1445759" y="148872"/>
                    <a:pt x="1359660" y="297745"/>
                    <a:pt x="1133648" y="355142"/>
                  </a:cubicBezTo>
                  <a:cubicBezTo>
                    <a:pt x="907636" y="412539"/>
                    <a:pt x="351574" y="64572"/>
                    <a:pt x="175787" y="344380"/>
                  </a:cubicBezTo>
                  <a:cubicBezTo>
                    <a:pt x="0" y="624188"/>
                    <a:pt x="78925" y="2033993"/>
                    <a:pt x="78925" y="20339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Freeform 48">
              <a:extLst>
                <a:ext uri="{FF2B5EF4-FFF2-40B4-BE49-F238E27FC236}">
                  <a16:creationId xmlns:a16="http://schemas.microsoft.com/office/drawing/2014/main" id="{EFA92CB7-F53A-E1A4-2BA5-A803FD6BC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5518" y="2292278"/>
              <a:ext cx="3422468" cy="947044"/>
            </a:xfrm>
            <a:custGeom>
              <a:avLst/>
              <a:gdLst>
                <a:gd name="T0" fmla="*/ 3422468 w 3422468"/>
                <a:gd name="T1" fmla="*/ 0 h 947044"/>
                <a:gd name="T2" fmla="*/ 2798244 w 3422468"/>
                <a:gd name="T3" fmla="*/ 495046 h 947044"/>
                <a:gd name="T4" fmla="*/ 925573 w 3422468"/>
                <a:gd name="T5" fmla="*/ 538093 h 947044"/>
                <a:gd name="T6" fmla="*/ 269062 w 3422468"/>
                <a:gd name="T7" fmla="*/ 451998 h 947044"/>
                <a:gd name="T8" fmla="*/ 0 w 3422468"/>
                <a:gd name="T9" fmla="*/ 947044 h 9470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22468"/>
                <a:gd name="T16" fmla="*/ 0 h 947044"/>
                <a:gd name="T17" fmla="*/ 3422468 w 3422468"/>
                <a:gd name="T18" fmla="*/ 947044 h 9470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22468" h="947044">
                  <a:moveTo>
                    <a:pt x="3422468" y="0"/>
                  </a:moveTo>
                  <a:cubicBezTo>
                    <a:pt x="3318430" y="202682"/>
                    <a:pt x="3214393" y="405364"/>
                    <a:pt x="2798244" y="495046"/>
                  </a:cubicBezTo>
                  <a:cubicBezTo>
                    <a:pt x="2382095" y="584728"/>
                    <a:pt x="1347103" y="545268"/>
                    <a:pt x="925573" y="538093"/>
                  </a:cubicBezTo>
                  <a:cubicBezTo>
                    <a:pt x="504043" y="530918"/>
                    <a:pt x="423324" y="383839"/>
                    <a:pt x="269062" y="451998"/>
                  </a:cubicBezTo>
                  <a:cubicBezTo>
                    <a:pt x="114800" y="520157"/>
                    <a:pt x="0" y="947044"/>
                    <a:pt x="0" y="9470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>
            <a:extLst>
              <a:ext uri="{FF2B5EF4-FFF2-40B4-BE49-F238E27FC236}">
                <a16:creationId xmlns:a16="http://schemas.microsoft.com/office/drawing/2014/main" id="{060F7D23-8289-ED2C-4437-85DB623446C6}"/>
              </a:ext>
            </a:extLst>
          </p:cNvPr>
          <p:cNvGrpSpPr>
            <a:grpSpLocks/>
          </p:cNvGrpSpPr>
          <p:nvPr/>
        </p:nvGrpSpPr>
        <p:grpSpPr bwMode="auto">
          <a:xfrm>
            <a:off x="3527425" y="4405313"/>
            <a:ext cx="3494088" cy="2246312"/>
            <a:chOff x="2455" y="805"/>
            <a:chExt cx="2098" cy="1349"/>
          </a:xfrm>
        </p:grpSpPr>
        <p:pic>
          <p:nvPicPr>
            <p:cNvPr id="949271" name="Picture 23" descr="fourier.tiff                                                   00085F94Macintosh HD                   C2BB404B:">
              <a:extLst>
                <a:ext uri="{FF2B5EF4-FFF2-40B4-BE49-F238E27FC236}">
                  <a16:creationId xmlns:a16="http://schemas.microsoft.com/office/drawing/2014/main" id="{29359D77-1A16-F7A9-A129-D6C0CDC758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 l="25125" t="16231" b="25848"/>
            <a:stretch>
              <a:fillRect/>
            </a:stretch>
          </p:blipFill>
          <p:spPr bwMode="auto">
            <a:xfrm>
              <a:off x="2455" y="805"/>
              <a:ext cx="2098" cy="1349"/>
            </a:xfrm>
            <a:prstGeom prst="rect">
              <a:avLst/>
            </a:prstGeom>
            <a:noFill/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</p:pic>
        <p:sp>
          <p:nvSpPr>
            <p:cNvPr id="949272" name="Oval 24">
              <a:extLst>
                <a:ext uri="{FF2B5EF4-FFF2-40B4-BE49-F238E27FC236}">
                  <a16:creationId xmlns:a16="http://schemas.microsoft.com/office/drawing/2014/main" id="{7927D3A0-CFE0-9FA3-05BC-66CE202D82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9" y="1710"/>
              <a:ext cx="71" cy="65"/>
            </a:xfrm>
            <a:prstGeom prst="ellipse">
              <a:avLst/>
            </a:prstGeom>
            <a:solidFill>
              <a:srgbClr val="6007FF"/>
            </a:solidFill>
            <a:ln w="9525">
              <a:noFill/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Math1" charset="0"/>
                <a:ea typeface="+mn-ea"/>
              </a:endParaRPr>
            </a:p>
          </p:txBody>
        </p:sp>
      </p:grpSp>
      <p:sp>
        <p:nvSpPr>
          <p:cNvPr id="949275" name="Text Box 27">
            <a:extLst>
              <a:ext uri="{FF2B5EF4-FFF2-40B4-BE49-F238E27FC236}">
                <a16:creationId xmlns:a16="http://schemas.microsoft.com/office/drawing/2014/main" id="{8B920029-6D96-70E1-DF6F-1626DC820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5550" y="2597150"/>
            <a:ext cx="8523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3pPr>
            <a:lvl4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4pPr>
            <a:lvl5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de-DE" alt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w(t) = </a:t>
            </a:r>
            <a:r>
              <a:rPr lang="de-DE" alt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  <a:sym typeface="Symbol" pitchFamily="2" charset="2"/>
              </a:rPr>
              <a:t>A</a:t>
            </a:r>
            <a:r>
              <a:rPr lang="de-DE" altLang="en-US" sz="18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  <a:sym typeface="Symbol" pitchFamily="2" charset="2"/>
              </a:rPr>
              <a:t>0 </a:t>
            </a:r>
            <a:r>
              <a:rPr lang="de-DE" alt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+ </a:t>
            </a:r>
            <a:r>
              <a:rPr lang="de-DE" alt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  <a:sym typeface="Symbol" pitchFamily="2" charset="2"/>
              </a:rPr>
              <a:t>A</a:t>
            </a:r>
            <a:r>
              <a:rPr lang="de-DE" altLang="en-US" sz="18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  <a:sym typeface="Symbol" pitchFamily="2" charset="2"/>
              </a:rPr>
              <a:t>1 </a:t>
            </a:r>
            <a:r>
              <a:rPr lang="de-DE" alt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sin(2</a:t>
            </a:r>
            <a:r>
              <a:rPr lang="de-DE" alt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  <a:sym typeface="Symbol" pitchFamily="2" charset="2"/>
              </a:rPr>
              <a:t>.</a:t>
            </a:r>
            <a:r>
              <a:rPr lang="de-DE" alt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ft+Ph</a:t>
            </a:r>
            <a:r>
              <a:rPr lang="de-DE" altLang="en-US" sz="18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1</a:t>
            </a:r>
            <a:r>
              <a:rPr lang="de-DE" alt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) + </a:t>
            </a:r>
            <a:r>
              <a:rPr lang="de-DE" alt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  <a:sym typeface="Symbol" pitchFamily="2" charset="2"/>
              </a:rPr>
              <a:t>A</a:t>
            </a:r>
            <a:r>
              <a:rPr lang="de-DE" altLang="en-US" sz="18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  <a:sym typeface="Symbol" pitchFamily="2" charset="2"/>
              </a:rPr>
              <a:t>2 </a:t>
            </a:r>
            <a:r>
              <a:rPr lang="de-DE" alt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sin(2</a:t>
            </a:r>
            <a:r>
              <a:rPr lang="de-DE" alt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  <a:sym typeface="Symbol" pitchFamily="2" charset="2"/>
              </a:rPr>
              <a:t>.2</a:t>
            </a:r>
            <a:r>
              <a:rPr lang="de-DE" alt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ft+P</a:t>
            </a:r>
            <a:r>
              <a:rPr lang="de-DE" altLang="en-US" sz="18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2</a:t>
            </a:r>
            <a:r>
              <a:rPr lang="de-DE" alt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) + </a:t>
            </a:r>
            <a:r>
              <a:rPr lang="de-DE" alt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  <a:sym typeface="Symbol" pitchFamily="2" charset="2"/>
              </a:rPr>
              <a:t>A</a:t>
            </a:r>
            <a:r>
              <a:rPr lang="de-DE" altLang="en-US" sz="18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  <a:sym typeface="Symbol" pitchFamily="2" charset="2"/>
              </a:rPr>
              <a:t>3 </a:t>
            </a:r>
            <a:r>
              <a:rPr lang="de-DE" alt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sin(2</a:t>
            </a:r>
            <a:r>
              <a:rPr lang="de-DE" alt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  <a:sym typeface="Symbol" pitchFamily="2" charset="2"/>
              </a:rPr>
              <a:t>.3</a:t>
            </a:r>
            <a:r>
              <a:rPr lang="de-DE" alt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ft+Ph</a:t>
            </a:r>
            <a:r>
              <a:rPr lang="de-DE" altLang="en-US" sz="18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3</a:t>
            </a:r>
            <a:r>
              <a:rPr lang="de-DE" alt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) +</a:t>
            </a:r>
            <a:r>
              <a:rPr lang="de-DE" alt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  <a:sym typeface="Symbol" pitchFamily="2" charset="2"/>
              </a:rPr>
              <a:t>A</a:t>
            </a:r>
            <a:r>
              <a:rPr lang="de-DE" altLang="en-US" sz="18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  <a:sym typeface="Symbol" pitchFamily="2" charset="2"/>
              </a:rPr>
              <a:t>4 </a:t>
            </a:r>
            <a:r>
              <a:rPr lang="de-DE" alt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sin(2</a:t>
            </a:r>
            <a:r>
              <a:rPr lang="de-DE" alt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  <a:sym typeface="Symbol" pitchFamily="2" charset="2"/>
              </a:rPr>
              <a:t>.4</a:t>
            </a:r>
            <a:r>
              <a:rPr lang="de-DE" alt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ft+Ph</a:t>
            </a:r>
            <a:r>
              <a:rPr lang="de-DE" altLang="en-US" sz="1800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4</a:t>
            </a:r>
            <a:r>
              <a:rPr lang="de-DE" alt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) </a:t>
            </a:r>
            <a:endParaRPr lang="de-DE" altLang="en-US" sz="1800" baseline="30000">
              <a:effectLst>
                <a:outerShdw blurRad="38100" dist="38100" dir="2700000" algn="tl">
                  <a:srgbClr val="FFFFFF"/>
                </a:outerShdw>
              </a:effectLst>
              <a:latin typeface="Times" pitchFamily="2" charset="0"/>
            </a:endParaRPr>
          </a:p>
        </p:txBody>
      </p:sp>
      <p:grpSp>
        <p:nvGrpSpPr>
          <p:cNvPr id="3" name="Group 29">
            <a:extLst>
              <a:ext uri="{FF2B5EF4-FFF2-40B4-BE49-F238E27FC236}">
                <a16:creationId xmlns:a16="http://schemas.microsoft.com/office/drawing/2014/main" id="{CEDB85E0-56C1-9187-ADA5-123BF7C5A2EE}"/>
              </a:ext>
            </a:extLst>
          </p:cNvPr>
          <p:cNvGrpSpPr>
            <a:grpSpLocks/>
          </p:cNvGrpSpPr>
          <p:nvPr/>
        </p:nvGrpSpPr>
        <p:grpSpPr bwMode="auto">
          <a:xfrm>
            <a:off x="2754313" y="4675188"/>
            <a:ext cx="2582862" cy="2578100"/>
            <a:chOff x="1136" y="1091"/>
            <a:chExt cx="2649" cy="2643"/>
          </a:xfrm>
        </p:grpSpPr>
        <p:sp>
          <p:nvSpPr>
            <p:cNvPr id="17438" name="AutoShape 30">
              <a:extLst>
                <a:ext uri="{FF2B5EF4-FFF2-40B4-BE49-F238E27FC236}">
                  <a16:creationId xmlns:a16="http://schemas.microsoft.com/office/drawing/2014/main" id="{84B8FDC3-5C05-D2E8-4076-CD4CC6BBDD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310308">
              <a:off x="1139" y="1088"/>
              <a:ext cx="2643" cy="264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048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5355" y="18182"/>
                  </a:moveTo>
                  <a:cubicBezTo>
                    <a:pt x="13986" y="19027"/>
                    <a:pt x="12409" y="19474"/>
                    <a:pt x="10800" y="19474"/>
                  </a:cubicBezTo>
                  <a:cubicBezTo>
                    <a:pt x="9190" y="19474"/>
                    <a:pt x="7613" y="19027"/>
                    <a:pt x="6244" y="18182"/>
                  </a:cubicBezTo>
                  <a:lnTo>
                    <a:pt x="5128" y="19990"/>
                  </a:lnTo>
                  <a:cubicBezTo>
                    <a:pt x="6833" y="21042"/>
                    <a:pt x="8796" y="21599"/>
                    <a:pt x="10800" y="21599"/>
                  </a:cubicBezTo>
                  <a:cubicBezTo>
                    <a:pt x="12803" y="21599"/>
                    <a:pt x="14766" y="21042"/>
                    <a:pt x="16471" y="19990"/>
                  </a:cubicBezTo>
                  <a:lnTo>
                    <a:pt x="15355" y="18182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5A0AFF">
                    <a:alpha val="50998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9" name="AutoShape 31">
              <a:extLst>
                <a:ext uri="{FF2B5EF4-FFF2-40B4-BE49-F238E27FC236}">
                  <a16:creationId xmlns:a16="http://schemas.microsoft.com/office/drawing/2014/main" id="{1217D489-F0BA-C989-7885-586FBB0D41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810428">
              <a:off x="2744" y="1234"/>
              <a:ext cx="374" cy="14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4" name="Group 32">
            <a:extLst>
              <a:ext uri="{FF2B5EF4-FFF2-40B4-BE49-F238E27FC236}">
                <a16:creationId xmlns:a16="http://schemas.microsoft.com/office/drawing/2014/main" id="{F149E066-6FAF-3FBF-1816-EBC18C75F9CB}"/>
              </a:ext>
            </a:extLst>
          </p:cNvPr>
          <p:cNvGrpSpPr>
            <a:grpSpLocks/>
          </p:cNvGrpSpPr>
          <p:nvPr/>
        </p:nvGrpSpPr>
        <p:grpSpPr bwMode="auto">
          <a:xfrm>
            <a:off x="4529138" y="5145088"/>
            <a:ext cx="1550987" cy="1577975"/>
            <a:chOff x="2945" y="1590"/>
            <a:chExt cx="1591" cy="1619"/>
          </a:xfrm>
        </p:grpSpPr>
        <p:sp>
          <p:nvSpPr>
            <p:cNvPr id="17436" name="AutoShape 33">
              <a:extLst>
                <a:ext uri="{FF2B5EF4-FFF2-40B4-BE49-F238E27FC236}">
                  <a16:creationId xmlns:a16="http://schemas.microsoft.com/office/drawing/2014/main" id="{031BB203-F012-1F45-EAA7-786AB95BDAD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785592">
              <a:off x="2947" y="1620"/>
              <a:ext cx="1587" cy="15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0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3788" y="17297"/>
                  </a:moveTo>
                  <a:cubicBezTo>
                    <a:pt x="12851" y="17728"/>
                    <a:pt x="11831" y="17951"/>
                    <a:pt x="10800" y="17951"/>
                  </a:cubicBezTo>
                  <a:cubicBezTo>
                    <a:pt x="9768" y="17951"/>
                    <a:pt x="8748" y="17728"/>
                    <a:pt x="7811" y="17297"/>
                  </a:cubicBezTo>
                  <a:lnTo>
                    <a:pt x="6286" y="20611"/>
                  </a:lnTo>
                  <a:cubicBezTo>
                    <a:pt x="7702" y="21262"/>
                    <a:pt x="9241" y="21599"/>
                    <a:pt x="10800" y="21599"/>
                  </a:cubicBezTo>
                  <a:cubicBezTo>
                    <a:pt x="12358" y="21599"/>
                    <a:pt x="13897" y="21262"/>
                    <a:pt x="15313" y="20611"/>
                  </a:cubicBezTo>
                  <a:lnTo>
                    <a:pt x="13788" y="17297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00FFFF">
                    <a:alpha val="50998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AutoShape 34">
              <a:extLst>
                <a:ext uri="{FF2B5EF4-FFF2-40B4-BE49-F238E27FC236}">
                  <a16:creationId xmlns:a16="http://schemas.microsoft.com/office/drawing/2014/main" id="{A42FB6D2-6B61-DABE-8911-60EC594AAB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771530">
              <a:off x="3779" y="1704"/>
              <a:ext cx="374" cy="14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5" name="Group 35">
            <a:extLst>
              <a:ext uri="{FF2B5EF4-FFF2-40B4-BE49-F238E27FC236}">
                <a16:creationId xmlns:a16="http://schemas.microsoft.com/office/drawing/2014/main" id="{072E4E87-4CAD-CB58-C024-86005FEAF14F}"/>
              </a:ext>
            </a:extLst>
          </p:cNvPr>
          <p:cNvGrpSpPr>
            <a:grpSpLocks/>
          </p:cNvGrpSpPr>
          <p:nvPr/>
        </p:nvGrpSpPr>
        <p:grpSpPr bwMode="auto">
          <a:xfrm>
            <a:off x="5495925" y="5200650"/>
            <a:ext cx="1023938" cy="1062038"/>
            <a:chOff x="3953" y="1640"/>
            <a:chExt cx="1049" cy="1088"/>
          </a:xfrm>
        </p:grpSpPr>
        <p:sp>
          <p:nvSpPr>
            <p:cNvPr id="17434" name="AutoShape 36">
              <a:extLst>
                <a:ext uri="{FF2B5EF4-FFF2-40B4-BE49-F238E27FC236}">
                  <a16:creationId xmlns:a16="http://schemas.microsoft.com/office/drawing/2014/main" id="{C9421FF0-6D26-E438-89EC-C1CE7BDB86F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8070565">
              <a:off x="3954" y="1680"/>
              <a:ext cx="1047" cy="104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898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4250" y="14267"/>
                  </a:moveTo>
                  <a:cubicBezTo>
                    <a:pt x="13333" y="15179"/>
                    <a:pt x="12093" y="15691"/>
                    <a:pt x="10800" y="15691"/>
                  </a:cubicBezTo>
                  <a:cubicBezTo>
                    <a:pt x="9506" y="15691"/>
                    <a:pt x="8266" y="15179"/>
                    <a:pt x="7349" y="14267"/>
                  </a:cubicBezTo>
                  <a:lnTo>
                    <a:pt x="3182" y="18455"/>
                  </a:lnTo>
                  <a:cubicBezTo>
                    <a:pt x="5205" y="20469"/>
                    <a:pt x="7944" y="21599"/>
                    <a:pt x="10800" y="21599"/>
                  </a:cubicBezTo>
                  <a:cubicBezTo>
                    <a:pt x="13655" y="21599"/>
                    <a:pt x="16394" y="20469"/>
                    <a:pt x="18417" y="18455"/>
                  </a:cubicBezTo>
                  <a:lnTo>
                    <a:pt x="14250" y="14267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6CFF00">
                    <a:alpha val="50998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5" name="AutoShape 37">
              <a:extLst>
                <a:ext uri="{FF2B5EF4-FFF2-40B4-BE49-F238E27FC236}">
                  <a16:creationId xmlns:a16="http://schemas.microsoft.com/office/drawing/2014/main" id="{C1BE2ECA-DD4B-C426-D675-63E037DE0E5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269548">
              <a:off x="4239" y="1754"/>
              <a:ext cx="374" cy="14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6" name="Group 38">
            <a:extLst>
              <a:ext uri="{FF2B5EF4-FFF2-40B4-BE49-F238E27FC236}">
                <a16:creationId xmlns:a16="http://schemas.microsoft.com/office/drawing/2014/main" id="{D73AA5C7-4870-EC9A-845F-E97E23F9B858}"/>
              </a:ext>
            </a:extLst>
          </p:cNvPr>
          <p:cNvGrpSpPr>
            <a:grpSpLocks/>
          </p:cNvGrpSpPr>
          <p:nvPr/>
        </p:nvGrpSpPr>
        <p:grpSpPr bwMode="auto">
          <a:xfrm>
            <a:off x="5403850" y="5195888"/>
            <a:ext cx="1552575" cy="1549400"/>
            <a:chOff x="3850" y="1630"/>
            <a:chExt cx="1591" cy="1587"/>
          </a:xfrm>
        </p:grpSpPr>
        <p:sp>
          <p:nvSpPr>
            <p:cNvPr id="17432" name="AutoShape 39">
              <a:extLst>
                <a:ext uri="{FF2B5EF4-FFF2-40B4-BE49-F238E27FC236}">
                  <a16:creationId xmlns:a16="http://schemas.microsoft.com/office/drawing/2014/main" id="{E1988133-5DC3-6DEA-5B2C-B6A3214DF7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946865">
              <a:off x="3852" y="1628"/>
              <a:ext cx="1587" cy="15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1906" y="17883"/>
                  </a:moveTo>
                  <a:cubicBezTo>
                    <a:pt x="11540" y="17940"/>
                    <a:pt x="11170" y="17968"/>
                    <a:pt x="10800" y="17968"/>
                  </a:cubicBezTo>
                  <a:cubicBezTo>
                    <a:pt x="10429" y="17968"/>
                    <a:pt x="10059" y="17940"/>
                    <a:pt x="9693" y="17883"/>
                  </a:cubicBezTo>
                  <a:lnTo>
                    <a:pt x="9132" y="21470"/>
                  </a:lnTo>
                  <a:cubicBezTo>
                    <a:pt x="9684" y="21556"/>
                    <a:pt x="10241" y="21599"/>
                    <a:pt x="10800" y="21599"/>
                  </a:cubicBezTo>
                  <a:cubicBezTo>
                    <a:pt x="11358" y="21599"/>
                    <a:pt x="11915" y="21556"/>
                    <a:pt x="12467" y="21470"/>
                  </a:cubicBezTo>
                  <a:lnTo>
                    <a:pt x="11906" y="17883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0000">
                    <a:alpha val="24001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3" name="AutoShape 40">
              <a:extLst>
                <a:ext uri="{FF2B5EF4-FFF2-40B4-BE49-F238E27FC236}">
                  <a16:creationId xmlns:a16="http://schemas.microsoft.com/office/drawing/2014/main" id="{48044B8A-79B6-CBE0-4502-E8BAE8A888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111612">
              <a:off x="4820" y="1786"/>
              <a:ext cx="374" cy="14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cxnSp>
        <p:nvCxnSpPr>
          <p:cNvPr id="26632" name="Straight Arrow Connector 41">
            <a:extLst>
              <a:ext uri="{FF2B5EF4-FFF2-40B4-BE49-F238E27FC236}">
                <a16:creationId xmlns:a16="http://schemas.microsoft.com/office/drawing/2014/main" id="{F4F42DA3-B6EE-BBF5-3869-19C0428354C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2615406" y="3267869"/>
            <a:ext cx="2936875" cy="2319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3" name="Straight Arrow Connector 42">
            <a:extLst>
              <a:ext uri="{FF2B5EF4-FFF2-40B4-BE49-F238E27FC236}">
                <a16:creationId xmlns:a16="http://schemas.microsoft.com/office/drawing/2014/main" id="{A50D8F13-F290-0C15-DE6D-A56DFF40126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3880644" y="3763169"/>
            <a:ext cx="2819400" cy="1189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4" name="Straight Arrow Connector 45">
            <a:extLst>
              <a:ext uri="{FF2B5EF4-FFF2-40B4-BE49-F238E27FC236}">
                <a16:creationId xmlns:a16="http://schemas.microsoft.com/office/drawing/2014/main" id="{9491CABF-754F-D5F6-CA1A-1732BB4E4FB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975225" y="4310063"/>
            <a:ext cx="2832100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5" name="Straight Arrow Connector 48">
            <a:extLst>
              <a:ext uri="{FF2B5EF4-FFF2-40B4-BE49-F238E27FC236}">
                <a16:creationId xmlns:a16="http://schemas.microsoft.com/office/drawing/2014/main" id="{5950F30E-377B-4689-385B-4D2D1F87CE7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117432" y="3459956"/>
            <a:ext cx="2749550" cy="1677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6" name="Oval 51">
            <a:extLst>
              <a:ext uri="{FF2B5EF4-FFF2-40B4-BE49-F238E27FC236}">
                <a16:creationId xmlns:a16="http://schemas.microsoft.com/office/drawing/2014/main" id="{7F165085-ABE4-F61F-8F43-F8839F183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7388" y="396875"/>
            <a:ext cx="1514475" cy="15144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7" name="Group 34">
            <a:extLst>
              <a:ext uri="{FF2B5EF4-FFF2-40B4-BE49-F238E27FC236}">
                <a16:creationId xmlns:a16="http://schemas.microsoft.com/office/drawing/2014/main" id="{0B992408-FBDF-4E4A-CD88-2C57855123D5}"/>
              </a:ext>
            </a:extLst>
          </p:cNvPr>
          <p:cNvGrpSpPr>
            <a:grpSpLocks/>
          </p:cNvGrpSpPr>
          <p:nvPr/>
        </p:nvGrpSpPr>
        <p:grpSpPr bwMode="auto">
          <a:xfrm>
            <a:off x="2097088" y="350838"/>
            <a:ext cx="5522912" cy="1595437"/>
            <a:chOff x="2097088" y="350838"/>
            <a:chExt cx="5522912" cy="1595437"/>
          </a:xfrm>
        </p:grpSpPr>
        <p:pic>
          <p:nvPicPr>
            <p:cNvPr id="17430" name="Picture 56" descr="sinus.pdf">
              <a:extLst>
                <a:ext uri="{FF2B5EF4-FFF2-40B4-BE49-F238E27FC236}">
                  <a16:creationId xmlns:a16="http://schemas.microsoft.com/office/drawing/2014/main" id="{D30EAAA9-6AAB-1884-1C68-C6E0F2D233F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12"/>
            <a:stretch>
              <a:fillRect/>
            </a:stretch>
          </p:blipFill>
          <p:spPr bwMode="auto">
            <a:xfrm>
              <a:off x="3991177" y="350838"/>
              <a:ext cx="3628823" cy="159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7431" name="Straight Connector 58">
              <a:extLst>
                <a:ext uri="{FF2B5EF4-FFF2-40B4-BE49-F238E27FC236}">
                  <a16:creationId xmlns:a16="http://schemas.microsoft.com/office/drawing/2014/main" id="{CFA7EEC9-1A6A-9FF4-EA5A-723C0100933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2097088" y="1152525"/>
              <a:ext cx="2889250" cy="1588"/>
            </a:xfrm>
            <a:prstGeom prst="line">
              <a:avLst/>
            </a:prstGeom>
            <a:noFill/>
            <a:ln w="3175">
              <a:solidFill>
                <a:srgbClr val="989CD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" name="Group 32">
            <a:extLst>
              <a:ext uri="{FF2B5EF4-FFF2-40B4-BE49-F238E27FC236}">
                <a16:creationId xmlns:a16="http://schemas.microsoft.com/office/drawing/2014/main" id="{7A4F3D65-3ED7-92F5-0664-D9BF1AABF11A}"/>
              </a:ext>
            </a:extLst>
          </p:cNvPr>
          <p:cNvGrpSpPr>
            <a:grpSpLocks/>
          </p:cNvGrpSpPr>
          <p:nvPr/>
        </p:nvGrpSpPr>
        <p:grpSpPr bwMode="auto">
          <a:xfrm>
            <a:off x="3043238" y="454025"/>
            <a:ext cx="1900237" cy="703263"/>
            <a:chOff x="3043238" y="454025"/>
            <a:chExt cx="1900237" cy="703263"/>
          </a:xfrm>
        </p:grpSpPr>
        <p:cxnSp>
          <p:nvCxnSpPr>
            <p:cNvPr id="17428" name="Straight Connector 60">
              <a:extLst>
                <a:ext uri="{FF2B5EF4-FFF2-40B4-BE49-F238E27FC236}">
                  <a16:creationId xmlns:a16="http://schemas.microsoft.com/office/drawing/2014/main" id="{7F242235-2E97-0C05-20AF-93F24B2F4E5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3043238" y="466725"/>
              <a:ext cx="1900237" cy="1588"/>
            </a:xfrm>
            <a:prstGeom prst="line">
              <a:avLst/>
            </a:prstGeom>
            <a:noFill/>
            <a:ln w="3175">
              <a:solidFill>
                <a:srgbClr val="989CD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29" name="Freeform 63">
              <a:extLst>
                <a:ext uri="{FF2B5EF4-FFF2-40B4-BE49-F238E27FC236}">
                  <a16:creationId xmlns:a16="http://schemas.microsoft.com/office/drawing/2014/main" id="{4B4D22F6-1723-CE4A-85E7-5ED47B142F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8475" y="454025"/>
              <a:ext cx="635000" cy="703263"/>
            </a:xfrm>
            <a:custGeom>
              <a:avLst/>
              <a:gdLst>
                <a:gd name="T0" fmla="*/ 0 w 634960"/>
                <a:gd name="T1" fmla="*/ 705801 h 703094"/>
                <a:gd name="T2" fmla="*/ 624246 w 634960"/>
                <a:gd name="T3" fmla="*/ 694420 h 703094"/>
                <a:gd name="T4" fmla="*/ 635600 w 634960"/>
                <a:gd name="T5" fmla="*/ 0 h 703094"/>
                <a:gd name="T6" fmla="*/ 0 60000 65536"/>
                <a:gd name="T7" fmla="*/ 0 60000 65536"/>
                <a:gd name="T8" fmla="*/ 0 60000 65536"/>
                <a:gd name="T9" fmla="*/ 0 w 634960"/>
                <a:gd name="T10" fmla="*/ 0 h 703094"/>
                <a:gd name="T11" fmla="*/ 634960 w 634960"/>
                <a:gd name="T12" fmla="*/ 703094 h 7030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4960" h="703094">
                  <a:moveTo>
                    <a:pt x="0" y="703094"/>
                  </a:moveTo>
                  <a:lnTo>
                    <a:pt x="623622" y="691754"/>
                  </a:lnTo>
                  <a:lnTo>
                    <a:pt x="634960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31">
            <a:extLst>
              <a:ext uri="{FF2B5EF4-FFF2-40B4-BE49-F238E27FC236}">
                <a16:creationId xmlns:a16="http://schemas.microsoft.com/office/drawing/2014/main" id="{FEB5D99C-3C09-BA81-BA6F-AA0D2B90E53F}"/>
              </a:ext>
            </a:extLst>
          </p:cNvPr>
          <p:cNvGrpSpPr>
            <a:grpSpLocks/>
          </p:cNvGrpSpPr>
          <p:nvPr/>
        </p:nvGrpSpPr>
        <p:grpSpPr bwMode="auto">
          <a:xfrm>
            <a:off x="2471738" y="454025"/>
            <a:ext cx="581025" cy="976313"/>
            <a:chOff x="2471738" y="454025"/>
            <a:chExt cx="581025" cy="976313"/>
          </a:xfrm>
        </p:grpSpPr>
        <p:cxnSp>
          <p:nvCxnSpPr>
            <p:cNvPr id="17424" name="Straight Arrow Connector 53">
              <a:extLst>
                <a:ext uri="{FF2B5EF4-FFF2-40B4-BE49-F238E27FC236}">
                  <a16:creationId xmlns:a16="http://schemas.microsoft.com/office/drawing/2014/main" id="{543C3496-4023-0C86-13F3-7638A2FEB56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2534444" y="634206"/>
              <a:ext cx="698500" cy="338138"/>
            </a:xfrm>
            <a:prstGeom prst="straightConnector1">
              <a:avLst/>
            </a:prstGeom>
            <a:noFill/>
            <a:ln w="28575">
              <a:solidFill>
                <a:srgbClr val="5F39F5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7425" name="Group 29">
              <a:extLst>
                <a:ext uri="{FF2B5EF4-FFF2-40B4-BE49-F238E27FC236}">
                  <a16:creationId xmlns:a16="http://schemas.microsoft.com/office/drawing/2014/main" id="{8D26B411-4BA2-2788-6045-D1D57F21E0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71738" y="895350"/>
              <a:ext cx="534987" cy="534988"/>
              <a:chOff x="1136" y="1091"/>
              <a:chExt cx="2649" cy="2643"/>
            </a:xfrm>
          </p:grpSpPr>
          <p:sp>
            <p:nvSpPr>
              <p:cNvPr id="17426" name="AutoShape 30">
                <a:extLst>
                  <a:ext uri="{FF2B5EF4-FFF2-40B4-BE49-F238E27FC236}">
                    <a16:creationId xmlns:a16="http://schemas.microsoft.com/office/drawing/2014/main" id="{FF4148C0-CB60-D002-9211-1A0347D82C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310308">
                <a:off x="1139" y="1088"/>
                <a:ext cx="2643" cy="264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048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5355" y="18182"/>
                    </a:moveTo>
                    <a:cubicBezTo>
                      <a:pt x="13986" y="19027"/>
                      <a:pt x="12409" y="19474"/>
                      <a:pt x="10800" y="19474"/>
                    </a:cubicBezTo>
                    <a:cubicBezTo>
                      <a:pt x="9190" y="19474"/>
                      <a:pt x="7613" y="19027"/>
                      <a:pt x="6244" y="18182"/>
                    </a:cubicBezTo>
                    <a:lnTo>
                      <a:pt x="5128" y="19990"/>
                    </a:lnTo>
                    <a:cubicBezTo>
                      <a:pt x="6833" y="21042"/>
                      <a:pt x="8796" y="21599"/>
                      <a:pt x="10800" y="21599"/>
                    </a:cubicBezTo>
                    <a:cubicBezTo>
                      <a:pt x="12803" y="21599"/>
                      <a:pt x="14766" y="21042"/>
                      <a:pt x="16471" y="19990"/>
                    </a:cubicBezTo>
                    <a:lnTo>
                      <a:pt x="15355" y="1818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0000"/>
                  </a:gs>
                  <a:gs pos="100000">
                    <a:srgbClr val="5A0AFF">
                      <a:alpha val="50998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7" name="AutoShape 31">
                <a:extLst>
                  <a:ext uri="{FF2B5EF4-FFF2-40B4-BE49-F238E27FC236}">
                    <a16:creationId xmlns:a16="http://schemas.microsoft.com/office/drawing/2014/main" id="{44CEEF73-536E-ED51-1220-9456BDE317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3810428">
                <a:off x="2744" y="1234"/>
                <a:ext cx="374" cy="146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Math1" pitchFamily="2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800">
                    <a:solidFill>
                      <a:schemeClr val="tx1"/>
                    </a:solidFill>
                    <a:latin typeface="Math1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Math1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Math1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Math1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Math1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Math1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Math1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Math1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17876B48-6BE0-6E14-F1DF-F26E485CA364}"/>
              </a:ext>
            </a:extLst>
          </p:cNvPr>
          <p:cNvSpPr txBox="1"/>
          <p:nvPr/>
        </p:nvSpPr>
        <p:spPr>
          <a:xfrm>
            <a:off x="2698750" y="6316663"/>
            <a:ext cx="885179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chemeClr val="accent4">
                    <a:lumMod val="50000"/>
                    <a:lumOff val="50000"/>
                  </a:schemeClr>
                </a:solidFill>
                <a:latin typeface="+mj-lt"/>
                <a:ea typeface="+mn-ea"/>
              </a:rPr>
              <a:t>SPIN.</a:t>
            </a:r>
            <a:r>
              <a:rPr lang="en-US" sz="1600" dirty="0" err="1">
                <a:solidFill>
                  <a:schemeClr val="accent4">
                    <a:lumMod val="50000"/>
                    <a:lumOff val="50000"/>
                  </a:schemeClr>
                </a:solidFill>
                <a:latin typeface="+mj-lt"/>
                <a:ea typeface="+mn-ea"/>
              </a:rPr>
              <a:t>nb</a:t>
            </a:r>
            <a:endParaRPr lang="en-US" sz="1600" dirty="0">
              <a:solidFill>
                <a:schemeClr val="accent4">
                  <a:lumMod val="50000"/>
                  <a:lumOff val="50000"/>
                </a:schemeClr>
              </a:solidFill>
              <a:latin typeface="+mj-lt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4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9275" grpId="0" autoUpdateAnimBg="0"/>
      <p:bldP spid="266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5" name="Text Box 3">
            <a:extLst>
              <a:ext uri="{FF2B5EF4-FFF2-40B4-BE49-F238E27FC236}">
                <a16:creationId xmlns:a16="http://schemas.microsoft.com/office/drawing/2014/main" id="{D5B96A52-7AD9-F480-3503-43CF5A71C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263" y="222250"/>
            <a:ext cx="5070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800" b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Sound anatomy: remarks on Fourier and realities</a:t>
            </a:r>
          </a:p>
        </p:txBody>
      </p:sp>
      <p:grpSp>
        <p:nvGrpSpPr>
          <p:cNvPr id="2" name="Group 20">
            <a:extLst>
              <a:ext uri="{FF2B5EF4-FFF2-40B4-BE49-F238E27FC236}">
                <a16:creationId xmlns:a16="http://schemas.microsoft.com/office/drawing/2014/main" id="{8CFC05D0-525A-A772-7041-6978F2424FB3}"/>
              </a:ext>
            </a:extLst>
          </p:cNvPr>
          <p:cNvGrpSpPr>
            <a:grpSpLocks/>
          </p:cNvGrpSpPr>
          <p:nvPr/>
        </p:nvGrpSpPr>
        <p:grpSpPr bwMode="auto">
          <a:xfrm>
            <a:off x="1747838" y="1039813"/>
            <a:ext cx="7480300" cy="4938712"/>
            <a:chOff x="1747815" y="1039977"/>
            <a:chExt cx="7480308" cy="4938106"/>
          </a:xfrm>
        </p:grpSpPr>
        <p:pic>
          <p:nvPicPr>
            <p:cNvPr id="19459" name="Picture 7" descr="realities.tiff">
              <a:extLst>
                <a:ext uri="{FF2B5EF4-FFF2-40B4-BE49-F238E27FC236}">
                  <a16:creationId xmlns:a16="http://schemas.microsoft.com/office/drawing/2014/main" id="{CF83572E-8658-784D-7965-E928308514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7815" y="1039977"/>
              <a:ext cx="7480308" cy="4938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E0F21DD-4133-8EFB-6E67-73048425DF1F}"/>
                </a:ext>
              </a:extLst>
            </p:cNvPr>
            <p:cNvSpPr txBox="1"/>
            <p:nvPr/>
          </p:nvSpPr>
          <p:spPr>
            <a:xfrm>
              <a:off x="7912084" y="1643153"/>
              <a:ext cx="742951" cy="58412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  <a:ea typeface="+mn-ea"/>
                </a:rPr>
                <a:t>mental </a:t>
              </a:r>
            </a:p>
            <a:p>
              <a:pPr>
                <a:defRPr/>
              </a:pPr>
              <a:r>
                <a:rPr lang="en-US" sz="1600">
                  <a:latin typeface="+mn-lt"/>
                  <a:ea typeface="+mn-ea"/>
                </a:rPr>
                <a:t>reality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BE61CC2-1AAC-BEBB-C0E9-9C9093E7E545}"/>
                </a:ext>
              </a:extLst>
            </p:cNvPr>
            <p:cNvSpPr txBox="1"/>
            <p:nvPr/>
          </p:nvSpPr>
          <p:spPr>
            <a:xfrm>
              <a:off x="7912084" y="3846333"/>
              <a:ext cx="1211264" cy="584128"/>
            </a:xfrm>
            <a:prstGeom prst="rect">
              <a:avLst/>
            </a:prstGeom>
            <a:solidFill>
              <a:schemeClr val="bg1"/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  <a:ea typeface="+mn-ea"/>
                </a:rPr>
                <a:t>physical        </a:t>
              </a:r>
            </a:p>
            <a:p>
              <a:pPr>
                <a:defRPr/>
              </a:pPr>
              <a:r>
                <a:rPr lang="en-US" sz="1600">
                  <a:latin typeface="+mn-lt"/>
                  <a:ea typeface="+mn-ea"/>
                </a:rPr>
                <a:t>reality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2B6E2D1-4785-B273-1C6B-ECE029503191}"/>
                </a:ext>
              </a:extLst>
            </p:cNvPr>
            <p:cNvSpPr txBox="1"/>
            <p:nvPr/>
          </p:nvSpPr>
          <p:spPr>
            <a:xfrm>
              <a:off x="2425678" y="5582845"/>
              <a:ext cx="1211264" cy="339683"/>
            </a:xfrm>
            <a:prstGeom prst="rect">
              <a:avLst/>
            </a:prstGeom>
            <a:solidFill>
              <a:schemeClr val="bg1"/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  <a:ea typeface="+mn-ea"/>
                </a:rPr>
                <a:t>sender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C6DC22E-1A03-1D85-72EF-1DA3A3DF4394}"/>
                </a:ext>
              </a:extLst>
            </p:cNvPr>
            <p:cNvSpPr txBox="1"/>
            <p:nvPr/>
          </p:nvSpPr>
          <p:spPr>
            <a:xfrm>
              <a:off x="4419580" y="5582845"/>
              <a:ext cx="1211264" cy="339683"/>
            </a:xfrm>
            <a:prstGeom prst="rect">
              <a:avLst/>
            </a:prstGeom>
            <a:solidFill>
              <a:schemeClr val="bg1"/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  <a:ea typeface="+mn-ea"/>
                </a:rPr>
                <a:t>message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A293A6F-E015-F4BC-5C98-0FC63EFEC84C}"/>
                </a:ext>
              </a:extLst>
            </p:cNvPr>
            <p:cNvSpPr txBox="1"/>
            <p:nvPr/>
          </p:nvSpPr>
          <p:spPr>
            <a:xfrm>
              <a:off x="6411895" y="5582845"/>
              <a:ext cx="1211263" cy="339683"/>
            </a:xfrm>
            <a:prstGeom prst="rect">
              <a:avLst/>
            </a:prstGeom>
            <a:solidFill>
              <a:schemeClr val="bg1"/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  <a:ea typeface="+mn-ea"/>
                </a:rPr>
                <a:t>receiver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DF02A07-B12B-5435-9884-3B2062B56F7D}"/>
                </a:ext>
              </a:extLst>
            </p:cNvPr>
            <p:cNvSpPr txBox="1"/>
            <p:nvPr/>
          </p:nvSpPr>
          <p:spPr>
            <a:xfrm>
              <a:off x="1776390" y="4513001"/>
              <a:ext cx="950913" cy="339683"/>
            </a:xfrm>
            <a:prstGeom prst="rect">
              <a:avLst/>
            </a:prstGeom>
            <a:solidFill>
              <a:schemeClr val="bg1"/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  <a:ea typeface="+mn-ea"/>
                </a:rPr>
                <a:t>synthesis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FB8C5B1-DD36-676D-25C6-DD32078FC13B}"/>
                </a:ext>
              </a:extLst>
            </p:cNvPr>
            <p:cNvSpPr txBox="1"/>
            <p:nvPr/>
          </p:nvSpPr>
          <p:spPr>
            <a:xfrm>
              <a:off x="5937231" y="4513001"/>
              <a:ext cx="879476" cy="339683"/>
            </a:xfrm>
            <a:prstGeom prst="rect">
              <a:avLst/>
            </a:prstGeom>
            <a:solidFill>
              <a:schemeClr val="bg1"/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  <a:ea typeface="+mn-ea"/>
                </a:rPr>
                <a:t>analysis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4FA1D01-A72A-31DC-1E7F-A6AB4E3E914C}"/>
                </a:ext>
              </a:extLst>
            </p:cNvPr>
            <p:cNvSpPr txBox="1"/>
            <p:nvPr/>
          </p:nvSpPr>
          <p:spPr>
            <a:xfrm>
              <a:off x="2241528" y="1554264"/>
              <a:ext cx="1211264" cy="277778"/>
            </a:xfrm>
            <a:prstGeom prst="rect">
              <a:avLst/>
            </a:prstGeom>
            <a:solidFill>
              <a:srgbClr val="97D1E8"/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200">
                  <a:latin typeface="+mn-lt"/>
                  <a:ea typeface="+mn-ea"/>
                </a:rPr>
                <a:t>construction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A804CAA-3C8F-1001-2369-A4D74F4C7754}"/>
                </a:ext>
              </a:extLst>
            </p:cNvPr>
            <p:cNvSpPr txBox="1"/>
            <p:nvPr/>
          </p:nvSpPr>
          <p:spPr>
            <a:xfrm>
              <a:off x="6245207" y="1554264"/>
              <a:ext cx="1282701" cy="277778"/>
            </a:xfrm>
            <a:prstGeom prst="rect">
              <a:avLst/>
            </a:prstGeom>
            <a:solidFill>
              <a:srgbClr val="97D1E8"/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200">
                  <a:latin typeface="+mn-lt"/>
                  <a:ea typeface="+mn-ea"/>
                </a:rPr>
                <a:t>decomposition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BBC0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ADC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Math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Math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Nastassja:Programme:Publish:Microsoft Office 98:Templates:Blank Presentation</Template>
  <TotalTime>6241</TotalTime>
  <Words>407</Words>
  <Application>Microsoft Macintosh PowerPoint</Application>
  <PresentationFormat>Custom</PresentationFormat>
  <Paragraphs>94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Math1</vt:lpstr>
      <vt:lpstr>ＭＳ Ｐゴシック</vt:lpstr>
      <vt:lpstr>Arial</vt:lpstr>
      <vt:lpstr>Times</vt:lpstr>
      <vt:lpstr>Times-Roman</vt:lpstr>
      <vt:lpstr>Symbol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Stefan Göller</dc:creator>
  <cp:lastModifiedBy>Microsoft Office User</cp:lastModifiedBy>
  <cp:revision>2059</cp:revision>
  <cp:lastPrinted>2005-04-14T09:33:31Z</cp:lastPrinted>
  <dcterms:created xsi:type="dcterms:W3CDTF">2015-09-17T18:59:45Z</dcterms:created>
  <dcterms:modified xsi:type="dcterms:W3CDTF">2022-09-15T19:46:06Z</dcterms:modified>
</cp:coreProperties>
</file>