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0" r:id="rId2"/>
    <p:sldId id="371" r:id="rId3"/>
    <p:sldId id="381" r:id="rId4"/>
    <p:sldId id="372" r:id="rId5"/>
    <p:sldId id="382" r:id="rId6"/>
    <p:sldId id="383" r:id="rId7"/>
    <p:sldId id="384" r:id="rId8"/>
    <p:sldId id="385" r:id="rId9"/>
    <p:sldId id="386" r:id="rId10"/>
    <p:sldId id="387" r:id="rId11"/>
    <p:sldId id="388" r:id="rId12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6">
          <p15:clr>
            <a:srgbClr val="A4A3A4"/>
          </p15:clr>
        </p15:guide>
        <p15:guide id="2" pos="15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21" d="100"/>
          <a:sy n="121" d="100"/>
        </p:scale>
        <p:origin x="1616" y="168"/>
      </p:cViewPr>
      <p:guideLst>
        <p:guide orient="horz" pos="3476"/>
        <p:guide pos="1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B270C84-513A-01FC-6D4C-FEE271217B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E2BD3033-23BE-FB43-738A-2BBB2F47BF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E4A7208C-9CE3-8A94-5765-4A961CDC24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C064B70B-B86D-C942-9E74-24C45D878C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B0A5BF0A-7CEC-594A-A46A-D1976836276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B5DA6B6-CE8C-C405-9E5D-AA54BABE89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D3DD982-FFAA-E672-65B8-5A25570C0F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58419D1-000F-DD7B-B956-E44738A2C1C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92C47971-21E8-93C0-7FB4-D8D4E4E74F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9C23A205-D5B2-856B-4E30-D07762559E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7840CE6-CA4F-B2EA-878F-937C9C1BA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5B037D08-1A15-EE45-A8CC-02747D212E38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EF3EE71C-414D-95F3-ADB4-3104E0D8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55444A28-FB97-024A-B553-A78E4DC07BEA}" type="slidenum">
              <a:rPr lang="de-CH" altLang="en-US" sz="1200" smtClean="0">
                <a:latin typeface="Times" pitchFamily="2" charset="0"/>
              </a:rPr>
              <a:pPr/>
              <a:t>4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293384D-2C65-3037-3FEA-341CB0DC14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50CB6D-94DA-E09B-F6FC-00B314D0C1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CA438B11-2138-D4ED-7821-A8ED0EAF8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5323689-87B3-194D-A816-168FC52FBBE5}" type="slidenum">
              <a:rPr lang="de-CH" altLang="en-US" sz="1200" smtClean="0">
                <a:latin typeface="Times" pitchFamily="2" charset="0"/>
              </a:rPr>
              <a:pPr/>
              <a:t>5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F063AF6-4BFF-D850-6279-C2D2C6A2BB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81BC9CC-8D88-44A8-9C27-FDCF8695A7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C0C93128-D62C-1CB2-C2AE-38BB0B4AB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E45A865-A3B9-924A-9CA9-C0518083382E}" type="slidenum">
              <a:rPr lang="de-CH" altLang="en-US" sz="1200" smtClean="0">
                <a:latin typeface="Times" pitchFamily="2" charset="0"/>
              </a:rPr>
              <a:pPr/>
              <a:t>6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D453FF1-F2D2-5212-B058-9E411DC344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AEAD5D-6D9D-7282-335C-E79B081EF9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C48F4E43-7753-0CA1-F074-756EC8E8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1725B27E-71C5-AD4C-AF98-AA5CA9A6C880}" type="slidenum">
              <a:rPr lang="de-CH" altLang="en-US" sz="1200" smtClean="0">
                <a:latin typeface="Times" pitchFamily="2" charset="0"/>
              </a:rPr>
              <a:pPr/>
              <a:t>10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EA425EC-0994-D28C-5E1E-37EBB33CB1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FAB89AE-C76C-8396-2E60-5378ED40FB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7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79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3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3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08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40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1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98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26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14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9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6215BE1D-998A-58B6-847D-97F812B31D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7CB45510-CFC0-034E-CEA3-1087805B7C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0C4F3527-6C6E-2F60-D554-4A82449DF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97A9D870-D5EC-4CC9-9EDD-1C8EDDF612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2191544" y="3436144"/>
            <a:ext cx="516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(Fall 2022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Introduction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 Technology </a:t>
            </a: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66CE0E8C-1BF3-3508-6F86-BE71049D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III	Digital Audio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III.1 	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(Fr Sept 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30) 	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Audio Encoding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id="{54169E1D-BF4D-8B69-903F-E52365A65A95}"/>
              </a:ext>
            </a:extLst>
          </p:cNvPr>
          <p:cNvGrpSpPr>
            <a:grpSpLocks/>
          </p:cNvGrpSpPr>
          <p:nvPr/>
        </p:nvGrpSpPr>
        <p:grpSpPr bwMode="auto">
          <a:xfrm>
            <a:off x="4919663" y="184150"/>
            <a:ext cx="566737" cy="1492250"/>
            <a:chOff x="4919816" y="184935"/>
            <a:chExt cx="567197" cy="1491807"/>
          </a:xfrm>
        </p:grpSpPr>
        <p:sp>
          <p:nvSpPr>
            <p:cNvPr id="16411" name="Rectangle 35">
              <a:extLst>
                <a:ext uri="{FF2B5EF4-FFF2-40B4-BE49-F238E27FC236}">
                  <a16:creationId xmlns:a16="http://schemas.microsoft.com/office/drawing/2014/main" id="{ABD6EF61-9C69-46BC-E966-927036FC1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816" y="184935"/>
              <a:ext cx="567197" cy="5917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412" name="Straight Arrow Connector 37">
              <a:extLst>
                <a:ext uri="{FF2B5EF4-FFF2-40B4-BE49-F238E27FC236}">
                  <a16:creationId xmlns:a16="http://schemas.microsoft.com/office/drawing/2014/main" id="{C8CAC144-5DF4-F2CD-4878-B1D94F0ECD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852049" y="1140421"/>
              <a:ext cx="900016" cy="172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9">
            <a:extLst>
              <a:ext uri="{FF2B5EF4-FFF2-40B4-BE49-F238E27FC236}">
                <a16:creationId xmlns:a16="http://schemas.microsoft.com/office/drawing/2014/main" id="{69458BDA-9C1D-ADCA-32DE-C1545DEB5395}"/>
              </a:ext>
            </a:extLst>
          </p:cNvPr>
          <p:cNvGrpSpPr>
            <a:grpSpLocks/>
          </p:cNvGrpSpPr>
          <p:nvPr/>
        </p:nvGrpSpPr>
        <p:grpSpPr bwMode="auto">
          <a:xfrm>
            <a:off x="4784725" y="1763713"/>
            <a:ext cx="1133475" cy="1503362"/>
            <a:chOff x="3014" y="1111"/>
            <a:chExt cx="714" cy="947"/>
          </a:xfrm>
        </p:grpSpPr>
        <p:grpSp>
          <p:nvGrpSpPr>
            <p:cNvPr id="16407" name="Group 31">
              <a:extLst>
                <a:ext uri="{FF2B5EF4-FFF2-40B4-BE49-F238E27FC236}">
                  <a16:creationId xmlns:a16="http://schemas.microsoft.com/office/drawing/2014/main" id="{B059DB97-ADBC-F9C7-6D3F-0027CC222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4" y="1111"/>
              <a:ext cx="714" cy="713"/>
              <a:chOff x="3439" y="2466"/>
              <a:chExt cx="1721" cy="1719"/>
            </a:xfrm>
          </p:grpSpPr>
          <p:pic>
            <p:nvPicPr>
              <p:cNvPr id="1038368" name="Picture 32" descr="&#10;quant.tiff                                                     00085F94Macintosh HD                   C2BB404B:">
                <a:extLst>
                  <a:ext uri="{FF2B5EF4-FFF2-40B4-BE49-F238E27FC236}">
                    <a16:creationId xmlns:a16="http://schemas.microsoft.com/office/drawing/2014/main" id="{C06FC9DD-7BC7-93B7-6974-FFCE6B61F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-270" t="10690" r="54958"/>
              <a:stretch>
                <a:fillRect/>
              </a:stretch>
            </p:blipFill>
            <p:spPr bwMode="auto">
              <a:xfrm>
                <a:off x="3439" y="2466"/>
                <a:ext cx="1721" cy="1719"/>
              </a:xfrm>
              <a:prstGeom prst="rect">
                <a:avLst/>
              </a:prstGeom>
              <a:noFill/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</p:pic>
          <p:sp>
            <p:nvSpPr>
              <p:cNvPr id="16410" name="Rectangle 33">
                <a:extLst>
                  <a:ext uri="{FF2B5EF4-FFF2-40B4-BE49-F238E27FC236}">
                    <a16:creationId xmlns:a16="http://schemas.microsoft.com/office/drawing/2014/main" id="{AB8E7BF2-B8CC-71C2-2D35-9720555DA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2787"/>
                <a:ext cx="62" cy="10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6408" name="Text Box 34">
              <a:extLst>
                <a:ext uri="{FF2B5EF4-FFF2-40B4-BE49-F238E27FC236}">
                  <a16:creationId xmlns:a16="http://schemas.microsoft.com/office/drawing/2014/main" id="{E77CE0EF-0268-5EB0-2063-5BB4FE2DD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" y="1885"/>
              <a:ext cx="5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200">
                  <a:latin typeface="Times" pitchFamily="2" charset="0"/>
                </a:rPr>
                <a:t>1Bit 0 or 1</a:t>
              </a:r>
              <a:endParaRPr lang="de-DE" altLang="en-US" sz="1200"/>
            </a:p>
          </p:txBody>
        </p:sp>
      </p:grpSp>
      <p:grpSp>
        <p:nvGrpSpPr>
          <p:cNvPr id="5" name="Group 50">
            <a:extLst>
              <a:ext uri="{FF2B5EF4-FFF2-40B4-BE49-F238E27FC236}">
                <a16:creationId xmlns:a16="http://schemas.microsoft.com/office/drawing/2014/main" id="{30148F55-BA04-9FB9-6E4A-671002B32BDA}"/>
              </a:ext>
            </a:extLst>
          </p:cNvPr>
          <p:cNvGrpSpPr>
            <a:grpSpLocks/>
          </p:cNvGrpSpPr>
          <p:nvPr/>
        </p:nvGrpSpPr>
        <p:grpSpPr bwMode="auto">
          <a:xfrm>
            <a:off x="6265863" y="1773238"/>
            <a:ext cx="3248025" cy="1493837"/>
            <a:chOff x="3947" y="1117"/>
            <a:chExt cx="2046" cy="941"/>
          </a:xfrm>
        </p:grpSpPr>
        <p:pic>
          <p:nvPicPr>
            <p:cNvPr id="1038366" name="Picture 30" descr="&#10;quant.tiff  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8E60AA3A-8151-F149-819E-5136C038C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1895" t="10690" r="1396"/>
            <a:stretch>
              <a:fillRect/>
            </a:stretch>
          </p:blipFill>
          <p:spPr bwMode="auto">
            <a:xfrm>
              <a:off x="3996" y="1117"/>
              <a:ext cx="736" cy="713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16406" name="Text Box 35">
              <a:extLst>
                <a:ext uri="{FF2B5EF4-FFF2-40B4-BE49-F238E27FC236}">
                  <a16:creationId xmlns:a16="http://schemas.microsoft.com/office/drawing/2014/main" id="{3CFB4EF7-0F30-84A9-F291-6391B98D8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1885"/>
              <a:ext cx="20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200">
                  <a:latin typeface="Times" pitchFamily="2" charset="0"/>
                </a:rPr>
                <a:t>4 Bit 0000, 0001, ... 1111 = 16 values 0,1,2,3....15</a:t>
              </a:r>
              <a:endParaRPr lang="de-DE" altLang="en-US" sz="1200"/>
            </a:p>
          </p:txBody>
        </p:sp>
      </p:grpSp>
      <p:sp>
        <p:nvSpPr>
          <p:cNvPr id="1038372" name="Text Box 36">
            <a:extLst>
              <a:ext uri="{FF2B5EF4-FFF2-40B4-BE49-F238E27FC236}">
                <a16:creationId xmlns:a16="http://schemas.microsoft.com/office/drawing/2014/main" id="{AD878770-60AA-7DE0-6746-2E35FAF6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3490913"/>
            <a:ext cx="4216400" cy="730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bg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400">
                <a:latin typeface="Times" pitchFamily="2" charset="0"/>
              </a:rPr>
              <a:t>CD has 16 Bit amplitude quantization:</a:t>
            </a:r>
          </a:p>
          <a:p>
            <a:pPr>
              <a:defRPr/>
            </a:pPr>
            <a:r>
              <a:rPr lang="de-DE" altLang="en-US" sz="1400">
                <a:latin typeface="Times" pitchFamily="2" charset="0"/>
              </a:rPr>
              <a:t>16 entries: 101.....1 = 1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15 </a:t>
            </a:r>
            <a:r>
              <a:rPr lang="de-DE" altLang="en-US" sz="1400">
                <a:latin typeface="Times" pitchFamily="2" charset="0"/>
              </a:rPr>
              <a:t>+</a:t>
            </a:r>
            <a:r>
              <a:rPr lang="de-DE" altLang="en-US" sz="1400" baseline="30000">
                <a:latin typeface="Times" pitchFamily="2" charset="0"/>
              </a:rPr>
              <a:t> </a:t>
            </a:r>
            <a:r>
              <a:rPr lang="de-DE" altLang="en-US" sz="1400">
                <a:latin typeface="Times" pitchFamily="2" charset="0"/>
              </a:rPr>
              <a:t>0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14 </a:t>
            </a:r>
            <a:r>
              <a:rPr lang="de-DE" altLang="en-US" sz="1400">
                <a:latin typeface="Times" pitchFamily="2" charset="0"/>
              </a:rPr>
              <a:t>+</a:t>
            </a:r>
            <a:r>
              <a:rPr lang="de-DE" altLang="en-US" sz="1400" baseline="30000">
                <a:latin typeface="Times" pitchFamily="2" charset="0"/>
              </a:rPr>
              <a:t> </a:t>
            </a:r>
            <a:r>
              <a:rPr lang="de-DE" altLang="en-US" sz="1400">
                <a:latin typeface="Times" pitchFamily="2" charset="0"/>
              </a:rPr>
              <a:t>1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13 </a:t>
            </a:r>
            <a:r>
              <a:rPr lang="de-DE" altLang="en-US" sz="1400">
                <a:latin typeface="Times" pitchFamily="2" charset="0"/>
              </a:rPr>
              <a:t>+ ...1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0</a:t>
            </a:r>
          </a:p>
          <a:p>
            <a:pPr>
              <a:defRPr/>
            </a:pPr>
            <a:r>
              <a:rPr lang="de-DE" altLang="en-US" sz="1400">
                <a:latin typeface="Times" pitchFamily="2" charset="0"/>
              </a:rPr>
              <a:t>0,1,..., </a:t>
            </a:r>
            <a:r>
              <a:rPr lang="de-DE" altLang="en-US" sz="1400" b="1">
                <a:latin typeface="Times" pitchFamily="2" charset="0"/>
              </a:rPr>
              <a:t>65‘535</a:t>
            </a:r>
            <a:r>
              <a:rPr lang="de-DE" altLang="en-US" sz="1400">
                <a:latin typeface="Times" pitchFamily="2" charset="0"/>
              </a:rPr>
              <a:t> = 2</a:t>
            </a:r>
            <a:r>
              <a:rPr lang="de-DE" altLang="en-US" sz="1400" baseline="30000">
                <a:latin typeface="Times" pitchFamily="2" charset="0"/>
              </a:rPr>
              <a:t>16 </a:t>
            </a:r>
            <a:r>
              <a:rPr lang="de-DE" altLang="en-US" sz="1400" b="1">
                <a:latin typeface="Times" pitchFamily="2" charset="0"/>
              </a:rPr>
              <a:t>values</a:t>
            </a:r>
          </a:p>
        </p:txBody>
      </p:sp>
      <p:sp>
        <p:nvSpPr>
          <p:cNvPr id="1038376" name="Text Box 40">
            <a:extLst>
              <a:ext uri="{FF2B5EF4-FFF2-40B4-BE49-F238E27FC236}">
                <a16:creationId xmlns:a16="http://schemas.microsoft.com/office/drawing/2014/main" id="{D32CA942-87F9-83E9-58E8-16EB14A5B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73513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800" b="1" i="1">
                <a:latin typeface="Times" pitchFamily="2" charset="0"/>
              </a:rPr>
              <a:t>1. amplitude quantization</a:t>
            </a:r>
            <a:endParaRPr lang="de-DE" altLang="en-US" b="1"/>
          </a:p>
        </p:txBody>
      </p:sp>
      <p:sp>
        <p:nvSpPr>
          <p:cNvPr id="1038377" name="Text Box 41">
            <a:extLst>
              <a:ext uri="{FF2B5EF4-FFF2-40B4-BE49-F238E27FC236}">
                <a16:creationId xmlns:a16="http://schemas.microsoft.com/office/drawing/2014/main" id="{319D4855-751D-D653-F5DC-A6ABA132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3324225"/>
            <a:ext cx="35956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latin typeface="Times" pitchFamily="2" charset="0"/>
              </a:rPr>
              <a:t>binary representation of numbers:</a:t>
            </a:r>
          </a:p>
          <a:p>
            <a:endParaRPr lang="de-DE" altLang="en-US" sz="1400">
              <a:latin typeface="Times" pitchFamily="2" charset="0"/>
            </a:endParaRPr>
          </a:p>
          <a:p>
            <a:r>
              <a:rPr lang="de-DE" altLang="en-US" sz="1400">
                <a:latin typeface="Times" pitchFamily="2" charset="0"/>
              </a:rPr>
              <a:t>1011 means (sign!!)</a:t>
            </a:r>
          </a:p>
          <a:p>
            <a:br>
              <a:rPr lang="de-DE" altLang="en-US" sz="1400">
                <a:latin typeface="Times" pitchFamily="2" charset="0"/>
              </a:rPr>
            </a:br>
            <a:r>
              <a:rPr lang="de-DE" altLang="en-US" sz="1400">
                <a:latin typeface="Times" pitchFamily="2" charset="0"/>
              </a:rPr>
              <a:t>1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 </a:t>
            </a:r>
            <a:r>
              <a:rPr lang="de-DE" altLang="en-US" sz="1400">
                <a:latin typeface="Times" pitchFamily="2" charset="0"/>
              </a:rPr>
              <a:t>2</a:t>
            </a:r>
            <a:r>
              <a:rPr lang="de-DE" altLang="en-US" sz="1400" baseline="30000">
                <a:latin typeface="Times" pitchFamily="2" charset="0"/>
              </a:rPr>
              <a:t>3 </a:t>
            </a:r>
            <a:r>
              <a:rPr lang="de-DE" altLang="en-US" sz="1400">
                <a:latin typeface="Times" pitchFamily="2" charset="0"/>
              </a:rPr>
              <a:t>+</a:t>
            </a:r>
            <a:r>
              <a:rPr lang="de-DE" altLang="en-US" sz="1400" baseline="30000">
                <a:latin typeface="Times" pitchFamily="2" charset="0"/>
              </a:rPr>
              <a:t> </a:t>
            </a:r>
            <a:r>
              <a:rPr lang="de-DE" altLang="en-US" sz="1400">
                <a:latin typeface="Times" pitchFamily="2" charset="0"/>
              </a:rPr>
              <a:t>0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2 </a:t>
            </a:r>
            <a:r>
              <a:rPr lang="de-DE" altLang="en-US" sz="1400">
                <a:latin typeface="Times" pitchFamily="2" charset="0"/>
              </a:rPr>
              <a:t>+</a:t>
            </a:r>
            <a:r>
              <a:rPr lang="de-DE" altLang="en-US" sz="1400" baseline="30000">
                <a:latin typeface="Times" pitchFamily="2" charset="0"/>
              </a:rPr>
              <a:t> </a:t>
            </a:r>
            <a:r>
              <a:rPr lang="de-DE" altLang="en-US" sz="1400">
                <a:latin typeface="Times" pitchFamily="2" charset="0"/>
              </a:rPr>
              <a:t>1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1 </a:t>
            </a:r>
            <a:r>
              <a:rPr lang="de-DE" altLang="en-US" sz="1400">
                <a:latin typeface="Times" pitchFamily="2" charset="0"/>
              </a:rPr>
              <a:t>+</a:t>
            </a:r>
            <a:r>
              <a:rPr lang="de-DE" altLang="en-US" sz="1400" baseline="30000">
                <a:latin typeface="Times" pitchFamily="2" charset="0"/>
              </a:rPr>
              <a:t> </a:t>
            </a:r>
            <a:r>
              <a:rPr lang="de-DE" altLang="en-US" sz="1400">
                <a:latin typeface="Times" pitchFamily="2" charset="0"/>
              </a:rPr>
              <a:t>1 </a:t>
            </a:r>
            <a:r>
              <a:rPr lang="de-DE" altLang="en-US" sz="14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400">
                <a:latin typeface="Times" pitchFamily="2" charset="0"/>
              </a:rPr>
              <a:t> 2</a:t>
            </a:r>
            <a:r>
              <a:rPr lang="de-DE" altLang="en-US" sz="1400" baseline="30000">
                <a:latin typeface="Times" pitchFamily="2" charset="0"/>
              </a:rPr>
              <a:t>0  </a:t>
            </a:r>
            <a:r>
              <a:rPr lang="de-DE" altLang="en-US" sz="1400">
                <a:latin typeface="Times" pitchFamily="2" charset="0"/>
              </a:rPr>
              <a:t>= 8 + 2 + 1 = 11 </a:t>
            </a:r>
          </a:p>
        </p:txBody>
      </p:sp>
      <p:sp>
        <p:nvSpPr>
          <p:cNvPr id="1038378" name="Text Box 42">
            <a:extLst>
              <a:ext uri="{FF2B5EF4-FFF2-40B4-BE49-F238E27FC236}">
                <a16:creationId xmlns:a16="http://schemas.microsoft.com/office/drawing/2014/main" id="{01DB7729-4D10-0128-8015-DE3C871B0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5461000"/>
            <a:ext cx="3403600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bg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latin typeface="Times" pitchFamily="2" charset="0"/>
              </a:rPr>
              <a:t>CD has 44‘100 samples per second</a:t>
            </a:r>
            <a:endParaRPr lang="de-DE" altLang="en-US" sz="1800"/>
          </a:p>
        </p:txBody>
      </p:sp>
      <p:sp>
        <p:nvSpPr>
          <p:cNvPr id="1038379" name="Text Box 43">
            <a:extLst>
              <a:ext uri="{FF2B5EF4-FFF2-40B4-BE49-F238E27FC236}">
                <a16:creationId xmlns:a16="http://schemas.microsoft.com/office/drawing/2014/main" id="{FADAD7AB-9D81-8E9C-5B90-1F10C0E6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5126038"/>
            <a:ext cx="3894138" cy="1465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bg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latin typeface="Times" pitchFamily="2" charset="0"/>
              </a:rPr>
              <a:t>CD of one hour and stereo has total of</a:t>
            </a:r>
          </a:p>
          <a:p>
            <a:pPr>
              <a:defRPr/>
            </a:pPr>
            <a:br>
              <a:rPr lang="de-DE" altLang="en-US" sz="1800">
                <a:latin typeface="Times" pitchFamily="2" charset="0"/>
              </a:rPr>
            </a:br>
            <a:r>
              <a:rPr lang="de-DE" altLang="en-US" sz="1800">
                <a:latin typeface="Times" pitchFamily="2" charset="0"/>
              </a:rPr>
              <a:t>2 channels </a:t>
            </a:r>
            <a:r>
              <a:rPr lang="de-DE" altLang="en-US" sz="1800">
                <a:latin typeface="Times" pitchFamily="2" charset="0"/>
                <a:sym typeface="Symbol" pitchFamily="2" charset="2"/>
              </a:rPr>
              <a:t> </a:t>
            </a:r>
            <a:r>
              <a:rPr lang="de-DE" altLang="en-US" sz="1800">
                <a:latin typeface="Times" pitchFamily="2" charset="0"/>
              </a:rPr>
              <a:t>60 minutes </a:t>
            </a:r>
            <a:r>
              <a:rPr lang="de-DE" altLang="en-US" sz="18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800">
                <a:latin typeface="Times" pitchFamily="2" charset="0"/>
              </a:rPr>
              <a:t> 60 seconds </a:t>
            </a:r>
            <a:r>
              <a:rPr lang="de-DE" altLang="en-US" sz="18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800">
                <a:latin typeface="Times" pitchFamily="2" charset="0"/>
              </a:rPr>
              <a:t> </a:t>
            </a:r>
            <a:br>
              <a:rPr lang="de-DE" altLang="en-US" sz="1800">
                <a:latin typeface="Times" pitchFamily="2" charset="0"/>
              </a:rPr>
            </a:br>
            <a:r>
              <a:rPr lang="de-DE" altLang="en-US" sz="1800">
                <a:latin typeface="Times" pitchFamily="2" charset="0"/>
              </a:rPr>
              <a:t>44‘100 samples </a:t>
            </a:r>
            <a:r>
              <a:rPr lang="de-DE" altLang="en-US" sz="1800">
                <a:latin typeface="Times" pitchFamily="2" charset="0"/>
                <a:sym typeface="Symbol" pitchFamily="2" charset="2"/>
              </a:rPr>
              <a:t></a:t>
            </a:r>
            <a:r>
              <a:rPr lang="de-DE" altLang="en-US" sz="1800">
                <a:latin typeface="Times" pitchFamily="2" charset="0"/>
              </a:rPr>
              <a:t> 16 amplitude Bits</a:t>
            </a:r>
            <a:br>
              <a:rPr lang="de-DE" altLang="en-US" sz="1800">
                <a:latin typeface="Times" pitchFamily="2" charset="0"/>
              </a:rPr>
            </a:br>
            <a:r>
              <a:rPr lang="de-DE" altLang="en-US" sz="1800">
                <a:latin typeface="Times" pitchFamily="2" charset="0"/>
              </a:rPr>
              <a:t>= 635 MByte (1 Byte = 8 Bits)</a:t>
            </a:r>
          </a:p>
        </p:txBody>
      </p:sp>
      <p:grpSp>
        <p:nvGrpSpPr>
          <p:cNvPr id="6" name="Group 48">
            <a:extLst>
              <a:ext uri="{FF2B5EF4-FFF2-40B4-BE49-F238E27FC236}">
                <a16:creationId xmlns:a16="http://schemas.microsoft.com/office/drawing/2014/main" id="{B5A7F2BD-E758-7648-746C-3241018A44C2}"/>
              </a:ext>
            </a:extLst>
          </p:cNvPr>
          <p:cNvGrpSpPr>
            <a:grpSpLocks/>
          </p:cNvGrpSpPr>
          <p:nvPr/>
        </p:nvGrpSpPr>
        <p:grpSpPr bwMode="auto">
          <a:xfrm>
            <a:off x="6399213" y="3946525"/>
            <a:ext cx="1747837" cy="295275"/>
            <a:chOff x="4031" y="2486"/>
            <a:chExt cx="1101" cy="186"/>
          </a:xfrm>
        </p:grpSpPr>
        <p:sp>
          <p:nvSpPr>
            <p:cNvPr id="16401" name="Line 44">
              <a:extLst>
                <a:ext uri="{FF2B5EF4-FFF2-40B4-BE49-F238E27FC236}">
                  <a16:creationId xmlns:a16="http://schemas.microsoft.com/office/drawing/2014/main" id="{73F8E60F-3CEA-1F1C-4BC2-DAF07E766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2506"/>
              <a:ext cx="0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45">
              <a:extLst>
                <a:ext uri="{FF2B5EF4-FFF2-40B4-BE49-F238E27FC236}">
                  <a16:creationId xmlns:a16="http://schemas.microsoft.com/office/drawing/2014/main" id="{D9077F21-8DFD-78EA-17B7-5458365DC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2514"/>
              <a:ext cx="272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46">
              <a:extLst>
                <a:ext uri="{FF2B5EF4-FFF2-40B4-BE49-F238E27FC236}">
                  <a16:creationId xmlns:a16="http://schemas.microsoft.com/office/drawing/2014/main" id="{81125B35-F707-CB21-03D6-5B3070253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7" y="2500"/>
              <a:ext cx="593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47">
              <a:extLst>
                <a:ext uri="{FF2B5EF4-FFF2-40B4-BE49-F238E27FC236}">
                  <a16:creationId xmlns:a16="http://schemas.microsoft.com/office/drawing/2014/main" id="{94D62FAA-86CE-F9FE-1F85-10CDB6157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2486"/>
              <a:ext cx="918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" name="Picture 34" descr="Screen shot 2010-10-12 at 12.12.07 PM.png">
            <a:extLst>
              <a:ext uri="{FF2B5EF4-FFF2-40B4-BE49-F238E27FC236}">
                <a16:creationId xmlns:a16="http://schemas.microsoft.com/office/drawing/2014/main" id="{B09D6629-A158-ED2D-4091-60B39FA296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65100"/>
            <a:ext cx="335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2">
            <a:extLst>
              <a:ext uri="{FF2B5EF4-FFF2-40B4-BE49-F238E27FC236}">
                <a16:creationId xmlns:a16="http://schemas.microsoft.com/office/drawing/2014/main" id="{71BF402D-0E23-BEFC-11B8-6B8FA8A3E3BE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346325"/>
            <a:ext cx="4865688" cy="3016250"/>
            <a:chOff x="721326" y="2346618"/>
            <a:chExt cx="4864330" cy="3015958"/>
          </a:xfrm>
        </p:grpSpPr>
        <p:sp>
          <p:nvSpPr>
            <p:cNvPr id="16399" name="Text Box 37">
              <a:extLst>
                <a:ext uri="{FF2B5EF4-FFF2-40B4-BE49-F238E27FC236}">
                  <a16:creationId xmlns:a16="http://schemas.microsoft.com/office/drawing/2014/main" id="{C01DB10F-FCB4-806F-00C4-A9632CB61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313" y="4995863"/>
              <a:ext cx="2057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800" b="1" i="1">
                  <a:latin typeface="Times" pitchFamily="2" charset="0"/>
                </a:rPr>
                <a:t>2. time quantization</a:t>
              </a:r>
              <a:endParaRPr lang="de-DE" altLang="en-US" b="1"/>
            </a:p>
          </p:txBody>
        </p:sp>
        <p:sp>
          <p:nvSpPr>
            <p:cNvPr id="16400" name="Freeform 41">
              <a:extLst>
                <a:ext uri="{FF2B5EF4-FFF2-40B4-BE49-F238E27FC236}">
                  <a16:creationId xmlns:a16="http://schemas.microsoft.com/office/drawing/2014/main" id="{3734229D-CCEF-E2F9-A32F-1860E2543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26" y="2346618"/>
              <a:ext cx="4864330" cy="2819228"/>
            </a:xfrm>
            <a:custGeom>
              <a:avLst/>
              <a:gdLst>
                <a:gd name="T0" fmla="*/ 1202211 w 4864330"/>
                <a:gd name="T1" fmla="*/ 2819228 h 2819228"/>
                <a:gd name="T2" fmla="*/ 413068 w 4864330"/>
                <a:gd name="T3" fmla="*/ 1956199 h 2819228"/>
                <a:gd name="T4" fmla="*/ 561032 w 4864330"/>
                <a:gd name="T5" fmla="*/ 415075 h 2819228"/>
                <a:gd name="T6" fmla="*/ 3779258 w 4864330"/>
                <a:gd name="T7" fmla="*/ 8219 h 2819228"/>
                <a:gd name="T8" fmla="*/ 4864330 w 4864330"/>
                <a:gd name="T9" fmla="*/ 464391 h 2819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4330"/>
                <a:gd name="T16" fmla="*/ 0 h 2819228"/>
                <a:gd name="T17" fmla="*/ 4864330 w 4864330"/>
                <a:gd name="T18" fmla="*/ 2819228 h 2819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4330" h="2819228">
                  <a:moveTo>
                    <a:pt x="1202211" y="2819228"/>
                  </a:moveTo>
                  <a:cubicBezTo>
                    <a:pt x="861071" y="2588059"/>
                    <a:pt x="519931" y="2356891"/>
                    <a:pt x="413068" y="1956199"/>
                  </a:cubicBezTo>
                  <a:cubicBezTo>
                    <a:pt x="306205" y="1555507"/>
                    <a:pt x="0" y="739738"/>
                    <a:pt x="561032" y="415075"/>
                  </a:cubicBezTo>
                  <a:cubicBezTo>
                    <a:pt x="1122064" y="90412"/>
                    <a:pt x="3062042" y="0"/>
                    <a:pt x="3779258" y="8219"/>
                  </a:cubicBezTo>
                  <a:cubicBezTo>
                    <a:pt x="4496474" y="16438"/>
                    <a:pt x="4864330" y="464391"/>
                    <a:pt x="4864330" y="4643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9D616952-CC92-CE80-3719-787DEFAFCC90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5870575"/>
            <a:ext cx="1522412" cy="523875"/>
            <a:chOff x="5212013" y="5871011"/>
            <a:chExt cx="1521669" cy="523220"/>
          </a:xfrm>
        </p:grpSpPr>
        <p:sp>
          <p:nvSpPr>
            <p:cNvPr id="16397" name="Oval 43">
              <a:extLst>
                <a:ext uri="{FF2B5EF4-FFF2-40B4-BE49-F238E27FC236}">
                  <a16:creationId xmlns:a16="http://schemas.microsoft.com/office/drawing/2014/main" id="{026C68F3-BAA2-23BD-D145-B0C1C74AC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591" y="5906956"/>
              <a:ext cx="1246091" cy="467285"/>
            </a:xfrm>
            <a:prstGeom prst="ellipse">
              <a:avLst/>
            </a:prstGeom>
            <a:solidFill>
              <a:srgbClr val="FFFF0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8" name="TextBox 44">
              <a:extLst>
                <a:ext uri="{FF2B5EF4-FFF2-40B4-BE49-F238E27FC236}">
                  <a16:creationId xmlns:a16="http://schemas.microsoft.com/office/drawing/2014/main" id="{788C190A-9C96-4089-4C4C-C3BDC9ED9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2013" y="587101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FF0000"/>
                  </a:solidFill>
                  <a:latin typeface="Times" pitchFamily="2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72" grpId="0" animBg="1" autoUpdateAnimBg="0"/>
      <p:bldP spid="1038376" grpId="0" autoUpdateAnimBg="0"/>
      <p:bldP spid="1038377" grpId="0" autoUpdateAnimBg="0"/>
      <p:bldP spid="1038378" grpId="0" animBg="1" autoUpdateAnimBg="0"/>
      <p:bldP spid="103837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8">
            <a:extLst>
              <a:ext uri="{FF2B5EF4-FFF2-40B4-BE49-F238E27FC236}">
                <a16:creationId xmlns:a16="http://schemas.microsoft.com/office/drawing/2014/main" id="{D844AF3B-58FB-E8FE-773B-CC8BFA3EAE42}"/>
              </a:ext>
            </a:extLst>
          </p:cNvPr>
          <p:cNvGrpSpPr>
            <a:grpSpLocks/>
          </p:cNvGrpSpPr>
          <p:nvPr/>
        </p:nvGrpSpPr>
        <p:grpSpPr bwMode="auto">
          <a:xfrm>
            <a:off x="874713" y="2716213"/>
            <a:ext cx="1071562" cy="2244725"/>
            <a:chOff x="874713" y="2716213"/>
            <a:chExt cx="1071562" cy="2244725"/>
          </a:xfrm>
        </p:grpSpPr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1726B365-1B55-BBBA-CE5A-414265B0CD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2325" y="3040063"/>
              <a:ext cx="1106487" cy="45878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digital</a:t>
              </a:r>
            </a:p>
          </p:txBody>
        </p:sp>
        <p:grpSp>
          <p:nvGrpSpPr>
            <p:cNvPr id="18461" name="Group 47">
              <a:extLst>
                <a:ext uri="{FF2B5EF4-FFF2-40B4-BE49-F238E27FC236}">
                  <a16:creationId xmlns:a16="http://schemas.microsoft.com/office/drawing/2014/main" id="{AB3B1F8B-1A0D-BB23-BA84-2B55B3426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713" y="3984625"/>
              <a:ext cx="1071562" cy="976313"/>
              <a:chOff x="2240603" y="4736051"/>
              <a:chExt cx="1823524" cy="1638193"/>
            </a:xfrm>
          </p:grpSpPr>
          <p:pic>
            <p:nvPicPr>
              <p:cNvPr id="18462" name="Picture 2" descr="Screen shot 2010-09-30 at 9.08.00 AM.png">
                <a:extLst>
                  <a:ext uri="{FF2B5EF4-FFF2-40B4-BE49-F238E27FC236}">
                    <a16:creationId xmlns:a16="http://schemas.microsoft.com/office/drawing/2014/main" id="{1E0BED44-A77E-3E6F-27E4-E9A68BEAA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42659" y="5261279"/>
                <a:ext cx="1183628" cy="58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Striped Right Arrow 23">
                <a:extLst>
                  <a:ext uri="{FF2B5EF4-FFF2-40B4-BE49-F238E27FC236}">
                    <a16:creationId xmlns:a16="http://schemas.microsoft.com/office/drawing/2014/main" id="{DBA3E4C4-98BB-9AB0-EE01-51F60AFBDF8D}"/>
                  </a:ext>
                </a:extLst>
              </p:cNvPr>
              <p:cNvSpPr/>
              <p:nvPr/>
            </p:nvSpPr>
            <p:spPr bwMode="auto">
              <a:xfrm>
                <a:off x="2856549" y="5463249"/>
                <a:ext cx="713201" cy="183796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3B1BE9-9DBE-215D-E7B5-A08B7B44E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100499" y="5410618"/>
                <a:ext cx="1638193" cy="28906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>
                <a:outerShdw blurRad="50800" dist="38100" dir="2700000" rotWithShape="0">
                  <a:srgbClr val="FFFFFF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0100001010100100010001010</a:t>
                </a:r>
              </a:p>
            </p:txBody>
          </p:sp>
        </p:grpSp>
      </p:grpSp>
      <p:sp>
        <p:nvSpPr>
          <p:cNvPr id="29702" name="Left Brace 25">
            <a:extLst>
              <a:ext uri="{FF2B5EF4-FFF2-40B4-BE49-F238E27FC236}">
                <a16:creationId xmlns:a16="http://schemas.microsoft.com/office/drawing/2014/main" id="{7F4F1582-2234-90AE-15E9-543CF9AC7281}"/>
              </a:ext>
            </a:extLst>
          </p:cNvPr>
          <p:cNvSpPr>
            <a:spLocks/>
          </p:cNvSpPr>
          <p:nvPr/>
        </p:nvSpPr>
        <p:spPr bwMode="auto">
          <a:xfrm>
            <a:off x="1898650" y="71438"/>
            <a:ext cx="358775" cy="6697662"/>
          </a:xfrm>
          <a:prstGeom prst="leftBrace">
            <a:avLst>
              <a:gd name="adj1" fmla="val 35089"/>
              <a:gd name="adj2" fmla="val 49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35C0BEFA-A6B7-4A7A-4695-6DBE6CDC1591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0"/>
            <a:ext cx="7518400" cy="2189163"/>
            <a:chOff x="2322513" y="0"/>
            <a:chExt cx="7518400" cy="2189163"/>
          </a:xfrm>
        </p:grpSpPr>
        <p:sp>
          <p:nvSpPr>
            <p:cNvPr id="39" name="Folded Corner 38">
              <a:extLst>
                <a:ext uri="{FF2B5EF4-FFF2-40B4-BE49-F238E27FC236}">
                  <a16:creationId xmlns:a16="http://schemas.microsoft.com/office/drawing/2014/main" id="{CA9E876F-29D5-D9DF-7814-5F7B844F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150813"/>
              <a:ext cx="4508500" cy="1204912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electric: (semiconductor-based)</a:t>
              </a:r>
            </a:p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volatile, e.g. RAM (Random Access Memory)</a:t>
              </a:r>
            </a:p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semi-volatile, e.g. Memory Sticks </a:t>
              </a:r>
            </a:p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non-volatile, e.g. ROM (Read Only Memory)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F11B2A1-5F7E-2F4E-B9BD-00BCDF146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04050" y="160338"/>
              <a:ext cx="1014413" cy="70961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18459" name="Picture 29">
              <a:extLst>
                <a:ext uri="{FF2B5EF4-FFF2-40B4-BE49-F238E27FC236}">
                  <a16:creationId xmlns:a16="http://schemas.microsoft.com/office/drawing/2014/main" id="{EF7F64FF-8A91-A853-D623-8BDDC009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338" y="0"/>
              <a:ext cx="2187575" cy="218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6" name="Picture 37">
            <a:extLst>
              <a:ext uri="{FF2B5EF4-FFF2-40B4-BE49-F238E27FC236}">
                <a16:creationId xmlns:a16="http://schemas.microsoft.com/office/drawing/2014/main" id="{C64BBB7B-3E0F-FCB2-07E4-E113BBF6B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103688"/>
            <a:ext cx="3810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1">
            <a:extLst>
              <a:ext uri="{FF2B5EF4-FFF2-40B4-BE49-F238E27FC236}">
                <a16:creationId xmlns:a16="http://schemas.microsoft.com/office/drawing/2014/main" id="{10D2BF34-A161-DCD4-BF09-7F21F132BF9B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2627313"/>
            <a:ext cx="6135687" cy="695325"/>
            <a:chOff x="2322513" y="2627313"/>
            <a:chExt cx="6135687" cy="695325"/>
          </a:xfrm>
        </p:grpSpPr>
        <p:sp>
          <p:nvSpPr>
            <p:cNvPr id="27" name="Folded Corner 26">
              <a:extLst>
                <a:ext uri="{FF2B5EF4-FFF2-40B4-BE49-F238E27FC236}">
                  <a16:creationId xmlns:a16="http://schemas.microsoft.com/office/drawing/2014/main" id="{E2814E5E-FB88-312D-C2BE-306D410A8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2627313"/>
              <a:ext cx="3386137" cy="695325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magnetic: </a:t>
              </a:r>
            </a:p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HD = Hard Drive, non-volatile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ECB768-2172-8A8D-2241-A1B377222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875" y="2632075"/>
              <a:ext cx="2600325" cy="4000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>
                  <a:alpha val="75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latin typeface="Times"/>
                  <a:ea typeface="+mn-ea"/>
                  <a:cs typeface="Times"/>
                </a:rPr>
                <a:t>Invented 1956 by IBM </a:t>
              </a: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35949121-5D70-4A05-344A-B87FEDC70564}"/>
              </a:ext>
            </a:extLst>
          </p:cNvPr>
          <p:cNvGrpSpPr>
            <a:grpSpLocks/>
          </p:cNvGrpSpPr>
          <p:nvPr/>
        </p:nvGrpSpPr>
        <p:grpSpPr bwMode="auto">
          <a:xfrm>
            <a:off x="3109913" y="3400425"/>
            <a:ext cx="4497387" cy="619125"/>
            <a:chOff x="3109308" y="3401164"/>
            <a:chExt cx="4498529" cy="6180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67D490-8E32-82C2-2C6C-808EE2757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938" y="3401164"/>
              <a:ext cx="1325899" cy="339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>
                  <a:alpha val="75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latin typeface="Times"/>
                  <a:ea typeface="+mn-ea"/>
                  <a:cs typeface="Times"/>
                </a:rPr>
                <a:t>5000 RPM</a:t>
              </a:r>
            </a:p>
          </p:txBody>
        </p:sp>
        <p:sp>
          <p:nvSpPr>
            <p:cNvPr id="18454" name="Freeform 55">
              <a:extLst>
                <a:ext uri="{FF2B5EF4-FFF2-40B4-BE49-F238E27FC236}">
                  <a16:creationId xmlns:a16="http://schemas.microsoft.com/office/drawing/2014/main" id="{E604D97B-B114-D0EE-8851-8D112D62C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308" y="3482940"/>
              <a:ext cx="3203840" cy="536310"/>
            </a:xfrm>
            <a:custGeom>
              <a:avLst/>
              <a:gdLst>
                <a:gd name="T0" fmla="*/ 3203840 w 3203840"/>
                <a:gd name="T1" fmla="*/ 154112 h 536310"/>
                <a:gd name="T2" fmla="*/ 1120008 w 3203840"/>
                <a:gd name="T3" fmla="*/ 6164 h 536310"/>
                <a:gd name="T4" fmla="*/ 170570 w 3203840"/>
                <a:gd name="T5" fmla="*/ 117125 h 536310"/>
                <a:gd name="T6" fmla="*/ 96588 w 3203840"/>
                <a:gd name="T7" fmla="*/ 536310 h 5363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3840"/>
                <a:gd name="T13" fmla="*/ 0 h 536310"/>
                <a:gd name="T14" fmla="*/ 3203840 w 3203840"/>
                <a:gd name="T15" fmla="*/ 536310 h 5363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3840" h="536310">
                  <a:moveTo>
                    <a:pt x="3203840" y="154112"/>
                  </a:moveTo>
                  <a:cubicBezTo>
                    <a:pt x="2414696" y="83220"/>
                    <a:pt x="1625553" y="12328"/>
                    <a:pt x="1120008" y="6164"/>
                  </a:cubicBezTo>
                  <a:cubicBezTo>
                    <a:pt x="614463" y="0"/>
                    <a:pt x="341140" y="28767"/>
                    <a:pt x="170570" y="117125"/>
                  </a:cubicBezTo>
                  <a:cubicBezTo>
                    <a:pt x="0" y="205483"/>
                    <a:pt x="96588" y="536310"/>
                    <a:pt x="96588" y="5363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E0A1BC8D-561E-972D-A7A1-14580C719760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3767138"/>
            <a:ext cx="5613400" cy="1350962"/>
            <a:chOff x="3870267" y="3767138"/>
            <a:chExt cx="5613458" cy="1350962"/>
          </a:xfrm>
        </p:grpSpPr>
        <p:grpSp>
          <p:nvGrpSpPr>
            <p:cNvPr id="18446" name="Group 52">
              <a:extLst>
                <a:ext uri="{FF2B5EF4-FFF2-40B4-BE49-F238E27FC236}">
                  <a16:creationId xmlns:a16="http://schemas.microsoft.com/office/drawing/2014/main" id="{9F205D34-BDE4-2693-5375-DFD322572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3575" y="3767138"/>
              <a:ext cx="3740150" cy="1350962"/>
              <a:chOff x="6162550" y="4136627"/>
              <a:chExt cx="3740275" cy="1350971"/>
            </a:xfrm>
          </p:grpSpPr>
          <p:pic>
            <p:nvPicPr>
              <p:cNvPr id="18450" name="Picture 46">
                <a:extLst>
                  <a:ext uri="{FF2B5EF4-FFF2-40B4-BE49-F238E27FC236}">
                    <a16:creationId xmlns:a16="http://schemas.microsoft.com/office/drawing/2014/main" id="{FEBF9EB3-B297-F50D-4553-B3A5F502A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" contrast="1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3" r="30621" b="60645"/>
              <a:stretch>
                <a:fillRect/>
              </a:stretch>
            </p:blipFill>
            <p:spPr bwMode="auto">
              <a:xfrm>
                <a:off x="6196885" y="4198050"/>
                <a:ext cx="2897180" cy="1289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TextBox 47">
                <a:extLst>
                  <a:ext uri="{FF2B5EF4-FFF2-40B4-BE49-F238E27FC236}">
                    <a16:creationId xmlns:a16="http://schemas.microsoft.com/office/drawing/2014/main" id="{29FF079B-DB40-5347-840C-12101C00D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2550" y="4136627"/>
                <a:ext cx="187833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Times" pitchFamily="2" charset="0"/>
                  </a:rPr>
                  <a:t>“Ring” writing element</a:t>
                </a:r>
              </a:p>
            </p:txBody>
          </p:sp>
          <p:sp>
            <p:nvSpPr>
              <p:cNvPr id="18452" name="TextBox 51">
                <a:extLst>
                  <a:ext uri="{FF2B5EF4-FFF2-40B4-BE49-F238E27FC236}">
                    <a16:creationId xmlns:a16="http://schemas.microsoft.com/office/drawing/2014/main" id="{79411138-FC4C-7AC9-C614-987FEA65B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5001" y="4621909"/>
                <a:ext cx="2557824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400">
                  <a:latin typeface="Times" pitchFamily="2" charset="0"/>
                </a:endParaRPr>
              </a:p>
              <a:p>
                <a:r>
                  <a:rPr lang="en-US" altLang="en-US" sz="1400">
                    <a:latin typeface="Times" pitchFamily="2" charset="0"/>
                  </a:rPr>
                  <a:t>longitudinal recording (standard)</a:t>
                </a:r>
              </a:p>
            </p:txBody>
          </p:sp>
        </p:grp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A3E3C0E1-4CEC-F70C-6611-C2064627784F}"/>
                </a:ext>
              </a:extLst>
            </p:cNvPr>
            <p:cNvSpPr/>
            <p:nvPr/>
          </p:nvSpPr>
          <p:spPr bwMode="auto">
            <a:xfrm rot="16200000">
              <a:off x="4309508" y="3618441"/>
              <a:ext cx="997203" cy="1875686"/>
            </a:xfrm>
            <a:prstGeom prst="triangle">
              <a:avLst>
                <a:gd name="adj" fmla="val 14146"/>
              </a:avLst>
            </a:prstGeom>
            <a:gradFill flip="none" rotWithShape="1">
              <a:gsLst>
                <a:gs pos="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5178510F-0725-3B3F-3B4E-F37690BF8338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765675"/>
            <a:ext cx="2647950" cy="1681163"/>
            <a:chOff x="6732588" y="4765675"/>
            <a:chExt cx="2647950" cy="16811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4FD0E9-1466-23CA-8180-0E8BB171B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9888" y="5524500"/>
              <a:ext cx="1390650" cy="9223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>
                  <a:alpha val="73000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latin typeface="Times" pitchFamily="2" charset="0"/>
                </a:rPr>
                <a:t>air cushion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10 nm</a:t>
              </a:r>
            </a:p>
            <a:p>
              <a:pPr>
                <a:defRPr/>
              </a:pPr>
              <a:r>
                <a:rPr lang="en-US" altLang="en-US" sz="1800">
                  <a:latin typeface="Times" pitchFamily="2" charset="0"/>
                </a:rPr>
                <a:t>hair = 50 μm</a:t>
              </a:r>
              <a:endParaRPr lang="en-US" altLang="en-US" sz="1800"/>
            </a:p>
          </p:txBody>
        </p:sp>
        <p:sp>
          <p:nvSpPr>
            <p:cNvPr id="18445" name="Freeform 59">
              <a:extLst>
                <a:ext uri="{FF2B5EF4-FFF2-40B4-BE49-F238E27FC236}">
                  <a16:creationId xmlns:a16="http://schemas.microsoft.com/office/drawing/2014/main" id="{3333D2FB-AEEE-8FAB-57C1-76B4900D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4765675"/>
              <a:ext cx="2429199" cy="795031"/>
            </a:xfrm>
            <a:custGeom>
              <a:avLst/>
              <a:gdLst>
                <a:gd name="T0" fmla="*/ 0 w 2429081"/>
                <a:gd name="T1" fmla="*/ 128899 h 795219"/>
                <a:gd name="T2" fmla="*/ 2048625 w 2429081"/>
                <a:gd name="T3" fmla="*/ 42971 h 795219"/>
                <a:gd name="T4" fmla="*/ 2295447 w 2429081"/>
                <a:gd name="T5" fmla="*/ 386709 h 795219"/>
                <a:gd name="T6" fmla="*/ 1493281 w 2429081"/>
                <a:gd name="T7" fmla="*/ 791841 h 7952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9081"/>
                <a:gd name="T13" fmla="*/ 0 h 795219"/>
                <a:gd name="T14" fmla="*/ 2429081 w 2429081"/>
                <a:gd name="T15" fmla="*/ 795219 h 7952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9081" h="795219">
                  <a:moveTo>
                    <a:pt x="0" y="129454"/>
                  </a:moveTo>
                  <a:cubicBezTo>
                    <a:pt x="832299" y="64727"/>
                    <a:pt x="1664599" y="0"/>
                    <a:pt x="2046840" y="43151"/>
                  </a:cubicBezTo>
                  <a:cubicBezTo>
                    <a:pt x="2429081" y="86302"/>
                    <a:pt x="2385926" y="263017"/>
                    <a:pt x="2293448" y="388362"/>
                  </a:cubicBezTo>
                  <a:cubicBezTo>
                    <a:pt x="2200970" y="513707"/>
                    <a:pt x="1491974" y="795219"/>
                    <a:pt x="1491974" y="7952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2076DA84-2B01-62D6-679D-CA36F8EF69CE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1492250"/>
            <a:ext cx="4999037" cy="936625"/>
            <a:chOff x="2322513" y="1492250"/>
            <a:chExt cx="4999037" cy="936625"/>
          </a:xfrm>
        </p:grpSpPr>
        <p:sp>
          <p:nvSpPr>
            <p:cNvPr id="35" name="Folded Corner 34">
              <a:extLst>
                <a:ext uri="{FF2B5EF4-FFF2-40B4-BE49-F238E27FC236}">
                  <a16:creationId xmlns:a16="http://schemas.microsoft.com/office/drawing/2014/main" id="{3D460813-F3E7-E6FB-DE13-96B93D964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1495425"/>
              <a:ext cx="3867150" cy="93345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magnetic: </a:t>
              </a:r>
              <a:b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</a:b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DAT = Digital Audio Tape1983</a:t>
              </a:r>
            </a:p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99 kHz sample rate &amp; 24 Bit resolution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EB5EF02-B827-939F-E708-17CBF4FA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8000" contrast="2000"/>
            </a:blip>
            <a:srcRect l="4788" r="4683"/>
            <a:stretch>
              <a:fillRect/>
            </a:stretch>
          </p:blipFill>
          <p:spPr bwMode="auto">
            <a:xfrm>
              <a:off x="6315075" y="1492250"/>
              <a:ext cx="1006475" cy="92551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3" descr="Screen shot 2010-09-30 at 9.09.00 AM.png">
            <a:extLst>
              <a:ext uri="{FF2B5EF4-FFF2-40B4-BE49-F238E27FC236}">
                <a16:creationId xmlns:a16="http://schemas.microsoft.com/office/drawing/2014/main" id="{72B47189-0FED-362F-38F6-67F14BB03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"/>
          <a:stretch>
            <a:fillRect/>
          </a:stretch>
        </p:blipFill>
        <p:spPr bwMode="auto">
          <a:xfrm>
            <a:off x="7519988" y="4865688"/>
            <a:ext cx="1385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>
            <a:extLst>
              <a:ext uri="{FF2B5EF4-FFF2-40B4-BE49-F238E27FC236}">
                <a16:creationId xmlns:a16="http://schemas.microsoft.com/office/drawing/2014/main" id="{881A2F6E-5023-1093-8639-50279720538D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166813"/>
            <a:ext cx="8324850" cy="5691187"/>
            <a:chOff x="828675" y="1166813"/>
            <a:chExt cx="8324850" cy="5691187"/>
          </a:xfrm>
        </p:grpSpPr>
        <p:cxnSp>
          <p:nvCxnSpPr>
            <p:cNvPr id="5128" name="Straight Arrow Connector 17">
              <a:extLst>
                <a:ext uri="{FF2B5EF4-FFF2-40B4-BE49-F238E27FC236}">
                  <a16:creationId xmlns:a16="http://schemas.microsoft.com/office/drawing/2014/main" id="{61BD0764-0F41-C2ED-AF70-4F2E510F3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92925" y="5968418"/>
              <a:ext cx="693663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Arrow Connector 19">
              <a:extLst>
                <a:ext uri="{FF2B5EF4-FFF2-40B4-BE49-F238E27FC236}">
                  <a16:creationId xmlns:a16="http://schemas.microsoft.com/office/drawing/2014/main" id="{008D7BBD-DB8E-9751-1EBE-36CCE65A48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77635" y="4127577"/>
              <a:ext cx="365454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CA304-690D-9094-CB2C-E4CD5D38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3650" y="5008563"/>
              <a:ext cx="863600" cy="3683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content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DBD972-7457-943A-86BC-985DA39C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6046788"/>
              <a:ext cx="1641475" cy="3698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neutral niveau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AD73D3-7B10-5B40-7FB7-26614E24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8588" y="6046788"/>
              <a:ext cx="1004887" cy="3698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aesthesis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92C9EF-8DDE-9E96-26E2-4BF29F667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825" y="6488113"/>
              <a:ext cx="1641475" cy="3698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"/>
                  <a:ea typeface="+mn-ea"/>
                  <a:cs typeface="Times"/>
                </a:rPr>
                <a:t>communication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E322BD-16B9-67EF-C0C1-F06675B5F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59732" y="1512094"/>
              <a:ext cx="1060450" cy="3698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"/>
                  <a:ea typeface="+mn-ea"/>
                  <a:cs typeface="Times"/>
                </a:rPr>
                <a:t>semiotics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342C8A-B2BC-CE2F-2E44-84899A604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6046788"/>
              <a:ext cx="825500" cy="3698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poiesis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D7EE69-8A18-97F6-F4CA-F6242D559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75" y="2452688"/>
              <a:ext cx="1171575" cy="3698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expression</a:t>
              </a:r>
            </a:p>
          </p:txBody>
        </p:sp>
        <p:cxnSp>
          <p:nvCxnSpPr>
            <p:cNvPr id="5137" name="Straight Connector 28">
              <a:extLst>
                <a:ext uri="{FF2B5EF4-FFF2-40B4-BE49-F238E27FC236}">
                  <a16:creationId xmlns:a16="http://schemas.microsoft.com/office/drawing/2014/main" id="{B5A965A6-73EA-892A-E270-81DFEDE127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368" y="5199974"/>
              <a:ext cx="6844157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8" name="Straight Connector 29">
              <a:extLst>
                <a:ext uri="{FF2B5EF4-FFF2-40B4-BE49-F238E27FC236}">
                  <a16:creationId xmlns:a16="http://schemas.microsoft.com/office/drawing/2014/main" id="{59CDFA1C-03C0-2697-18E9-B49FAD83C5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368" y="2656404"/>
              <a:ext cx="6780894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Straight Connector 31">
              <a:extLst>
                <a:ext uri="{FF2B5EF4-FFF2-40B4-BE49-F238E27FC236}">
                  <a16:creationId xmlns:a16="http://schemas.microsoft.com/office/drawing/2014/main" id="{2A291056-753E-8904-C109-3D4C30CA8B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611605" y="3983790"/>
              <a:ext cx="3750402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0" name="Straight Connector 32">
              <a:extLst>
                <a:ext uri="{FF2B5EF4-FFF2-40B4-BE49-F238E27FC236}">
                  <a16:creationId xmlns:a16="http://schemas.microsoft.com/office/drawing/2014/main" id="{EE00EBC9-EC29-4BE6-4FE2-5D4A4EDC52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340494" y="3983790"/>
              <a:ext cx="3750402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Straight Connector 33">
              <a:extLst>
                <a:ext uri="{FF2B5EF4-FFF2-40B4-BE49-F238E27FC236}">
                  <a16:creationId xmlns:a16="http://schemas.microsoft.com/office/drawing/2014/main" id="{3DA1D5B8-E0A0-30EA-C841-33011B07F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976050" y="3983790"/>
              <a:ext cx="3750402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2" name="Straight Arrow Connector 40">
              <a:extLst>
                <a:ext uri="{FF2B5EF4-FFF2-40B4-BE49-F238E27FC236}">
                  <a16:creationId xmlns:a16="http://schemas.microsoft.com/office/drawing/2014/main" id="{4717A590-20AC-8A80-851C-306D46BF74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923005" y="5966830"/>
              <a:ext cx="1269920" cy="6350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2F15B6-ED7B-D76A-C2B8-CB699084C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85219">
              <a:off x="942975" y="6162675"/>
              <a:ext cx="1641475" cy="3683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physical reality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8B10B1-874A-239E-5B64-A37F09DF5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3711575"/>
              <a:ext cx="1325563" cy="3683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Times"/>
                  <a:ea typeface="+mn-ea"/>
                  <a:cs typeface="Times"/>
                </a:rPr>
                <a:t>signification</a:t>
              </a:r>
            </a:p>
          </p:txBody>
        </p:sp>
        <p:cxnSp>
          <p:nvCxnSpPr>
            <p:cNvPr id="5145" name="Straight Connector 45">
              <a:extLst>
                <a:ext uri="{FF2B5EF4-FFF2-40B4-BE49-F238E27FC236}">
                  <a16:creationId xmlns:a16="http://schemas.microsoft.com/office/drawing/2014/main" id="{D70CF668-C310-023E-76E0-9E3637E72F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368" y="3928190"/>
              <a:ext cx="6780894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387" name="Picture 2" descr="Screen shot 2010-09-30 at 9.08.00 AM.png">
            <a:extLst>
              <a:ext uri="{FF2B5EF4-FFF2-40B4-BE49-F238E27FC236}">
                <a16:creationId xmlns:a16="http://schemas.microsoft.com/office/drawing/2014/main" id="{A3DC2121-F08F-63AF-D45E-5CF5983E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887913"/>
            <a:ext cx="1277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8FBA26B7-7E2F-7489-4C54-5F35F52827A5}"/>
              </a:ext>
            </a:extLst>
          </p:cNvPr>
          <p:cNvSpPr/>
          <p:nvPr/>
        </p:nvSpPr>
        <p:spPr bwMode="auto">
          <a:xfrm rot="18615108">
            <a:off x="3533775" y="3878263"/>
            <a:ext cx="1725613" cy="331787"/>
          </a:xfrm>
          <a:prstGeom prst="stripedRightArrow">
            <a:avLst>
              <a:gd name="adj1" fmla="val 36310"/>
              <a:gd name="adj2" fmla="val 67109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Math1" charset="0"/>
              <a:ea typeface="+mn-ea"/>
            </a:endParaRPr>
          </a:p>
        </p:txBody>
      </p:sp>
      <p:sp>
        <p:nvSpPr>
          <p:cNvPr id="38" name="Striped Right Arrow 37">
            <a:extLst>
              <a:ext uri="{FF2B5EF4-FFF2-40B4-BE49-F238E27FC236}">
                <a16:creationId xmlns:a16="http://schemas.microsoft.com/office/drawing/2014/main" id="{073FB154-B373-5DB1-9D5D-51640D892E8F}"/>
              </a:ext>
            </a:extLst>
          </p:cNvPr>
          <p:cNvSpPr/>
          <p:nvPr/>
        </p:nvSpPr>
        <p:spPr bwMode="auto">
          <a:xfrm rot="2811022">
            <a:off x="6346825" y="3900488"/>
            <a:ext cx="1725613" cy="331787"/>
          </a:xfrm>
          <a:prstGeom prst="stripedRightArrow">
            <a:avLst>
              <a:gd name="adj1" fmla="val 36310"/>
              <a:gd name="adj2" fmla="val 67109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Math1" charset="0"/>
              <a:ea typeface="+mn-ea"/>
            </a:endParaRPr>
          </a:p>
        </p:txBody>
      </p:sp>
      <p:sp>
        <p:nvSpPr>
          <p:cNvPr id="546857" name="Text Box 41">
            <a:extLst>
              <a:ext uri="{FF2B5EF4-FFF2-40B4-BE49-F238E27FC236}">
                <a16:creationId xmlns:a16="http://schemas.microsoft.com/office/drawing/2014/main" id="{D23EDD3D-968C-BF4E-2910-4AEC4797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403225"/>
            <a:ext cx="4616450" cy="461963"/>
          </a:xfrm>
          <a:prstGeom prst="rect">
            <a:avLst/>
          </a:prstGeom>
          <a:gradFill rotWithShape="1">
            <a:gsLst>
              <a:gs pos="0">
                <a:srgbClr val="646CFF"/>
              </a:gs>
              <a:gs pos="35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50800" dist="38100" dir="5159974" sx="102000" sy="102000" algn="tl" rotWithShape="0">
              <a:srgbClr val="808080">
                <a:alpha val="28999"/>
              </a:srgbClr>
            </a:outerShdw>
          </a:effectLst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General Scheme of Audio Encoding</a:t>
            </a:r>
            <a:endParaRPr lang="de-DE" altLang="en-US" sz="2400">
              <a:latin typeface="Times-Roman" pitchFamily="2" charset="0"/>
            </a:endParaRPr>
          </a:p>
        </p:txBody>
      </p:sp>
      <p:sp>
        <p:nvSpPr>
          <p:cNvPr id="37" name="Folded Corner 36">
            <a:extLst>
              <a:ext uri="{FF2B5EF4-FFF2-40B4-BE49-F238E27FC236}">
                <a16:creationId xmlns:a16="http://schemas.microsoft.com/office/drawing/2014/main" id="{F2B0AA7C-5E96-4AEE-0E46-B8176F2B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2157413"/>
            <a:ext cx="1630362" cy="101758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analog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BAD5A6D7-632F-5B2A-4461-13D11507075D}"/>
              </a:ext>
            </a:extLst>
          </p:cNvPr>
          <p:cNvGrpSpPr>
            <a:grpSpLocks/>
          </p:cNvGrpSpPr>
          <p:nvPr/>
        </p:nvGrpSpPr>
        <p:grpSpPr bwMode="auto">
          <a:xfrm>
            <a:off x="2365375" y="287338"/>
            <a:ext cx="7032625" cy="5762625"/>
            <a:chOff x="2365375" y="287338"/>
            <a:chExt cx="7032625" cy="5762625"/>
          </a:xfrm>
        </p:grpSpPr>
        <p:pic>
          <p:nvPicPr>
            <p:cNvPr id="6181" name="Picture 2" descr="Screen shot 2010-09-30 at 9.08.00 AM.png">
              <a:extLst>
                <a:ext uri="{FF2B5EF4-FFF2-40B4-BE49-F238E27FC236}">
                  <a16:creationId xmlns:a16="http://schemas.microsoft.com/office/drawing/2014/main" id="{E7700B53-350C-F1CC-4AE1-D773C0D3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75" y="5019675"/>
              <a:ext cx="2074863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olded Corner 36">
              <a:extLst>
                <a:ext uri="{FF2B5EF4-FFF2-40B4-BE49-F238E27FC236}">
                  <a16:creationId xmlns:a16="http://schemas.microsoft.com/office/drawing/2014/main" id="{D138B489-7531-E118-3976-5722673E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87338"/>
              <a:ext cx="1628775" cy="1019175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  <a:b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</a:b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digital</a:t>
              </a:r>
              <a:b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</a:b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encoding</a:t>
              </a:r>
            </a:p>
          </p:txBody>
        </p:sp>
        <p:pic>
          <p:nvPicPr>
            <p:cNvPr id="6183" name="Picture 3" descr="Screen shot 2010-09-30 at 9.09.00 AM.png">
              <a:extLst>
                <a:ext uri="{FF2B5EF4-FFF2-40B4-BE49-F238E27FC236}">
                  <a16:creationId xmlns:a16="http://schemas.microsoft.com/office/drawing/2014/main" id="{06302CA4-217F-00A9-3B39-917E9121F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3"/>
            <a:stretch>
              <a:fillRect/>
            </a:stretch>
          </p:blipFill>
          <p:spPr bwMode="auto">
            <a:xfrm>
              <a:off x="7050088" y="4949825"/>
              <a:ext cx="2347912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A515FBD8-0E7F-75E2-403C-4328DB2AA571}"/>
              </a:ext>
            </a:extLst>
          </p:cNvPr>
          <p:cNvGrpSpPr>
            <a:grpSpLocks/>
          </p:cNvGrpSpPr>
          <p:nvPr/>
        </p:nvGrpSpPr>
        <p:grpSpPr bwMode="auto">
          <a:xfrm>
            <a:off x="1604963" y="1941513"/>
            <a:ext cx="1646237" cy="1724025"/>
            <a:chOff x="1604963" y="1941513"/>
            <a:chExt cx="1646237" cy="1724025"/>
          </a:xfrm>
        </p:grpSpPr>
        <p:sp>
          <p:nvSpPr>
            <p:cNvPr id="6178" name="Freeform 46">
              <a:extLst>
                <a:ext uri="{FF2B5EF4-FFF2-40B4-BE49-F238E27FC236}">
                  <a16:creationId xmlns:a16="http://schemas.microsoft.com/office/drawing/2014/main" id="{DFABC8AC-31D4-260C-1588-667BE92FD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1941513"/>
              <a:ext cx="576262" cy="1665287"/>
            </a:xfrm>
            <a:custGeom>
              <a:avLst/>
              <a:gdLst>
                <a:gd name="T0" fmla="*/ 449719 w 575118"/>
                <a:gd name="T1" fmla="*/ 3068574 h 1617524"/>
                <a:gd name="T2" fmla="*/ 24985 w 575118"/>
                <a:gd name="T3" fmla="*/ 1750228 h 1617524"/>
                <a:gd name="T4" fmla="*/ 599626 w 575118"/>
                <a:gd name="T5" fmla="*/ 0 h 1617524"/>
                <a:gd name="T6" fmla="*/ 0 60000 65536"/>
                <a:gd name="T7" fmla="*/ 0 60000 65536"/>
                <a:gd name="T8" fmla="*/ 0 60000 65536"/>
                <a:gd name="T9" fmla="*/ 0 w 575118"/>
                <a:gd name="T10" fmla="*/ 0 h 1617524"/>
                <a:gd name="T11" fmla="*/ 575118 w 575118"/>
                <a:gd name="T12" fmla="*/ 1617524 h 1617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5118" h="1617524">
                  <a:moveTo>
                    <a:pt x="431339" y="1617524"/>
                  </a:moveTo>
                  <a:cubicBezTo>
                    <a:pt x="215669" y="1404849"/>
                    <a:pt x="0" y="1192175"/>
                    <a:pt x="23963" y="922588"/>
                  </a:cubicBezTo>
                  <a:cubicBezTo>
                    <a:pt x="47926" y="653001"/>
                    <a:pt x="575118" y="0"/>
                    <a:pt x="5751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50">
              <a:extLst>
                <a:ext uri="{FF2B5EF4-FFF2-40B4-BE49-F238E27FC236}">
                  <a16:creationId xmlns:a16="http://schemas.microsoft.com/office/drawing/2014/main" id="{E7C9FF75-524C-80C5-3278-8770F7F10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938" y="2116138"/>
              <a:ext cx="957262" cy="1549400"/>
            </a:xfrm>
            <a:custGeom>
              <a:avLst/>
              <a:gdLst>
                <a:gd name="T0" fmla="*/ 33303 w 1123244"/>
                <a:gd name="T1" fmla="*/ 983922 h 1583267"/>
                <a:gd name="T2" fmla="*/ 3430 w 1123244"/>
                <a:gd name="T3" fmla="*/ 584038 h 1583267"/>
                <a:gd name="T4" fmla="*/ 12719 w 1123244"/>
                <a:gd name="T5" fmla="*/ 0 h 1583267"/>
                <a:gd name="T6" fmla="*/ 0 60000 65536"/>
                <a:gd name="T7" fmla="*/ 0 60000 65536"/>
                <a:gd name="T8" fmla="*/ 0 60000 65536"/>
                <a:gd name="T9" fmla="*/ 0 w 1123244"/>
                <a:gd name="T10" fmla="*/ 0 h 1583267"/>
                <a:gd name="T11" fmla="*/ 1123244 w 1123244"/>
                <a:gd name="T12" fmla="*/ 1583267 h 1583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3244" h="1583267">
                  <a:moveTo>
                    <a:pt x="1123244" y="1583267"/>
                  </a:moveTo>
                  <a:cubicBezTo>
                    <a:pt x="687274" y="1358865"/>
                    <a:pt x="231422" y="1203678"/>
                    <a:pt x="115711" y="939800"/>
                  </a:cubicBezTo>
                  <a:cubicBezTo>
                    <a:pt x="0" y="675922"/>
                    <a:pt x="428977" y="0"/>
                    <a:pt x="42897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75E56C-56C1-773A-983F-2787C5C22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963" y="2552700"/>
              <a:ext cx="1241425" cy="95408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voltage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AD610443-E567-E9B6-EA1B-E4B1396D9C73}"/>
              </a:ext>
            </a:extLst>
          </p:cNvPr>
          <p:cNvGrpSpPr>
            <a:grpSpLocks/>
          </p:cNvGrpSpPr>
          <p:nvPr/>
        </p:nvGrpSpPr>
        <p:grpSpPr bwMode="auto">
          <a:xfrm>
            <a:off x="1535113" y="668338"/>
            <a:ext cx="3511550" cy="2103437"/>
            <a:chOff x="1535113" y="668338"/>
            <a:chExt cx="3511550" cy="2103437"/>
          </a:xfrm>
        </p:grpSpPr>
        <p:grpSp>
          <p:nvGrpSpPr>
            <p:cNvPr id="6174" name="Group 34">
              <a:extLst>
                <a:ext uri="{FF2B5EF4-FFF2-40B4-BE49-F238E27FC236}">
                  <a16:creationId xmlns:a16="http://schemas.microsoft.com/office/drawing/2014/main" id="{52B1504A-C521-9B94-F52C-59DEECE38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113" y="668338"/>
              <a:ext cx="3511550" cy="1976437"/>
              <a:chOff x="1535113" y="668338"/>
              <a:chExt cx="3511550" cy="1976437"/>
            </a:xfrm>
          </p:grpSpPr>
          <p:pic>
            <p:nvPicPr>
              <p:cNvPr id="6176" name="Picture 39" descr="zed-10-fx-mixer-850-75.jpg">
                <a:extLst>
                  <a:ext uri="{FF2B5EF4-FFF2-40B4-BE49-F238E27FC236}">
                    <a16:creationId xmlns:a16="http://schemas.microsoft.com/office/drawing/2014/main" id="{9D5C496B-7877-2C40-8C0C-B54A1BE9A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5113" y="696913"/>
                <a:ext cx="2595562" cy="194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7" name="Freeform 52">
                <a:extLst>
                  <a:ext uri="{FF2B5EF4-FFF2-40B4-BE49-F238E27FC236}">
                    <a16:creationId xmlns:a16="http://schemas.microsoft.com/office/drawing/2014/main" id="{884D730E-3C5A-72DF-47F2-69446D2D1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538" y="668338"/>
                <a:ext cx="2016125" cy="528637"/>
              </a:xfrm>
              <a:custGeom>
                <a:avLst/>
                <a:gdLst>
                  <a:gd name="T0" fmla="*/ 128408 w 2015067"/>
                  <a:gd name="T1" fmla="*/ 517360 h 527755"/>
                  <a:gd name="T2" fmla="*/ 34245 w 2015067"/>
                  <a:gd name="T3" fmla="*/ 508593 h 527755"/>
                  <a:gd name="T4" fmla="*/ 333861 w 2015067"/>
                  <a:gd name="T5" fmla="*/ 289372 h 527755"/>
                  <a:gd name="T6" fmla="*/ 1035822 w 2015067"/>
                  <a:gd name="T7" fmla="*/ 78919 h 527755"/>
                  <a:gd name="T8" fmla="*/ 2037402 w 2015067"/>
                  <a:gd name="T9" fmla="*/ 0 h 5277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5067"/>
                  <a:gd name="T16" fmla="*/ 0 h 527755"/>
                  <a:gd name="T17" fmla="*/ 2015067 w 2015067"/>
                  <a:gd name="T18" fmla="*/ 527755 h 5277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5067" h="527755">
                    <a:moveTo>
                      <a:pt x="127001" y="499533"/>
                    </a:moveTo>
                    <a:cubicBezTo>
                      <a:pt x="128412" y="498122"/>
                      <a:pt x="0" y="527755"/>
                      <a:pt x="33867" y="491066"/>
                    </a:cubicBezTo>
                    <a:cubicBezTo>
                      <a:pt x="67734" y="454377"/>
                      <a:pt x="165101" y="348544"/>
                      <a:pt x="330201" y="279400"/>
                    </a:cubicBezTo>
                    <a:cubicBezTo>
                      <a:pt x="495301" y="210256"/>
                      <a:pt x="743656" y="122767"/>
                      <a:pt x="1024467" y="76200"/>
                    </a:cubicBezTo>
                    <a:cubicBezTo>
                      <a:pt x="1305278" y="29633"/>
                      <a:pt x="2015067" y="0"/>
                      <a:pt x="2015067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34933D-D7FB-CFA6-95AC-7ADCF67D7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163" y="1817688"/>
              <a:ext cx="1141412" cy="95408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mixer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4072CB5F-F6EA-9F6B-DF52-77BC6DF94424}"/>
              </a:ext>
            </a:extLst>
          </p:cNvPr>
          <p:cNvGrpSpPr>
            <a:grpSpLocks/>
          </p:cNvGrpSpPr>
          <p:nvPr/>
        </p:nvGrpSpPr>
        <p:grpSpPr bwMode="auto">
          <a:xfrm>
            <a:off x="6654800" y="577850"/>
            <a:ext cx="2646363" cy="2466975"/>
            <a:chOff x="6654800" y="577850"/>
            <a:chExt cx="2646363" cy="2466975"/>
          </a:xfrm>
        </p:grpSpPr>
        <p:pic>
          <p:nvPicPr>
            <p:cNvPr id="6170" name="Picture 42" descr="zed-10-fx-mixer-850-75.jpg">
              <a:extLst>
                <a:ext uri="{FF2B5EF4-FFF2-40B4-BE49-F238E27FC236}">
                  <a16:creationId xmlns:a16="http://schemas.microsoft.com/office/drawing/2014/main" id="{34A5AE2A-1B41-0407-20FB-209835709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188" y="825500"/>
              <a:ext cx="2593975" cy="19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1" name="Freeform 53">
              <a:extLst>
                <a:ext uri="{FF2B5EF4-FFF2-40B4-BE49-F238E27FC236}">
                  <a16:creationId xmlns:a16="http://schemas.microsoft.com/office/drawing/2014/main" id="{B30856FA-3506-5648-4776-BB9EDEC8C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200" y="577850"/>
              <a:ext cx="1757363" cy="700088"/>
            </a:xfrm>
            <a:custGeom>
              <a:avLst/>
              <a:gdLst>
                <a:gd name="T0" fmla="*/ 0 w 1756834"/>
                <a:gd name="T1" fmla="*/ 23117 h 701323"/>
                <a:gd name="T2" fmla="*/ 1005403 w 1756834"/>
                <a:gd name="T3" fmla="*/ 23117 h 701323"/>
                <a:gd name="T4" fmla="*/ 1644431 w 1756834"/>
                <a:gd name="T5" fmla="*/ 161821 h 701323"/>
                <a:gd name="T6" fmla="*/ 1746676 w 1756834"/>
                <a:gd name="T7" fmla="*/ 463706 h 701323"/>
                <a:gd name="T8" fmla="*/ 1618870 w 1756834"/>
                <a:gd name="T9" fmla="*/ 675840 h 701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6834"/>
                <a:gd name="T16" fmla="*/ 0 h 701323"/>
                <a:gd name="T17" fmla="*/ 1756834 w 1756834"/>
                <a:gd name="T18" fmla="*/ 701323 h 701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6834" h="701323">
                  <a:moveTo>
                    <a:pt x="0" y="23989"/>
                  </a:moveTo>
                  <a:cubicBezTo>
                    <a:pt x="363361" y="11994"/>
                    <a:pt x="726723" y="0"/>
                    <a:pt x="999067" y="23989"/>
                  </a:cubicBezTo>
                  <a:cubicBezTo>
                    <a:pt x="1271411" y="47978"/>
                    <a:pt x="1511300" y="91723"/>
                    <a:pt x="1634067" y="167923"/>
                  </a:cubicBezTo>
                  <a:cubicBezTo>
                    <a:pt x="1756834" y="244123"/>
                    <a:pt x="1739900" y="392289"/>
                    <a:pt x="1735667" y="481189"/>
                  </a:cubicBezTo>
                  <a:cubicBezTo>
                    <a:pt x="1731434" y="570089"/>
                    <a:pt x="1608667" y="701323"/>
                    <a:pt x="1608667" y="70132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54">
              <a:extLst>
                <a:ext uri="{FF2B5EF4-FFF2-40B4-BE49-F238E27FC236}">
                  <a16:creationId xmlns:a16="http://schemas.microsoft.com/office/drawing/2014/main" id="{7380C4C4-8F01-35FF-2CD2-41360F992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138" y="728663"/>
              <a:ext cx="1516062" cy="473075"/>
            </a:xfrm>
            <a:custGeom>
              <a:avLst/>
              <a:gdLst>
                <a:gd name="T0" fmla="*/ 0 w 1756834"/>
                <a:gd name="T1" fmla="*/ 4 h 701323"/>
                <a:gd name="T2" fmla="*/ 39006 w 1756834"/>
                <a:gd name="T3" fmla="*/ 4 h 701323"/>
                <a:gd name="T4" fmla="*/ 63799 w 1756834"/>
                <a:gd name="T5" fmla="*/ 28 h 701323"/>
                <a:gd name="T6" fmla="*/ 67767 w 1756834"/>
                <a:gd name="T7" fmla="*/ 83 h 701323"/>
                <a:gd name="T8" fmla="*/ 62807 w 1756834"/>
                <a:gd name="T9" fmla="*/ 122 h 701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6834"/>
                <a:gd name="T16" fmla="*/ 0 h 701323"/>
                <a:gd name="T17" fmla="*/ 1756834 w 1756834"/>
                <a:gd name="T18" fmla="*/ 701323 h 701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6834" h="701323">
                  <a:moveTo>
                    <a:pt x="0" y="23989"/>
                  </a:moveTo>
                  <a:cubicBezTo>
                    <a:pt x="363361" y="11994"/>
                    <a:pt x="726723" y="0"/>
                    <a:pt x="999067" y="23989"/>
                  </a:cubicBezTo>
                  <a:cubicBezTo>
                    <a:pt x="1271411" y="47978"/>
                    <a:pt x="1511300" y="91723"/>
                    <a:pt x="1634067" y="167923"/>
                  </a:cubicBezTo>
                  <a:cubicBezTo>
                    <a:pt x="1756834" y="244123"/>
                    <a:pt x="1739900" y="392289"/>
                    <a:pt x="1735667" y="481189"/>
                  </a:cubicBezTo>
                  <a:cubicBezTo>
                    <a:pt x="1731434" y="570089"/>
                    <a:pt x="1608667" y="701323"/>
                    <a:pt x="1608667" y="70132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0BA9A17-0FA8-7153-B2DA-5CB141E2D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4800" y="2090738"/>
              <a:ext cx="1141413" cy="95408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45999"/>
                  </a:srgb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mixer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B00F73DD-14AF-64FE-D84B-59E211A7218F}"/>
              </a:ext>
            </a:extLst>
          </p:cNvPr>
          <p:cNvGrpSpPr>
            <a:grpSpLocks/>
          </p:cNvGrpSpPr>
          <p:nvPr/>
        </p:nvGrpSpPr>
        <p:grpSpPr bwMode="auto">
          <a:xfrm>
            <a:off x="4948238" y="1306513"/>
            <a:ext cx="1582737" cy="4086225"/>
            <a:chOff x="4948238" y="1306513"/>
            <a:chExt cx="1582737" cy="4086225"/>
          </a:xfrm>
        </p:grpSpPr>
        <p:sp>
          <p:nvSpPr>
            <p:cNvPr id="6167" name="Freeform 62">
              <a:extLst>
                <a:ext uri="{FF2B5EF4-FFF2-40B4-BE49-F238E27FC236}">
                  <a16:creationId xmlns:a16="http://schemas.microsoft.com/office/drawing/2014/main" id="{7D03878D-1322-FE70-1D9F-8B2479516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1306513"/>
              <a:ext cx="1169988" cy="2006600"/>
            </a:xfrm>
            <a:custGeom>
              <a:avLst/>
              <a:gdLst>
                <a:gd name="T0" fmla="*/ 290412 w 1170207"/>
                <a:gd name="T1" fmla="*/ 0 h 2006928"/>
                <a:gd name="T2" fmla="*/ 15912 w 1170207"/>
                <a:gd name="T3" fmla="*/ 955250 h 2006928"/>
                <a:gd name="T4" fmla="*/ 385893 w 1170207"/>
                <a:gd name="T5" fmla="*/ 1850793 h 2006928"/>
                <a:gd name="T6" fmla="*/ 851335 w 1170207"/>
                <a:gd name="T7" fmla="*/ 1850793 h 2006928"/>
                <a:gd name="T8" fmla="*/ 1161637 w 1170207"/>
                <a:gd name="T9" fmla="*/ 1206002 h 2006928"/>
                <a:gd name="T10" fmla="*/ 827472 w 1170207"/>
                <a:gd name="T11" fmla="*/ 11940 h 2006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70207"/>
                <a:gd name="T19" fmla="*/ 0 h 2006928"/>
                <a:gd name="T20" fmla="*/ 1170207 w 1170207"/>
                <a:gd name="T21" fmla="*/ 2006928 h 2006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0207" h="2006928">
                  <a:moveTo>
                    <a:pt x="291553" y="0"/>
                  </a:moveTo>
                  <a:cubicBezTo>
                    <a:pt x="145776" y="324503"/>
                    <a:pt x="0" y="649007"/>
                    <a:pt x="15975" y="958533"/>
                  </a:cubicBezTo>
                  <a:cubicBezTo>
                    <a:pt x="31950" y="1268059"/>
                    <a:pt x="247620" y="1707386"/>
                    <a:pt x="387406" y="1857157"/>
                  </a:cubicBezTo>
                  <a:cubicBezTo>
                    <a:pt x="527192" y="2006928"/>
                    <a:pt x="724889" y="1964992"/>
                    <a:pt x="854690" y="1857157"/>
                  </a:cubicBezTo>
                  <a:cubicBezTo>
                    <a:pt x="984491" y="1749322"/>
                    <a:pt x="1170207" y="1517677"/>
                    <a:pt x="1166213" y="1210148"/>
                  </a:cubicBezTo>
                  <a:cubicBezTo>
                    <a:pt x="1162219" y="902619"/>
                    <a:pt x="830727" y="11982"/>
                    <a:pt x="830727" y="1198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E3C426-C272-1FB4-42C3-55FD01BBA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413" y="4438650"/>
              <a:ext cx="1101725" cy="95408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mixer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digital</a:t>
              </a:r>
            </a:p>
          </p:txBody>
        </p:sp>
        <p:pic>
          <p:nvPicPr>
            <p:cNvPr id="6169" name="Picture 61" descr="1274831441_96123209_1-Pictures-of--Yamaha-01V96-V2-Digital-MixerYamaha-Mixer-LS9-32-Digital-Console-1274831441.jpg">
              <a:extLst>
                <a:ext uri="{FF2B5EF4-FFF2-40B4-BE49-F238E27FC236}">
                  <a16:creationId xmlns:a16="http://schemas.microsoft.com/office/drawing/2014/main" id="{0143EFB4-D4F2-CEB8-88B2-CB0ADA8E6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238" y="2959100"/>
              <a:ext cx="1582737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8EEDF884-1ACB-6268-786A-B3C923E0E591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3560763"/>
            <a:ext cx="2128838" cy="1420812"/>
            <a:chOff x="1755775" y="3560763"/>
            <a:chExt cx="2128838" cy="1420812"/>
          </a:xfrm>
        </p:grpSpPr>
        <p:grpSp>
          <p:nvGrpSpPr>
            <p:cNvPr id="6161" name="Group 31">
              <a:extLst>
                <a:ext uri="{FF2B5EF4-FFF2-40B4-BE49-F238E27FC236}">
                  <a16:creationId xmlns:a16="http://schemas.microsoft.com/office/drawing/2014/main" id="{8A7D7383-F53C-17C7-12F7-1FAAF4C7D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775" y="3560763"/>
              <a:ext cx="2128838" cy="1420812"/>
              <a:chOff x="1755775" y="3560763"/>
              <a:chExt cx="2128838" cy="1420812"/>
            </a:xfrm>
          </p:grpSpPr>
          <p:sp>
            <p:nvSpPr>
              <p:cNvPr id="11" name="Striped Right Arrow 10">
                <a:extLst>
                  <a:ext uri="{FF2B5EF4-FFF2-40B4-BE49-F238E27FC236}">
                    <a16:creationId xmlns:a16="http://schemas.microsoft.com/office/drawing/2014/main" id="{A26BC9E7-1FB9-FA48-F642-10D92C6AF68E}"/>
                  </a:ext>
                </a:extLst>
              </p:cNvPr>
              <p:cNvSpPr/>
              <p:nvPr/>
            </p:nvSpPr>
            <p:spPr bwMode="auto">
              <a:xfrm rot="13497860">
                <a:off x="2395538" y="4548188"/>
                <a:ext cx="792162" cy="201612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pic>
            <p:nvPicPr>
              <p:cNvPr id="6164" name="Picture 34" descr="1195436823615990063microphone_saul_albert_01.svg.med-1.png">
                <a:extLst>
                  <a:ext uri="{FF2B5EF4-FFF2-40B4-BE49-F238E27FC236}">
                    <a16:creationId xmlns:a16="http://schemas.microsoft.com/office/drawing/2014/main" id="{9938D4B0-2B92-A8B5-1C9E-26D616F2A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755775" y="3560763"/>
                <a:ext cx="700088" cy="68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49" descr="1195436823615990063microphone_saul_albert_01.svg.med-1.png">
                <a:extLst>
                  <a:ext uri="{FF2B5EF4-FFF2-40B4-BE49-F238E27FC236}">
                    <a16:creationId xmlns:a16="http://schemas.microsoft.com/office/drawing/2014/main" id="{C434886F-842C-583D-6D15-3FEAD5199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2922588" y="3657600"/>
                <a:ext cx="700087" cy="68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Striped Right Arrow 55">
                <a:extLst>
                  <a:ext uri="{FF2B5EF4-FFF2-40B4-BE49-F238E27FC236}">
                    <a16:creationId xmlns:a16="http://schemas.microsoft.com/office/drawing/2014/main" id="{C824F00D-1912-C39A-25B2-DF6F2D707441}"/>
                  </a:ext>
                </a:extLst>
              </p:cNvPr>
              <p:cNvSpPr/>
              <p:nvPr/>
            </p:nvSpPr>
            <p:spPr bwMode="auto">
              <a:xfrm rot="13715202">
                <a:off x="3436144" y="4533106"/>
                <a:ext cx="711200" cy="185738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E54DCE-CBAE-9D8E-1F6F-4D191E3D8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825" y="3824288"/>
              <a:ext cx="863600" cy="5222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mics</a:t>
              </a:r>
            </a:p>
          </p:txBody>
        </p:sp>
      </p:grpSp>
      <p:grpSp>
        <p:nvGrpSpPr>
          <p:cNvPr id="10" name="Group 41">
            <a:extLst>
              <a:ext uri="{FF2B5EF4-FFF2-40B4-BE49-F238E27FC236}">
                <a16:creationId xmlns:a16="http://schemas.microsoft.com/office/drawing/2014/main" id="{581A34E6-377A-4278-8759-45FDBB56082D}"/>
              </a:ext>
            </a:extLst>
          </p:cNvPr>
          <p:cNvGrpSpPr>
            <a:grpSpLocks/>
          </p:cNvGrpSpPr>
          <p:nvPr/>
        </p:nvGrpSpPr>
        <p:grpSpPr bwMode="auto">
          <a:xfrm>
            <a:off x="8374063" y="2360613"/>
            <a:ext cx="1373187" cy="1438275"/>
            <a:chOff x="8374063" y="2360613"/>
            <a:chExt cx="1373187" cy="1438275"/>
          </a:xfrm>
        </p:grpSpPr>
        <p:sp>
          <p:nvSpPr>
            <p:cNvPr id="6158" name="Freeform 48">
              <a:extLst>
                <a:ext uri="{FF2B5EF4-FFF2-40B4-BE49-F238E27FC236}">
                  <a16:creationId xmlns:a16="http://schemas.microsoft.com/office/drawing/2014/main" id="{E9393AE6-754C-864C-A0DA-E14704CDF0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74063" y="2455863"/>
              <a:ext cx="241300" cy="1054100"/>
            </a:xfrm>
            <a:custGeom>
              <a:avLst/>
              <a:gdLst>
                <a:gd name="T0" fmla="*/ 0 w 575118"/>
                <a:gd name="T1" fmla="*/ 131 h 1617524"/>
                <a:gd name="T2" fmla="*/ 0 w 575118"/>
                <a:gd name="T3" fmla="*/ 75 h 1617524"/>
                <a:gd name="T4" fmla="*/ 0 w 575118"/>
                <a:gd name="T5" fmla="*/ 0 h 1617524"/>
                <a:gd name="T6" fmla="*/ 0 60000 65536"/>
                <a:gd name="T7" fmla="*/ 0 60000 65536"/>
                <a:gd name="T8" fmla="*/ 0 60000 65536"/>
                <a:gd name="T9" fmla="*/ 0 w 575118"/>
                <a:gd name="T10" fmla="*/ 0 h 1617524"/>
                <a:gd name="T11" fmla="*/ 575118 w 575118"/>
                <a:gd name="T12" fmla="*/ 1617524 h 1617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5118" h="1617524">
                  <a:moveTo>
                    <a:pt x="431339" y="1617524"/>
                  </a:moveTo>
                  <a:cubicBezTo>
                    <a:pt x="215669" y="1404849"/>
                    <a:pt x="0" y="1192175"/>
                    <a:pt x="23963" y="922588"/>
                  </a:cubicBezTo>
                  <a:cubicBezTo>
                    <a:pt x="47926" y="653001"/>
                    <a:pt x="575118" y="0"/>
                    <a:pt x="5751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64">
              <a:extLst>
                <a:ext uri="{FF2B5EF4-FFF2-40B4-BE49-F238E27FC236}">
                  <a16:creationId xmlns:a16="http://schemas.microsoft.com/office/drawing/2014/main" id="{568A459E-B189-4B59-9216-095445D8B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4713" y="2360613"/>
              <a:ext cx="974725" cy="1438275"/>
            </a:xfrm>
            <a:custGeom>
              <a:avLst/>
              <a:gdLst>
                <a:gd name="T0" fmla="*/ 0 w 974507"/>
                <a:gd name="T1" fmla="*/ 0 h 1437799"/>
                <a:gd name="T2" fmla="*/ 553752 w 974507"/>
                <a:gd name="T3" fmla="*/ 386087 h 1437799"/>
                <a:gd name="T4" fmla="*/ 938968 w 974507"/>
                <a:gd name="T5" fmla="*/ 904891 h 1437799"/>
                <a:gd name="T6" fmla="*/ 794511 w 974507"/>
                <a:gd name="T7" fmla="*/ 1447828 h 14377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4507"/>
                <a:gd name="T13" fmla="*/ 0 h 1437799"/>
                <a:gd name="T14" fmla="*/ 974507 w 974507"/>
                <a:gd name="T15" fmla="*/ 1437799 h 14377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4507" h="1437799">
                  <a:moveTo>
                    <a:pt x="0" y="0"/>
                  </a:moveTo>
                  <a:cubicBezTo>
                    <a:pt x="197697" y="116821"/>
                    <a:pt x="395395" y="233642"/>
                    <a:pt x="551156" y="383413"/>
                  </a:cubicBezTo>
                  <a:cubicBezTo>
                    <a:pt x="706917" y="533184"/>
                    <a:pt x="894629" y="722893"/>
                    <a:pt x="934568" y="898624"/>
                  </a:cubicBezTo>
                  <a:cubicBezTo>
                    <a:pt x="974507" y="1074355"/>
                    <a:pt x="882648" y="1256077"/>
                    <a:pt x="790789" y="143779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C4BD5D-25E0-38D9-3754-A01EE6EB3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5825" y="2500313"/>
              <a:ext cx="1241425" cy="95408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voltage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628715B4-41D4-A40C-9FA9-EF88BE6B5C4B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3135313"/>
            <a:ext cx="2914650" cy="2006600"/>
            <a:chOff x="6911975" y="3136031"/>
            <a:chExt cx="2914650" cy="2006600"/>
          </a:xfrm>
        </p:grpSpPr>
        <p:pic>
          <p:nvPicPr>
            <p:cNvPr id="6153" name="Picture 38" descr="001184-quilted-floral-icon-media-loud-speaker1-ps.png">
              <a:extLst>
                <a:ext uri="{FF2B5EF4-FFF2-40B4-BE49-F238E27FC236}">
                  <a16:creationId xmlns:a16="http://schemas.microsoft.com/office/drawing/2014/main" id="{5F119149-D6FC-F94D-F9C4-070D2C71B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68776">
              <a:off x="7546975" y="3136031"/>
              <a:ext cx="1468437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Striped Right Arrow 43">
              <a:extLst>
                <a:ext uri="{FF2B5EF4-FFF2-40B4-BE49-F238E27FC236}">
                  <a16:creationId xmlns:a16="http://schemas.microsoft.com/office/drawing/2014/main" id="{52BD94CD-D967-2F52-4152-0E09B27721D4}"/>
                </a:ext>
              </a:extLst>
            </p:cNvPr>
            <p:cNvSpPr/>
            <p:nvPr/>
          </p:nvSpPr>
          <p:spPr bwMode="auto">
            <a:xfrm rot="7372969">
              <a:off x="7458869" y="4548111"/>
              <a:ext cx="793750" cy="201613"/>
            </a:xfrm>
            <a:prstGeom prst="stripedRightArrow">
              <a:avLst>
                <a:gd name="adj1" fmla="val 36310"/>
                <a:gd name="adj2" fmla="val 67109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00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pic>
          <p:nvPicPr>
            <p:cNvPr id="6155" name="Picture 63" descr="001184-quilted-floral-icon-media-loud-speaker1-ps.png">
              <a:extLst>
                <a:ext uri="{FF2B5EF4-FFF2-40B4-BE49-F238E27FC236}">
                  <a16:creationId xmlns:a16="http://schemas.microsoft.com/office/drawing/2014/main" id="{B669C05F-ED78-C0AE-32DC-CF3882AA6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68776">
              <a:off x="8358982" y="3455912"/>
              <a:ext cx="1466850" cy="1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Striped Right Arrow 65">
              <a:extLst>
                <a:ext uri="{FF2B5EF4-FFF2-40B4-BE49-F238E27FC236}">
                  <a16:creationId xmlns:a16="http://schemas.microsoft.com/office/drawing/2014/main" id="{A4F61658-0A06-9892-B12E-522541172358}"/>
                </a:ext>
              </a:extLst>
            </p:cNvPr>
            <p:cNvSpPr/>
            <p:nvPr/>
          </p:nvSpPr>
          <p:spPr bwMode="auto">
            <a:xfrm rot="7372969">
              <a:off x="8422481" y="4757662"/>
              <a:ext cx="579438" cy="190500"/>
            </a:xfrm>
            <a:prstGeom prst="stripedRightArrow">
              <a:avLst>
                <a:gd name="adj1" fmla="val 36310"/>
                <a:gd name="adj2" fmla="val 67109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00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C0B444-D896-1E18-5D60-BFF1D2539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1975" y="4107581"/>
              <a:ext cx="2058987" cy="523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/>
                  <a:ea typeface="+mn-ea"/>
                  <a:cs typeface="Times"/>
                </a:rPr>
                <a:t>loudspeakers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>
            <a:extLst>
              <a:ext uri="{FF2B5EF4-FFF2-40B4-BE49-F238E27FC236}">
                <a16:creationId xmlns:a16="http://schemas.microsoft.com/office/drawing/2014/main" id="{39D25842-BD5B-ACB2-CCBC-672DBE36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246063"/>
            <a:ext cx="2125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microphone types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5A96571-2E80-4811-B9EB-D0690A69EA94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817563"/>
            <a:ext cx="2605088" cy="3582987"/>
            <a:chOff x="1101725" y="1776413"/>
            <a:chExt cx="2605088" cy="3582987"/>
          </a:xfrm>
        </p:grpSpPr>
        <p:pic>
          <p:nvPicPr>
            <p:cNvPr id="18" name="Picture 17" descr="mic3.pdf">
              <a:extLst>
                <a:ext uri="{FF2B5EF4-FFF2-40B4-BE49-F238E27FC236}">
                  <a16:creationId xmlns:a16="http://schemas.microsoft.com/office/drawing/2014/main" id="{8F96A18C-015C-236C-F227-AF1128B9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9041" t="7777" r="1717"/>
            <a:stretch>
              <a:fillRect/>
            </a:stretch>
          </p:blipFill>
          <p:spPr bwMode="auto">
            <a:xfrm rot="10800000">
              <a:off x="1101725" y="1776413"/>
              <a:ext cx="2589213" cy="263207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BB65D010-2D50-F98E-8E2E-3E1F9F8DC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713" y="4651375"/>
              <a:ext cx="24511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moving coil dynamic</a:t>
              </a:r>
            </a:p>
            <a:p>
              <a:pPr>
                <a:defRPr/>
              </a:pPr>
              <a:endPara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498E99BA-0018-9A51-D6DD-BA145F3A6FF7}"/>
              </a:ext>
            </a:extLst>
          </p:cNvPr>
          <p:cNvGrpSpPr>
            <a:grpSpLocks/>
          </p:cNvGrpSpPr>
          <p:nvPr/>
        </p:nvGrpSpPr>
        <p:grpSpPr bwMode="auto">
          <a:xfrm>
            <a:off x="3846513" y="814388"/>
            <a:ext cx="2352675" cy="3894137"/>
            <a:chOff x="3846513" y="1773238"/>
            <a:chExt cx="2352675" cy="3894137"/>
          </a:xfrm>
        </p:grpSpPr>
        <p:pic>
          <p:nvPicPr>
            <p:cNvPr id="20" name="Picture 19" descr="mic3.pdf">
              <a:extLst>
                <a:ext uri="{FF2B5EF4-FFF2-40B4-BE49-F238E27FC236}">
                  <a16:creationId xmlns:a16="http://schemas.microsoft.com/office/drawing/2014/main" id="{C2E2A074-2FF5-84F7-20CD-DF8BA1987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8696" r="33237"/>
            <a:stretch>
              <a:fillRect/>
            </a:stretch>
          </p:blipFill>
          <p:spPr bwMode="auto">
            <a:xfrm rot="10800000">
              <a:off x="3846513" y="1773238"/>
              <a:ext cx="2282825" cy="26241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F8784103-F5AE-37C0-7B57-F77CC9F59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775" y="4651375"/>
              <a:ext cx="1903413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ribbon =</a:t>
              </a:r>
              <a:b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</a:b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thin corrugated</a:t>
              </a:r>
              <a:b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</a:b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metal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D9FB6D-FDCB-CFDC-F6A0-F7597DDD84BF}"/>
              </a:ext>
            </a:extLst>
          </p:cNvPr>
          <p:cNvGrpSpPr>
            <a:grpSpLocks/>
          </p:cNvGrpSpPr>
          <p:nvPr/>
        </p:nvGrpSpPr>
        <p:grpSpPr bwMode="auto">
          <a:xfrm>
            <a:off x="6410325" y="814388"/>
            <a:ext cx="3263900" cy="3586162"/>
            <a:chOff x="6410325" y="1773238"/>
            <a:chExt cx="3263900" cy="3586162"/>
          </a:xfrm>
        </p:grpSpPr>
        <p:pic>
          <p:nvPicPr>
            <p:cNvPr id="19" name="Picture 18" descr="mic3.pdf">
              <a:extLst>
                <a:ext uri="{FF2B5EF4-FFF2-40B4-BE49-F238E27FC236}">
                  <a16:creationId xmlns:a16="http://schemas.microsoft.com/office/drawing/2014/main" id="{2C7988E1-9425-B240-DEA1-223AB7CE7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316" r="66267"/>
            <a:stretch>
              <a:fillRect/>
            </a:stretch>
          </p:blipFill>
          <p:spPr bwMode="auto">
            <a:xfrm rot="10800000">
              <a:off x="6410325" y="1773238"/>
              <a:ext cx="3263900" cy="26114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DB8B945C-033E-5E26-79DC-9CEC91F25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0588" y="4651375"/>
              <a:ext cx="22145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condenser =</a:t>
              </a:r>
              <a:b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</a:b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dynamic capacitor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7F035AC8-9330-D47E-4928-0DB60A169D02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4924425"/>
            <a:ext cx="6840538" cy="1687513"/>
            <a:chOff x="1210145" y="4924613"/>
            <a:chExt cx="6839714" cy="1687021"/>
          </a:xfrm>
        </p:grpSpPr>
        <p:pic>
          <p:nvPicPr>
            <p:cNvPr id="7174" name="Picture 11">
              <a:extLst>
                <a:ext uri="{FF2B5EF4-FFF2-40B4-BE49-F238E27FC236}">
                  <a16:creationId xmlns:a16="http://schemas.microsoft.com/office/drawing/2014/main" id="{538CBAA3-4C9E-BFE4-335E-61C96A3C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145" y="4924613"/>
              <a:ext cx="2696939" cy="168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F1223D-8D28-8B35-9DC0-898C369041A2}"/>
                </a:ext>
              </a:extLst>
            </p:cNvPr>
            <p:cNvSpPr txBox="1"/>
            <p:nvPr/>
          </p:nvSpPr>
          <p:spPr>
            <a:xfrm>
              <a:off x="4086348" y="5654650"/>
              <a:ext cx="3963511" cy="4015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Lorentz force on electrical charges</a:t>
              </a:r>
              <a:endParaRPr lang="en-US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>
            <a:extLst>
              <a:ext uri="{FF2B5EF4-FFF2-40B4-BE49-F238E27FC236}">
                <a16:creationId xmlns:a16="http://schemas.microsoft.com/office/drawing/2014/main" id="{27C19597-EE6E-01CA-E559-13A4512B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06388"/>
            <a:ext cx="311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microphone polar patterns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0A2F9CC-410D-015F-B6FA-C164DC2A0F0F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1619250"/>
            <a:ext cx="8177212" cy="3009900"/>
            <a:chOff x="1522413" y="1619250"/>
            <a:chExt cx="8177212" cy="3009900"/>
          </a:xfrm>
        </p:grpSpPr>
        <p:pic>
          <p:nvPicPr>
            <p:cNvPr id="24" name="Picture 23" descr="mic4.pdf">
              <a:extLst>
                <a:ext uri="{FF2B5EF4-FFF2-40B4-BE49-F238E27FC236}">
                  <a16:creationId xmlns:a16="http://schemas.microsoft.com/office/drawing/2014/main" id="{68E8C57C-C2AC-58DF-A3B0-CA76D8FFA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399"/>
            <a:stretch>
              <a:fillRect/>
            </a:stretch>
          </p:blipFill>
          <p:spPr bwMode="auto">
            <a:xfrm>
              <a:off x="1522413" y="1619250"/>
              <a:ext cx="8061325" cy="25019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579142-1D80-BF85-E5ED-972805CFD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800" y="4229100"/>
              <a:ext cx="7997825" cy="4000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omnidirectional           bidirectional                cardioid              hypercardioid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>
            <a:extLst>
              <a:ext uri="{FF2B5EF4-FFF2-40B4-BE49-F238E27FC236}">
                <a16:creationId xmlns:a16="http://schemas.microsoft.com/office/drawing/2014/main" id="{04FE9F43-BDCC-A65E-4BD9-FB4A62CB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150813"/>
            <a:ext cx="2544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loudspeaker anatomy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B715961-9278-F765-75AF-FF697FBD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3970" r="8961" b="3482"/>
          <a:stretch>
            <a:fillRect/>
          </a:stretch>
        </p:blipFill>
        <p:spPr bwMode="auto">
          <a:xfrm>
            <a:off x="1271588" y="3509963"/>
            <a:ext cx="20955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id="{38029181-B4FE-D16E-021D-60ECC618DBBB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2566988"/>
            <a:ext cx="1711325" cy="1327150"/>
            <a:chOff x="1387600" y="2567294"/>
            <a:chExt cx="1711276" cy="1326743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96ABBAB-B518-B9AA-7E85-8D8F6261E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600" y="2567294"/>
              <a:ext cx="1711276" cy="39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tweeter (high)</a:t>
              </a:r>
            </a:p>
          </p:txBody>
        </p:sp>
        <p:cxnSp>
          <p:nvCxnSpPr>
            <p:cNvPr id="11287" name="Straight Arrow Connector 11">
              <a:extLst>
                <a:ext uri="{FF2B5EF4-FFF2-40B4-BE49-F238E27FC236}">
                  <a16:creationId xmlns:a16="http://schemas.microsoft.com/office/drawing/2014/main" id="{5872155F-58EF-6910-2D50-39CD73B7C5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078347" y="3342881"/>
              <a:ext cx="934569" cy="1677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EB76CB99-D890-2328-DE51-F51B23F555E6}"/>
              </a:ext>
            </a:extLst>
          </p:cNvPr>
          <p:cNvGrpSpPr>
            <a:grpSpLocks/>
          </p:cNvGrpSpPr>
          <p:nvPr/>
        </p:nvGrpSpPr>
        <p:grpSpPr bwMode="auto">
          <a:xfrm>
            <a:off x="2874963" y="4157663"/>
            <a:ext cx="1952625" cy="400050"/>
            <a:chOff x="2875593" y="4157492"/>
            <a:chExt cx="1952284" cy="400110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437C8608-5EA0-B4A5-4FCD-2C93157C4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256" y="4157492"/>
              <a:ext cx="12396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midrange</a:t>
              </a:r>
            </a:p>
          </p:txBody>
        </p:sp>
        <p:cxnSp>
          <p:nvCxnSpPr>
            <p:cNvPr id="11285" name="Straight Arrow Connector 12">
              <a:extLst>
                <a:ext uri="{FF2B5EF4-FFF2-40B4-BE49-F238E27FC236}">
                  <a16:creationId xmlns:a16="http://schemas.microsoft.com/office/drawing/2014/main" id="{F1BEBF4E-EBCB-699C-EC00-2E0DF39D3359}"/>
                </a:ext>
              </a:extLst>
            </p:cNvPr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2875593" y="4181599"/>
              <a:ext cx="713268" cy="1759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53D559EC-0468-256D-CB6B-911A1932EBF6}"/>
              </a:ext>
            </a:extLst>
          </p:cNvPr>
          <p:cNvGrpSpPr>
            <a:grpSpLocks/>
          </p:cNvGrpSpPr>
          <p:nvPr/>
        </p:nvGrpSpPr>
        <p:grpSpPr bwMode="auto">
          <a:xfrm>
            <a:off x="2816225" y="5943600"/>
            <a:ext cx="3533775" cy="492125"/>
            <a:chOff x="2815685" y="5942901"/>
            <a:chExt cx="3534232" cy="492459"/>
          </a:xfrm>
        </p:grpSpPr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BFD06DA8-4A58-DDEB-AE5E-F52392E7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989" y="6035038"/>
              <a:ext cx="2152928" cy="40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(sub)woofer (low)</a:t>
              </a:r>
            </a:p>
          </p:txBody>
        </p:sp>
        <p:cxnSp>
          <p:nvCxnSpPr>
            <p:cNvPr id="11283" name="Straight Arrow Connector 15">
              <a:extLst>
                <a:ext uri="{FF2B5EF4-FFF2-40B4-BE49-F238E27FC236}">
                  <a16:creationId xmlns:a16="http://schemas.microsoft.com/office/drawing/2014/main" id="{4B409697-A938-3BF9-C19E-8842E79C65F3}"/>
                </a:ext>
              </a:extLst>
            </p:cNvPr>
            <p:cNvCxnSpPr>
              <a:cxnSpLocks noChangeShapeType="1"/>
              <a:stCxn id="9" idx="1"/>
            </p:cNvCxnSpPr>
            <p:nvPr/>
          </p:nvCxnSpPr>
          <p:spPr bwMode="auto">
            <a:xfrm rot="10800000">
              <a:off x="2815685" y="5942901"/>
              <a:ext cx="1380878" cy="2924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8C65FCC7-4209-E3A8-4C1C-2BEE68DB977C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0"/>
            <a:ext cx="6102350" cy="4791075"/>
            <a:chOff x="4149457" y="0"/>
            <a:chExt cx="6103386" cy="4790443"/>
          </a:xfrm>
        </p:grpSpPr>
        <p:pic>
          <p:nvPicPr>
            <p:cNvPr id="11271" name="Picture 5" descr="electromagnetic_devices-loudspeaker.gif">
              <a:extLst>
                <a:ext uri="{FF2B5EF4-FFF2-40B4-BE49-F238E27FC236}">
                  <a16:creationId xmlns:a16="http://schemas.microsoft.com/office/drawing/2014/main" id="{7B6CD43F-F668-DCB7-EEC1-0F960DF9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8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479" y="0"/>
              <a:ext cx="6065364" cy="475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AF1649A0-99C0-92C0-C8AB-14D1D4A65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5547" y="3455532"/>
              <a:ext cx="1247987" cy="3079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Cone vibrates</a:t>
              </a: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42CBEE98-4D48-F31E-8CBC-E0CC15EBA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838" y="4266637"/>
              <a:ext cx="1443283" cy="523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Outer supension</a:t>
              </a:r>
              <a:b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</a:b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(surround)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F048E50A-1BE0-D4CF-9196-D7D50DB22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0758" y="3688863"/>
              <a:ext cx="1414703" cy="523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Inner supension</a:t>
              </a:r>
              <a:b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</a:b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(spider)</a:t>
              </a:r>
            </a:p>
          </p:txBody>
        </p: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91737D4A-96F0-8EE7-F280-B09102F74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9437" y="3230137"/>
              <a:ext cx="865335" cy="3079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Dust cap</a:t>
              </a:r>
            </a:p>
          </p:txBody>
        </p:sp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id="{6BDD8D7A-CB0D-DD7F-3B80-6571DC8C6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2218" y="1353959"/>
              <a:ext cx="504911" cy="3079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Coil</a:t>
              </a: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CA5B001D-BBEE-03D1-FD6F-0F100655C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126" y="739677"/>
              <a:ext cx="1032050" cy="5238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Permanent</a:t>
              </a:r>
              <a:b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</a:b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magnet</a:t>
              </a: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08281E6E-A942-2D7C-B950-D76BB8808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943" y="80952"/>
              <a:ext cx="584299" cy="3079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Cone</a:t>
              </a:r>
            </a:p>
          </p:txBody>
        </p:sp>
        <p:grpSp>
          <p:nvGrpSpPr>
            <p:cNvPr id="11279" name="Group 28">
              <a:extLst>
                <a:ext uri="{FF2B5EF4-FFF2-40B4-BE49-F238E27FC236}">
                  <a16:creationId xmlns:a16="http://schemas.microsoft.com/office/drawing/2014/main" id="{42E4DCDC-2926-501D-57D6-3EBD71AE1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9457" y="2100445"/>
              <a:ext cx="1086519" cy="523220"/>
              <a:chOff x="4149457" y="2100445"/>
              <a:chExt cx="1086519" cy="523220"/>
            </a:xfrm>
          </p:grpSpPr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0A2D0E40-4023-7A32-D405-345A85736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9457" y="2099986"/>
                <a:ext cx="927257" cy="5238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Electrical</a:t>
                </a:r>
                <a:br>
                  <a:rPr lang="de-DE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</a:br>
                <a:r>
                  <a:rPr lang="de-DE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signals</a:t>
                </a:r>
              </a:p>
            </p:txBody>
          </p:sp>
          <p:sp>
            <p:nvSpPr>
              <p:cNvPr id="11281" name="Rectangle 27">
                <a:extLst>
                  <a:ext uri="{FF2B5EF4-FFF2-40B4-BE49-F238E27FC236}">
                    <a16:creationId xmlns:a16="http://schemas.microsoft.com/office/drawing/2014/main" id="{88E007F4-7374-176F-6007-76DB41171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252" y="2180661"/>
                <a:ext cx="179724" cy="227652"/>
              </a:xfrm>
              <a:prstGeom prst="rect">
                <a:avLst/>
              </a:prstGeom>
              <a:solidFill>
                <a:srgbClr val="BB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ded Corner 36">
            <a:extLst>
              <a:ext uri="{FF2B5EF4-FFF2-40B4-BE49-F238E27FC236}">
                <a16:creationId xmlns:a16="http://schemas.microsoft.com/office/drawing/2014/main" id="{BB321DBB-1042-D8B7-1396-9CE1F3C7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2898775"/>
            <a:ext cx="1138238" cy="647700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encoding</a:t>
            </a:r>
            <a:b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</a:b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of sound</a:t>
            </a:r>
          </a:p>
        </p:txBody>
      </p:sp>
      <p:sp>
        <p:nvSpPr>
          <p:cNvPr id="33" name="Folded Corner 32">
            <a:extLst>
              <a:ext uri="{FF2B5EF4-FFF2-40B4-BE49-F238E27FC236}">
                <a16:creationId xmlns:a16="http://schemas.microsoft.com/office/drawing/2014/main" id="{554D45B5-261E-12ED-3C77-D068A80A7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652463"/>
            <a:ext cx="1851025" cy="45878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mechanical: LP</a:t>
            </a:r>
          </a:p>
        </p:txBody>
      </p:sp>
      <p:sp>
        <p:nvSpPr>
          <p:cNvPr id="34" name="Folded Corner 33">
            <a:extLst>
              <a:ext uri="{FF2B5EF4-FFF2-40B4-BE49-F238E27FC236}">
                <a16:creationId xmlns:a16="http://schemas.microsoft.com/office/drawing/2014/main" id="{D7C90ACE-7BBC-3C5C-B0CE-948272BC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1379538"/>
            <a:ext cx="2633662" cy="45878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magnetic: Analog Tape</a:t>
            </a:r>
          </a:p>
        </p:txBody>
      </p:sp>
      <p:sp>
        <p:nvSpPr>
          <p:cNvPr id="35" name="Folded Corner 34">
            <a:extLst>
              <a:ext uri="{FF2B5EF4-FFF2-40B4-BE49-F238E27FC236}">
                <a16:creationId xmlns:a16="http://schemas.microsoft.com/office/drawing/2014/main" id="{1247B17C-11CB-D3D4-CBB4-F04F405C1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4029075"/>
            <a:ext cx="2971800" cy="1019175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magnetic: </a:t>
            </a:r>
            <a:b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</a:b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DAT = Digital Audio Tape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HD = Hard Drive</a:t>
            </a:r>
          </a:p>
        </p:txBody>
      </p:sp>
      <p:sp>
        <p:nvSpPr>
          <p:cNvPr id="36" name="Folded Corner 35">
            <a:extLst>
              <a:ext uri="{FF2B5EF4-FFF2-40B4-BE49-F238E27FC236}">
                <a16:creationId xmlns:a16="http://schemas.microsoft.com/office/drawing/2014/main" id="{2385698C-0799-872F-0189-A5750A4F9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3044825"/>
            <a:ext cx="2097087" cy="7413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optical: CD = Compact Disk</a:t>
            </a:r>
          </a:p>
        </p:txBody>
      </p:sp>
      <p:sp>
        <p:nvSpPr>
          <p:cNvPr id="39" name="Folded Corner 38">
            <a:extLst>
              <a:ext uri="{FF2B5EF4-FFF2-40B4-BE49-F238E27FC236}">
                <a16:creationId xmlns:a16="http://schemas.microsoft.com/office/drawing/2014/main" id="{F4AB5887-6089-E4C7-9453-15373A76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5291138"/>
            <a:ext cx="4946650" cy="1358900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electric: (semiconductor-based)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volatile, e.g. RAM (Random Access Memory)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semi-volatile, e.g. Memory Sticks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non-volatile, e.g. ROM (Read Only Memory)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32BBA16C-8863-DBB3-B07E-1206DCEB715F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415925"/>
            <a:ext cx="1760537" cy="1798638"/>
            <a:chOff x="2160588" y="415925"/>
            <a:chExt cx="1760537" cy="1798638"/>
          </a:xfrm>
        </p:grpSpPr>
        <p:sp>
          <p:nvSpPr>
            <p:cNvPr id="31" name="Folded Corner 30">
              <a:extLst>
                <a:ext uri="{FF2B5EF4-FFF2-40B4-BE49-F238E27FC236}">
                  <a16:creationId xmlns:a16="http://schemas.microsoft.com/office/drawing/2014/main" id="{C438689D-4B00-B27D-9405-5FD2E84A2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963" y="415925"/>
              <a:ext cx="1104900" cy="45878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</a:p>
          </p:txBody>
        </p:sp>
        <p:grpSp>
          <p:nvGrpSpPr>
            <p:cNvPr id="13330" name="Group 46">
              <a:extLst>
                <a:ext uri="{FF2B5EF4-FFF2-40B4-BE49-F238E27FC236}">
                  <a16:creationId xmlns:a16="http://schemas.microsoft.com/office/drawing/2014/main" id="{A878760F-BAB2-7678-DE58-BED8D57AD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588" y="1031875"/>
              <a:ext cx="1760537" cy="1182688"/>
              <a:chOff x="2160093" y="1259033"/>
              <a:chExt cx="1760385" cy="1183628"/>
            </a:xfrm>
          </p:grpSpPr>
          <p:pic>
            <p:nvPicPr>
              <p:cNvPr id="13331" name="Picture 2" descr="Screen shot 2010-09-30 at 9.08.00 AM.png">
                <a:extLst>
                  <a:ext uri="{FF2B5EF4-FFF2-40B4-BE49-F238E27FC236}">
                    <a16:creationId xmlns:a16="http://schemas.microsoft.com/office/drawing/2014/main" id="{5EB8A13D-A821-F152-C6E2-B4EA9C6FB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862149" y="1556977"/>
                <a:ext cx="1183628" cy="58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Picture 2" descr="Screen shot 2010-09-30 at 9.08.00 AM.png">
                <a:extLst>
                  <a:ext uri="{FF2B5EF4-FFF2-40B4-BE49-F238E27FC236}">
                    <a16:creationId xmlns:a16="http://schemas.microsoft.com/office/drawing/2014/main" id="{569477BC-A265-57AB-76C3-61C06D85F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3164784" y="1653149"/>
                <a:ext cx="1115993" cy="39539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Striped Right Arrow 41">
                <a:extLst>
                  <a:ext uri="{FF2B5EF4-FFF2-40B4-BE49-F238E27FC236}">
                    <a16:creationId xmlns:a16="http://schemas.microsoft.com/office/drawing/2014/main" id="{8C4D9C3A-1CBF-94FC-EE71-46F4CAE4AFEF}"/>
                  </a:ext>
                </a:extLst>
              </p:cNvPr>
              <p:cNvSpPr/>
              <p:nvPr/>
            </p:nvSpPr>
            <p:spPr bwMode="auto">
              <a:xfrm>
                <a:off x="2777577" y="1757904"/>
                <a:ext cx="711139" cy="185886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</p:grp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D61AC69E-C47A-5893-A9D3-338FFEDA0E95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4106863"/>
            <a:ext cx="1793875" cy="2266950"/>
            <a:chOff x="2160588" y="4106863"/>
            <a:chExt cx="1793875" cy="2266950"/>
          </a:xfrm>
        </p:grpSpPr>
        <p:sp>
          <p:nvSpPr>
            <p:cNvPr id="32" name="Folded Corner 31">
              <a:extLst>
                <a:ext uri="{FF2B5EF4-FFF2-40B4-BE49-F238E27FC236}">
                  <a16:creationId xmlns:a16="http://schemas.microsoft.com/office/drawing/2014/main" id="{A6840445-27FD-DD65-32DD-AC82AC734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338" y="4106863"/>
              <a:ext cx="1104900" cy="458787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digital</a:t>
              </a:r>
            </a:p>
          </p:txBody>
        </p:sp>
        <p:grpSp>
          <p:nvGrpSpPr>
            <p:cNvPr id="13325" name="Group 47">
              <a:extLst>
                <a:ext uri="{FF2B5EF4-FFF2-40B4-BE49-F238E27FC236}">
                  <a16:creationId xmlns:a16="http://schemas.microsoft.com/office/drawing/2014/main" id="{0649DCCC-1CE3-35C3-6049-06E0D7D81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588" y="4735513"/>
              <a:ext cx="1793875" cy="1638300"/>
              <a:chOff x="2240603" y="4736051"/>
              <a:chExt cx="1795009" cy="1638193"/>
            </a:xfrm>
          </p:grpSpPr>
          <p:pic>
            <p:nvPicPr>
              <p:cNvPr id="13326" name="Picture 2" descr="Screen shot 2010-09-30 at 9.08.00 AM.png">
                <a:extLst>
                  <a:ext uri="{FF2B5EF4-FFF2-40B4-BE49-F238E27FC236}">
                    <a16:creationId xmlns:a16="http://schemas.microsoft.com/office/drawing/2014/main" id="{44924C98-E846-B68E-E4E5-338A5AC1D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42659" y="5261279"/>
                <a:ext cx="1183628" cy="58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Striped Right Arrow 44">
                <a:extLst>
                  <a:ext uri="{FF2B5EF4-FFF2-40B4-BE49-F238E27FC236}">
                    <a16:creationId xmlns:a16="http://schemas.microsoft.com/office/drawing/2014/main" id="{1AA7304D-E184-AC69-2A85-D32FCC5FCA61}"/>
                  </a:ext>
                </a:extLst>
              </p:cNvPr>
              <p:cNvSpPr/>
              <p:nvPr/>
            </p:nvSpPr>
            <p:spPr bwMode="auto">
              <a:xfrm>
                <a:off x="2856942" y="5461491"/>
                <a:ext cx="711650" cy="187313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124FC6-C8AA-332F-084D-8E4904F0D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101349" y="5439981"/>
                <a:ext cx="1638193" cy="2303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>
                <a:outerShdw blurRad="50800" dist="38100" dir="2700000" rotWithShape="0">
                  <a:srgbClr val="FFFFFF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0100001010100100010001010</a:t>
                </a:r>
              </a:p>
            </p:txBody>
          </p:sp>
        </p:grpSp>
      </p:grpSp>
      <p:sp>
        <p:nvSpPr>
          <p:cNvPr id="24588" name="Left Brace 48">
            <a:extLst>
              <a:ext uri="{FF2B5EF4-FFF2-40B4-BE49-F238E27FC236}">
                <a16:creationId xmlns:a16="http://schemas.microsoft.com/office/drawing/2014/main" id="{5923AC3A-6C22-0A3D-E688-1D386F2C0D16}"/>
              </a:ext>
            </a:extLst>
          </p:cNvPr>
          <p:cNvSpPr>
            <a:spLocks/>
          </p:cNvSpPr>
          <p:nvPr/>
        </p:nvSpPr>
        <p:spPr bwMode="auto">
          <a:xfrm>
            <a:off x="1965325" y="407988"/>
            <a:ext cx="358775" cy="5965825"/>
          </a:xfrm>
          <a:prstGeom prst="leftBrace">
            <a:avLst>
              <a:gd name="adj1" fmla="val 35027"/>
              <a:gd name="adj2" fmla="val 467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9" name="Left Brace 49">
            <a:extLst>
              <a:ext uri="{FF2B5EF4-FFF2-40B4-BE49-F238E27FC236}">
                <a16:creationId xmlns:a16="http://schemas.microsoft.com/office/drawing/2014/main" id="{AD306C2F-B1A4-8105-5DAE-A2B7DDCFC452}"/>
              </a:ext>
            </a:extLst>
          </p:cNvPr>
          <p:cNvSpPr>
            <a:spLocks/>
          </p:cNvSpPr>
          <p:nvPr/>
        </p:nvSpPr>
        <p:spPr bwMode="auto">
          <a:xfrm>
            <a:off x="4249738" y="671513"/>
            <a:ext cx="360362" cy="1162050"/>
          </a:xfrm>
          <a:prstGeom prst="leftBrace">
            <a:avLst>
              <a:gd name="adj1" fmla="val 34904"/>
              <a:gd name="adj2" fmla="val 500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90" name="Left Brace 50">
            <a:extLst>
              <a:ext uri="{FF2B5EF4-FFF2-40B4-BE49-F238E27FC236}">
                <a16:creationId xmlns:a16="http://schemas.microsoft.com/office/drawing/2014/main" id="{EF4A57F6-F67A-96C8-18D2-CE950343B336}"/>
              </a:ext>
            </a:extLst>
          </p:cNvPr>
          <p:cNvSpPr>
            <a:spLocks/>
          </p:cNvSpPr>
          <p:nvPr/>
        </p:nvSpPr>
        <p:spPr bwMode="auto">
          <a:xfrm>
            <a:off x="4186238" y="3055938"/>
            <a:ext cx="360362" cy="3567112"/>
          </a:xfrm>
          <a:prstGeom prst="leftBrace">
            <a:avLst>
              <a:gd name="adj1" fmla="val 34920"/>
              <a:gd name="adj2" fmla="val 49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24588" grpId="0" animBg="1"/>
      <p:bldP spid="24589" grpId="0" animBg="1"/>
      <p:bldP spid="245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ded Corner 32">
            <a:extLst>
              <a:ext uri="{FF2B5EF4-FFF2-40B4-BE49-F238E27FC236}">
                <a16:creationId xmlns:a16="http://schemas.microsoft.com/office/drawing/2014/main" id="{A575089C-0449-241F-0339-F4434C69CCE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004219" y="900907"/>
            <a:ext cx="1851025" cy="45878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mechanical: LP</a:t>
            </a:r>
          </a:p>
        </p:txBody>
      </p:sp>
      <p:sp>
        <p:nvSpPr>
          <p:cNvPr id="34" name="Folded Corner 33">
            <a:extLst>
              <a:ext uri="{FF2B5EF4-FFF2-40B4-BE49-F238E27FC236}">
                <a16:creationId xmlns:a16="http://schemas.microsoft.com/office/drawing/2014/main" id="{9531279C-78B3-30D3-2224-E572D2B4BF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73238" y="5324475"/>
            <a:ext cx="2312988" cy="45878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42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magnetic: Analog Tape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9EC0B4C3-583F-D993-E8B8-382C2E51248E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679700"/>
            <a:ext cx="1173162" cy="1536700"/>
            <a:chOff x="1042988" y="2679700"/>
            <a:chExt cx="1173162" cy="1536700"/>
          </a:xfrm>
        </p:grpSpPr>
        <p:sp>
          <p:nvSpPr>
            <p:cNvPr id="31" name="Folded Corner 30">
              <a:extLst>
                <a:ext uri="{FF2B5EF4-FFF2-40B4-BE49-F238E27FC236}">
                  <a16:creationId xmlns:a16="http://schemas.microsoft.com/office/drawing/2014/main" id="{66BACF69-14CE-A12C-00C5-3143967CD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0" y="2679700"/>
              <a:ext cx="1104900" cy="45878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analog</a:t>
              </a:r>
            </a:p>
          </p:txBody>
        </p:sp>
        <p:grpSp>
          <p:nvGrpSpPr>
            <p:cNvPr id="14358" name="Group 46">
              <a:extLst>
                <a:ext uri="{FF2B5EF4-FFF2-40B4-BE49-F238E27FC236}">
                  <a16:creationId xmlns:a16="http://schemas.microsoft.com/office/drawing/2014/main" id="{9A4906C7-D01D-9284-28ED-339D3FF8D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3449638"/>
              <a:ext cx="1139825" cy="766762"/>
              <a:chOff x="2160093" y="1259033"/>
              <a:chExt cx="1760385" cy="1183628"/>
            </a:xfrm>
          </p:grpSpPr>
          <p:pic>
            <p:nvPicPr>
              <p:cNvPr id="14359" name="Picture 2" descr="Screen shot 2010-09-30 at 9.08.00 AM.png">
                <a:extLst>
                  <a:ext uri="{FF2B5EF4-FFF2-40B4-BE49-F238E27FC236}">
                    <a16:creationId xmlns:a16="http://schemas.microsoft.com/office/drawing/2014/main" id="{89221366-972C-FD2B-40FF-12C86AD65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862149" y="1556977"/>
                <a:ext cx="1183628" cy="58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0" name="Picture 2" descr="Screen shot 2010-09-30 at 9.08.00 AM.png">
                <a:extLst>
                  <a:ext uri="{FF2B5EF4-FFF2-40B4-BE49-F238E27FC236}">
                    <a16:creationId xmlns:a16="http://schemas.microsoft.com/office/drawing/2014/main" id="{A6C1C378-6E24-7908-9962-5DC22005A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3164784" y="1653149"/>
                <a:ext cx="1115993" cy="39539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Striped Right Arrow 41">
                <a:extLst>
                  <a:ext uri="{FF2B5EF4-FFF2-40B4-BE49-F238E27FC236}">
                    <a16:creationId xmlns:a16="http://schemas.microsoft.com/office/drawing/2014/main" id="{7B23FA19-9F3E-DCCB-A970-718771EA1DEB}"/>
                  </a:ext>
                </a:extLst>
              </p:cNvPr>
              <p:cNvSpPr/>
              <p:nvPr/>
            </p:nvSpPr>
            <p:spPr bwMode="auto">
              <a:xfrm>
                <a:off x="2777944" y="1758951"/>
                <a:ext cx="711019" cy="183793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</p:grpSp>
      </p:grpSp>
      <p:sp>
        <p:nvSpPr>
          <p:cNvPr id="25606" name="Left Brace 49">
            <a:extLst>
              <a:ext uri="{FF2B5EF4-FFF2-40B4-BE49-F238E27FC236}">
                <a16:creationId xmlns:a16="http://schemas.microsoft.com/office/drawing/2014/main" id="{31F3C3CA-4EE8-D80F-D547-E89A2EC3DA1C}"/>
              </a:ext>
            </a:extLst>
          </p:cNvPr>
          <p:cNvSpPr>
            <a:spLocks/>
          </p:cNvSpPr>
          <p:nvPr/>
        </p:nvSpPr>
        <p:spPr bwMode="auto">
          <a:xfrm>
            <a:off x="2297113" y="201613"/>
            <a:ext cx="338137" cy="6594475"/>
          </a:xfrm>
          <a:prstGeom prst="leftBrace">
            <a:avLst>
              <a:gd name="adj1" fmla="val 35032"/>
              <a:gd name="adj2" fmla="val 500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5607" name="Picture 20" descr="EdisonPhonograph.jpg">
            <a:extLst>
              <a:ext uri="{FF2B5EF4-FFF2-40B4-BE49-F238E27FC236}">
                <a16:creationId xmlns:a16="http://schemas.microsoft.com/office/drawing/2014/main" id="{1FFB5A71-2F57-DDF2-E10F-2D12BA6D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50813"/>
            <a:ext cx="20034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C5ABFF-7216-F1EE-A455-D5575208F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119063"/>
            <a:ext cx="4549775" cy="64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FFFFFF">
                <a:alpha val="53000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1877 Thomas Alva Edison’s phonograph </a:t>
            </a:r>
            <a:b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 print on tin foil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99188-8275-29F7-6CB1-34867E2E2EF2}"/>
              </a:ext>
            </a:extLst>
          </p:cNvPr>
          <p:cNvSpPr txBox="1"/>
          <p:nvPr/>
        </p:nvSpPr>
        <p:spPr>
          <a:xfrm>
            <a:off x="3294063" y="925513"/>
            <a:ext cx="4291012" cy="369887"/>
          </a:xfrm>
          <a:prstGeom prst="rect">
            <a:avLst/>
          </a:prstGeom>
          <a:noFill/>
          <a:effectLst>
            <a:outerShdw blurRad="63500" dist="38100" dir="2700000">
              <a:srgbClr val="FFFFFF">
                <a:alpha val="53000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1888 Emil Berliner’s horizontal printing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2DD6A-F630-7719-B02F-FBDDA0E3B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1411288"/>
            <a:ext cx="2754312" cy="6461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FFFFFF">
                <a:alpha val="53000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1931 RCA vinyl (PVC) 331/3 RPM, 30 cm ∅</a:t>
            </a:r>
          </a:p>
        </p:txBody>
      </p:sp>
      <p:pic>
        <p:nvPicPr>
          <p:cNvPr id="25611" name="Picture 24">
            <a:extLst>
              <a:ext uri="{FF2B5EF4-FFF2-40B4-BE49-F238E27FC236}">
                <a16:creationId xmlns:a16="http://schemas.microsoft.com/office/drawing/2014/main" id="{D452936A-1014-146A-6E9A-AD7DA4FA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27263"/>
            <a:ext cx="196532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300px-Tascam-16Track.jpg">
            <a:extLst>
              <a:ext uri="{FF2B5EF4-FFF2-40B4-BE49-F238E27FC236}">
                <a16:creationId xmlns:a16="http://schemas.microsoft.com/office/drawing/2014/main" id="{A2EAECB6-002B-95A1-AACC-572CECE3F25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" contrast="32000"/>
          </a:blip>
          <a:srcRect/>
          <a:stretch>
            <a:fillRect/>
          </a:stretch>
        </p:blipFill>
        <p:spPr bwMode="auto">
          <a:xfrm>
            <a:off x="3327400" y="4430713"/>
            <a:ext cx="3079750" cy="2279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4" name="Group 47">
            <a:extLst>
              <a:ext uri="{FF2B5EF4-FFF2-40B4-BE49-F238E27FC236}">
                <a16:creationId xmlns:a16="http://schemas.microsoft.com/office/drawing/2014/main" id="{67F3162E-14D5-DA96-0082-1B663932EE1E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2538413"/>
            <a:ext cx="1543050" cy="1103312"/>
            <a:chOff x="4216985" y="3137344"/>
            <a:chExt cx="1855630" cy="1325753"/>
          </a:xfrm>
        </p:grpSpPr>
        <p:sp>
          <p:nvSpPr>
            <p:cNvPr id="14355" name="Isosceles Triangle 43">
              <a:extLst>
                <a:ext uri="{FF2B5EF4-FFF2-40B4-BE49-F238E27FC236}">
                  <a16:creationId xmlns:a16="http://schemas.microsoft.com/office/drawing/2014/main" id="{B3C790A2-CBA6-3E11-4963-329343F66F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29001" y="3356532"/>
              <a:ext cx="1269887" cy="893919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4356" name="Picture 25">
              <a:extLst>
                <a:ext uri="{FF2B5EF4-FFF2-40B4-BE49-F238E27FC236}">
                  <a16:creationId xmlns:a16="http://schemas.microsoft.com/office/drawing/2014/main" id="{892C2459-284E-781F-588D-FEF3270B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1577" y="3302059"/>
              <a:ext cx="1325753" cy="99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8018886-9CE3-E53F-6F08-74EBE4EB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445000"/>
            <a:ext cx="3349625" cy="2308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FFFFFF">
                <a:alpha val="53000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1935 AEG, BASF/3M (!!)</a:t>
            </a:r>
          </a:p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9.5 cm/sec, amplitude  ~ magnetization</a:t>
            </a:r>
            <a:b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← </a:t>
            </a:r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Tascam 85 16B analog </a:t>
            </a:r>
            <a:b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tape recorder </a:t>
            </a:r>
            <a:b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16 tracks of audio </a:t>
            </a:r>
            <a:b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 1 inch (2.54 cm) tape.</a:t>
            </a:r>
          </a:p>
          <a:p>
            <a:pPr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VHS analog video by JVC 1976 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F0938FEF-A1EA-D436-0441-92FEEDF163F5}"/>
              </a:ext>
            </a:extLst>
          </p:cNvPr>
          <p:cNvGrpSpPr>
            <a:grpSpLocks/>
          </p:cNvGrpSpPr>
          <p:nvPr/>
        </p:nvGrpSpPr>
        <p:grpSpPr bwMode="auto">
          <a:xfrm>
            <a:off x="5621338" y="1905000"/>
            <a:ext cx="4244975" cy="2166938"/>
            <a:chOff x="5621338" y="1905000"/>
            <a:chExt cx="4244975" cy="2166938"/>
          </a:xfrm>
        </p:grpSpPr>
        <p:grpSp>
          <p:nvGrpSpPr>
            <p:cNvPr id="14350" name="Group 29">
              <a:extLst>
                <a:ext uri="{FF2B5EF4-FFF2-40B4-BE49-F238E27FC236}">
                  <a16:creationId xmlns:a16="http://schemas.microsoft.com/office/drawing/2014/main" id="{D9869FC8-43CC-4148-DE37-9EE584CDC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1338" y="1905000"/>
              <a:ext cx="4244975" cy="2166938"/>
              <a:chOff x="6208989" y="2960043"/>
              <a:chExt cx="3693836" cy="18852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BFB3D6E-D1F0-4313-8298-42BF4819F5C3}"/>
                  </a:ext>
                </a:extLst>
              </p:cNvPr>
              <p:cNvSpPr/>
              <p:nvPr/>
            </p:nvSpPr>
            <p:spPr bwMode="auto">
              <a:xfrm>
                <a:off x="6547429" y="4006943"/>
                <a:ext cx="3355396" cy="838349"/>
              </a:xfrm>
              <a:prstGeom prst="ellipse">
                <a:avLst/>
              </a:prstGeom>
              <a:solidFill>
                <a:schemeClr val="accent4">
                  <a:lumMod val="65000"/>
                  <a:lumOff val="35000"/>
                  <a:alpha val="33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pic>
            <p:nvPicPr>
              <p:cNvPr id="14353" name="Picture 26">
                <a:extLst>
                  <a:ext uri="{FF2B5EF4-FFF2-40B4-BE49-F238E27FC236}">
                    <a16:creationId xmlns:a16="http://schemas.microsoft.com/office/drawing/2014/main" id="{E1B858FA-EAFB-9D5E-3211-384594257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2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989" y="2960043"/>
                <a:ext cx="1645455" cy="186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Can 28">
                <a:extLst>
                  <a:ext uri="{FF2B5EF4-FFF2-40B4-BE49-F238E27FC236}">
                    <a16:creationId xmlns:a16="http://schemas.microsoft.com/office/drawing/2014/main" id="{D63FB507-85ED-7041-CD19-E9CC68360838}"/>
                  </a:ext>
                </a:extLst>
              </p:cNvPr>
              <p:cNvSpPr/>
              <p:nvPr/>
            </p:nvSpPr>
            <p:spPr bwMode="auto">
              <a:xfrm>
                <a:off x="8113925" y="3020813"/>
                <a:ext cx="233455" cy="1381134"/>
              </a:xfrm>
              <a:prstGeom prst="can">
                <a:avLst/>
              </a:prstGeom>
              <a:solidFill>
                <a:schemeClr val="accent4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82115B-3218-EB5F-9A0F-06643BA415B3}"/>
                </a:ext>
              </a:extLst>
            </p:cNvPr>
            <p:cNvSpPr/>
            <p:nvPr/>
          </p:nvSpPr>
          <p:spPr>
            <a:xfrm>
              <a:off x="7191375" y="3522663"/>
              <a:ext cx="2292350" cy="40005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Alan Blumlein 1930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5606" grpId="0" animBg="1"/>
      <p:bldP spid="22" grpId="0"/>
      <p:bldP spid="23" grpId="0"/>
      <p:bldP spid="24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46734241-3EFC-B851-F447-E72590EC5E49}"/>
              </a:ext>
            </a:extLst>
          </p:cNvPr>
          <p:cNvGrpSpPr>
            <a:grpSpLocks/>
          </p:cNvGrpSpPr>
          <p:nvPr/>
        </p:nvGrpSpPr>
        <p:grpSpPr bwMode="auto">
          <a:xfrm>
            <a:off x="874713" y="2716213"/>
            <a:ext cx="1071562" cy="2244725"/>
            <a:chOff x="874713" y="2716213"/>
            <a:chExt cx="1071562" cy="2244725"/>
          </a:xfrm>
        </p:grpSpPr>
        <p:sp>
          <p:nvSpPr>
            <p:cNvPr id="32" name="Folded Corner 31">
              <a:extLst>
                <a:ext uri="{FF2B5EF4-FFF2-40B4-BE49-F238E27FC236}">
                  <a16:creationId xmlns:a16="http://schemas.microsoft.com/office/drawing/2014/main" id="{604B7E0A-D184-E877-338A-D98B525886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2325" y="3040063"/>
              <a:ext cx="1106487" cy="45878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digital</a:t>
              </a:r>
            </a:p>
          </p:txBody>
        </p:sp>
        <p:grpSp>
          <p:nvGrpSpPr>
            <p:cNvPr id="15381" name="Group 47">
              <a:extLst>
                <a:ext uri="{FF2B5EF4-FFF2-40B4-BE49-F238E27FC236}">
                  <a16:creationId xmlns:a16="http://schemas.microsoft.com/office/drawing/2014/main" id="{87A0DAF1-6A04-F376-5595-C21186281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713" y="3984625"/>
              <a:ext cx="1071562" cy="976313"/>
              <a:chOff x="2240603" y="4736051"/>
              <a:chExt cx="1823524" cy="1638193"/>
            </a:xfrm>
          </p:grpSpPr>
          <p:pic>
            <p:nvPicPr>
              <p:cNvPr id="15382" name="Picture 2" descr="Screen shot 2010-09-30 at 9.08.00 AM.png">
                <a:extLst>
                  <a:ext uri="{FF2B5EF4-FFF2-40B4-BE49-F238E27FC236}">
                    <a16:creationId xmlns:a16="http://schemas.microsoft.com/office/drawing/2014/main" id="{C0F9B3F2-89C9-D954-9881-8897E34EF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BFBFBF"/>
                  </a:clrFrom>
                  <a:clrTo>
                    <a:srgbClr val="BFBF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42659" y="5261279"/>
                <a:ext cx="1183628" cy="58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Striped Right Arrow 44">
                <a:extLst>
                  <a:ext uri="{FF2B5EF4-FFF2-40B4-BE49-F238E27FC236}">
                    <a16:creationId xmlns:a16="http://schemas.microsoft.com/office/drawing/2014/main" id="{93B6C67A-7561-8CD1-21FB-B359D23E731D}"/>
                  </a:ext>
                </a:extLst>
              </p:cNvPr>
              <p:cNvSpPr/>
              <p:nvPr/>
            </p:nvSpPr>
            <p:spPr bwMode="auto">
              <a:xfrm>
                <a:off x="2856549" y="5463249"/>
                <a:ext cx="713201" cy="183796"/>
              </a:xfrm>
              <a:prstGeom prst="stripedRightArrow">
                <a:avLst>
                  <a:gd name="adj1" fmla="val 36310"/>
                  <a:gd name="adj2" fmla="val 67109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E4E966-8C56-2E68-2070-1FF6A286C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100499" y="5410618"/>
                <a:ext cx="1638193" cy="28906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>
                <a:outerShdw blurRad="50800" dist="38100" dir="2700000" rotWithShape="0">
                  <a:srgbClr val="FFFFFF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0100001010100100010001010</a:t>
                </a:r>
              </a:p>
            </p:txBody>
          </p:sp>
        </p:grpSp>
      </p:grpSp>
      <p:sp>
        <p:nvSpPr>
          <p:cNvPr id="26629" name="Left Brace 50">
            <a:extLst>
              <a:ext uri="{FF2B5EF4-FFF2-40B4-BE49-F238E27FC236}">
                <a16:creationId xmlns:a16="http://schemas.microsoft.com/office/drawing/2014/main" id="{9EF93D5F-7CF3-EACD-F463-5A6B568C380E}"/>
              </a:ext>
            </a:extLst>
          </p:cNvPr>
          <p:cNvSpPr>
            <a:spLocks/>
          </p:cNvSpPr>
          <p:nvPr/>
        </p:nvSpPr>
        <p:spPr bwMode="auto">
          <a:xfrm>
            <a:off x="1898650" y="71438"/>
            <a:ext cx="358775" cy="6697662"/>
          </a:xfrm>
          <a:prstGeom prst="leftBrace">
            <a:avLst>
              <a:gd name="adj1" fmla="val 35089"/>
              <a:gd name="adj2" fmla="val 49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3447D9B1-228B-741F-BFA2-BD622D1FE099}"/>
              </a:ext>
            </a:extLst>
          </p:cNvPr>
          <p:cNvGrpSpPr>
            <a:grpSpLocks/>
          </p:cNvGrpSpPr>
          <p:nvPr/>
        </p:nvGrpSpPr>
        <p:grpSpPr bwMode="auto">
          <a:xfrm>
            <a:off x="2206625" y="169863"/>
            <a:ext cx="1890713" cy="1747837"/>
            <a:chOff x="2206625" y="169863"/>
            <a:chExt cx="1890713" cy="1747837"/>
          </a:xfrm>
        </p:grpSpPr>
        <p:sp>
          <p:nvSpPr>
            <p:cNvPr id="36" name="Folded Corner 35">
              <a:extLst>
                <a:ext uri="{FF2B5EF4-FFF2-40B4-BE49-F238E27FC236}">
                  <a16:creationId xmlns:a16="http://schemas.microsoft.com/office/drawing/2014/main" id="{84FCC7B2-A57D-3581-A909-83F1813B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25" y="169863"/>
              <a:ext cx="1890713" cy="644525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42999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optical: CD = Compact Disk</a:t>
              </a:r>
            </a:p>
          </p:txBody>
        </p:sp>
        <p:pic>
          <p:nvPicPr>
            <p:cNvPr id="15378" name="Picture 20">
              <a:extLst>
                <a:ext uri="{FF2B5EF4-FFF2-40B4-BE49-F238E27FC236}">
                  <a16:creationId xmlns:a16="http://schemas.microsoft.com/office/drawing/2014/main" id="{E002E684-DC33-62F8-0A38-E8EFB5FB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988" y="898525"/>
              <a:ext cx="1017587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1">
              <a:extLst>
                <a:ext uri="{FF2B5EF4-FFF2-40B4-BE49-F238E27FC236}">
                  <a16:creationId xmlns:a16="http://schemas.microsoft.com/office/drawing/2014/main" id="{D9BD25F7-E182-B718-C4D9-907DC7D0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988" y="1255713"/>
              <a:ext cx="546100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1EB1D71-9079-D714-2490-670CBD8A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177800"/>
            <a:ext cx="4037013" cy="2246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FFFFFF">
                <a:alpha val="75999"/>
              </a:srgb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Times" pitchFamily="2" charset="0"/>
              </a:rPr>
              <a:t>Commercial since 1982 by </a:t>
            </a:r>
            <a:br>
              <a:rPr lang="en-US" altLang="en-US" sz="2000">
                <a:latin typeface="Times" pitchFamily="2" charset="0"/>
              </a:rPr>
            </a:br>
            <a:r>
              <a:rPr lang="en-US" altLang="en-US" sz="2000">
                <a:latin typeface="Times" pitchFamily="2" charset="0"/>
              </a:rPr>
              <a:t>Philips &amp; Sony</a:t>
            </a:r>
          </a:p>
          <a:p>
            <a:pPr>
              <a:defRPr/>
            </a:pPr>
            <a:r>
              <a:rPr lang="en-US" altLang="en-US" sz="2000">
                <a:latin typeface="Times" pitchFamily="2" charset="0"/>
              </a:rPr>
              <a:t>Herbert von Karajan recorded </a:t>
            </a:r>
            <a:br>
              <a:rPr lang="en-US" altLang="en-US" sz="2000">
                <a:latin typeface="Times" pitchFamily="2" charset="0"/>
              </a:rPr>
            </a:br>
            <a:r>
              <a:rPr lang="en-US" altLang="en-US" sz="2000">
                <a:latin typeface="Times" pitchFamily="2" charset="0"/>
              </a:rPr>
              <a:t>Richard Strauss’s </a:t>
            </a:r>
            <a:r>
              <a:rPr lang="en-US" altLang="en-US" sz="2000" i="1">
                <a:latin typeface="Times" pitchFamily="2" charset="0"/>
              </a:rPr>
              <a:t>Alpensinfonie</a:t>
            </a:r>
            <a:r>
              <a:rPr lang="en-US" altLang="en-US" sz="2000">
                <a:latin typeface="Times" pitchFamily="2" charset="0"/>
              </a:rPr>
              <a:t> </a:t>
            </a:r>
            <a:br>
              <a:rPr lang="en-US" altLang="en-US" sz="2000">
                <a:latin typeface="Times" pitchFamily="2" charset="0"/>
              </a:rPr>
            </a:br>
            <a:r>
              <a:rPr lang="en-US" altLang="en-US" sz="2000">
                <a:latin typeface="Times" pitchFamily="2" charset="0"/>
              </a:rPr>
              <a:t>120 mm diameter, </a:t>
            </a:r>
            <a:br>
              <a:rPr lang="en-US" altLang="en-US" sz="2000">
                <a:latin typeface="Times" pitchFamily="2" charset="0"/>
              </a:rPr>
            </a:br>
            <a:r>
              <a:rPr lang="en-US" altLang="en-US" sz="2000">
                <a:latin typeface="Times" pitchFamily="2" charset="0"/>
              </a:rPr>
              <a:t>80 min audio ~ 700 MB</a:t>
            </a:r>
          </a:p>
          <a:p>
            <a:pPr>
              <a:defRPr/>
            </a:pPr>
            <a:r>
              <a:rPr lang="en-US" altLang="en-US" sz="2000">
                <a:latin typeface="Times" pitchFamily="2" charset="0"/>
              </a:rPr>
              <a:t>By 2007 200 ×10</a:t>
            </a:r>
            <a:r>
              <a:rPr lang="en-US" altLang="en-US" sz="2000" baseline="30000">
                <a:latin typeface="Times" pitchFamily="2" charset="0"/>
              </a:rPr>
              <a:t>9</a:t>
            </a:r>
            <a:r>
              <a:rPr lang="en-US" altLang="en-US" sz="2000">
                <a:latin typeface="Times" pitchFamily="2" charset="0"/>
              </a:rPr>
              <a:t> CDs sold!</a:t>
            </a:r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F137A9CE-3AC9-8086-04B8-2232A975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5484813"/>
            <a:ext cx="593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800" b="1">
                <a:latin typeface="Times" pitchFamily="2" charset="0"/>
              </a:rPr>
              <a:t>laser reading</a:t>
            </a:r>
            <a:r>
              <a:rPr lang="de-DE" altLang="en-US" sz="1800">
                <a:latin typeface="Times" pitchFamily="2" charset="0"/>
              </a:rPr>
              <a:t> 0001110110100111001010000111110000111.....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045492-D05A-D6FF-884B-18F480AB0320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976438"/>
            <a:ext cx="6729412" cy="2692400"/>
            <a:chOff x="2223842" y="1976314"/>
            <a:chExt cx="6729658" cy="2692524"/>
          </a:xfrm>
        </p:grpSpPr>
        <p:grpSp>
          <p:nvGrpSpPr>
            <p:cNvPr id="15367" name="Group 47">
              <a:extLst>
                <a:ext uri="{FF2B5EF4-FFF2-40B4-BE49-F238E27FC236}">
                  <a16:creationId xmlns:a16="http://schemas.microsoft.com/office/drawing/2014/main" id="{184C0E0D-DB76-611E-40A6-57940F7EF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463" y="2840038"/>
              <a:ext cx="5507037" cy="1828800"/>
              <a:chOff x="3446624" y="2192270"/>
              <a:chExt cx="5506664" cy="1829136"/>
            </a:xfrm>
          </p:grpSpPr>
          <p:grpSp>
            <p:nvGrpSpPr>
              <p:cNvPr id="15369" name="Group 23">
                <a:extLst>
                  <a:ext uri="{FF2B5EF4-FFF2-40B4-BE49-F238E27FC236}">
                    <a16:creationId xmlns:a16="http://schemas.microsoft.com/office/drawing/2014/main" id="{894DBBDD-1637-A5B1-F2B8-1FCE03C00F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6574" y="2594717"/>
                <a:ext cx="5236714" cy="922374"/>
                <a:chOff x="965" y="2817"/>
                <a:chExt cx="4026" cy="708"/>
              </a:xfrm>
            </p:grpSpPr>
            <p:pic>
              <p:nvPicPr>
                <p:cNvPr id="15375" name="Picture 24" descr="CD_Querschnitt.png                                             00085F94Macintosh HD                   C2BB404B:">
                  <a:extLst>
                    <a:ext uri="{FF2B5EF4-FFF2-40B4-BE49-F238E27FC236}">
                      <a16:creationId xmlns:a16="http://schemas.microsoft.com/office/drawing/2014/main" id="{A7C2FC73-55D2-288E-B064-E683947719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05" t="43910" r="6055" b="5949"/>
                <a:stretch>
                  <a:fillRect/>
                </a:stretch>
              </p:blipFill>
              <p:spPr bwMode="auto">
                <a:xfrm>
                  <a:off x="965" y="2817"/>
                  <a:ext cx="4026" cy="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6" name="Text Box 25">
                  <a:extLst>
                    <a:ext uri="{FF2B5EF4-FFF2-40B4-BE49-F238E27FC236}">
                      <a16:creationId xmlns:a16="http://schemas.microsoft.com/office/drawing/2014/main" id="{AC450397-6986-65D0-3EC7-B9E785C456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7" y="3167"/>
                  <a:ext cx="1126" cy="260"/>
                </a:xfrm>
                <a:prstGeom prst="rect">
                  <a:avLst/>
                </a:prstGeom>
                <a:solidFill>
                  <a:srgbClr val="FFFF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de-DE" altLang="en-US" sz="1600">
                      <a:latin typeface="Times" pitchFamily="2" charset="0"/>
                    </a:rPr>
                    <a:t>Polycarbonate</a:t>
                  </a:r>
                </a:p>
              </p:txBody>
            </p:sp>
          </p:grpSp>
          <p:sp>
            <p:nvSpPr>
              <p:cNvPr id="15370" name="TextBox 26">
                <a:extLst>
                  <a:ext uri="{FF2B5EF4-FFF2-40B4-BE49-F238E27FC236}">
                    <a16:creationId xmlns:a16="http://schemas.microsoft.com/office/drawing/2014/main" id="{4561371D-30D1-E1F0-7EB7-50CDB76C1B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5822" y="2192270"/>
                <a:ext cx="1750762" cy="338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en-US" sz="1600">
                    <a:solidFill>
                      <a:srgbClr val="000000"/>
                    </a:solidFill>
                    <a:latin typeface="Times" pitchFamily="2" charset="0"/>
                  </a:rPr>
                  <a:t>track width ~1μm</a:t>
                </a:r>
                <a:endParaRPr lang="en-US" altLang="en-US" sz="1600"/>
              </a:p>
            </p:txBody>
          </p:sp>
          <p:cxnSp>
            <p:nvCxnSpPr>
              <p:cNvPr id="15371" name="Straight Arrow Connector 30">
                <a:extLst>
                  <a:ext uri="{FF2B5EF4-FFF2-40B4-BE49-F238E27FC236}">
                    <a16:creationId xmlns:a16="http://schemas.microsoft.com/office/drawing/2014/main" id="{8250FF21-4269-B80E-20BF-740E22734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900344" y="2835781"/>
                <a:ext cx="935481" cy="8970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2" name="Straight Arrow Connector 31">
                <a:extLst>
                  <a:ext uri="{FF2B5EF4-FFF2-40B4-BE49-F238E27FC236}">
                    <a16:creationId xmlns:a16="http://schemas.microsoft.com/office/drawing/2014/main" id="{4F92763F-7644-8E0E-AF13-78188F05CF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06374" y="3235592"/>
                <a:ext cx="760511" cy="1948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373" name="TextBox 35">
                <a:extLst>
                  <a:ext uri="{FF2B5EF4-FFF2-40B4-BE49-F238E27FC236}">
                    <a16:creationId xmlns:a16="http://schemas.microsoft.com/office/drawing/2014/main" id="{6F26742E-AA36-64E8-9F86-CF8AA3C61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6624" y="3682852"/>
                <a:ext cx="7384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en-US" sz="1600">
                    <a:solidFill>
                      <a:srgbClr val="000000"/>
                    </a:solidFill>
                    <a:latin typeface="Times" pitchFamily="2" charset="0"/>
                  </a:rPr>
                  <a:t>land</a:t>
                </a:r>
                <a:endParaRPr lang="en-US" altLang="en-US" sz="1600"/>
              </a:p>
            </p:txBody>
          </p:sp>
          <p:sp>
            <p:nvSpPr>
              <p:cNvPr id="15374" name="TextBox 36">
                <a:extLst>
                  <a:ext uri="{FF2B5EF4-FFF2-40B4-BE49-F238E27FC236}">
                    <a16:creationId xmlns:a16="http://schemas.microsoft.com/office/drawing/2014/main" id="{80847E13-23A2-23D8-B52E-68571C8AD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7952" y="3682852"/>
                <a:ext cx="564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en-US" sz="1600">
                    <a:solidFill>
                      <a:srgbClr val="000000"/>
                    </a:solidFill>
                    <a:latin typeface="Times" pitchFamily="2" charset="0"/>
                  </a:rPr>
                  <a:t>pit</a:t>
                </a:r>
                <a:endParaRPr lang="en-US" altLang="en-US" sz="1600"/>
              </a:p>
            </p:txBody>
          </p:sp>
        </p:grpSp>
        <p:pic>
          <p:nvPicPr>
            <p:cNvPr id="15368" name="Picture 8">
              <a:extLst>
                <a:ext uri="{FF2B5EF4-FFF2-40B4-BE49-F238E27FC236}">
                  <a16:creationId xmlns:a16="http://schemas.microsoft.com/office/drawing/2014/main" id="{DD9A95E9-929D-DEA0-6D68-11B38D36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842" y="1976314"/>
              <a:ext cx="1443893" cy="144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3" grpId="0"/>
      <p:bldP spid="24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4997</TotalTime>
  <Words>561</Words>
  <Application>Microsoft Macintosh PowerPoint</Application>
  <PresentationFormat>Custom</PresentationFormat>
  <Paragraphs>115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Math1</vt:lpstr>
      <vt:lpstr>ＭＳ Ｐゴシック</vt:lpstr>
      <vt:lpstr>Arial</vt:lpstr>
      <vt:lpstr>Times</vt:lpstr>
      <vt:lpstr>Times-Roman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2326</cp:revision>
  <cp:lastPrinted>2005-04-14T09:33:31Z</cp:lastPrinted>
  <dcterms:created xsi:type="dcterms:W3CDTF">2010-10-15T14:34:18Z</dcterms:created>
  <dcterms:modified xsi:type="dcterms:W3CDTF">2022-09-29T20:46:42Z</dcterms:modified>
</cp:coreProperties>
</file>