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70" r:id="rId2"/>
    <p:sldId id="373" r:id="rId3"/>
    <p:sldId id="372" r:id="rId4"/>
    <p:sldId id="371" r:id="rId5"/>
    <p:sldId id="374" r:id="rId6"/>
    <p:sldId id="378" r:id="rId7"/>
    <p:sldId id="379" r:id="rId8"/>
  </p:sldIdLst>
  <p:sldSz cx="9902825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3">
          <p15:clr>
            <a:srgbClr val="A4A3A4"/>
          </p15:clr>
        </p15:guide>
        <p15:guide id="2" pos="24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15"/>
    <p:restoredTop sz="94682"/>
  </p:normalViewPr>
  <p:slideViewPr>
    <p:cSldViewPr snapToGrid="0">
      <p:cViewPr varScale="1">
        <p:scale>
          <a:sx n="129" d="100"/>
          <a:sy n="129" d="100"/>
        </p:scale>
        <p:origin x="472" y="184"/>
      </p:cViewPr>
      <p:guideLst>
        <p:guide orient="horz" pos="3333"/>
        <p:guide pos="24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-304" y="-1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F3A1595B-EF79-2D92-3FDD-51ACBE8D11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261B4799-41A6-0976-7CE1-DABEDF4ED46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6" name="Rectangle 4">
            <a:extLst>
              <a:ext uri="{FF2B5EF4-FFF2-40B4-BE49-F238E27FC236}">
                <a16:creationId xmlns:a16="http://schemas.microsoft.com/office/drawing/2014/main" id="{E0ADFEE3-5B17-1C8C-6DA4-19B75D5997C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593E1B90-A383-AF33-1F6B-B4988757B6A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F7E74202-E295-9544-BE3B-A9A07F5F6447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90942020-2779-FE35-CBD1-ADD1ACB987D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D4A22787-F8D2-6D52-89E5-82FBB264641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C583DAD-8427-6CBC-393C-28CDD44C5D6A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701925" y="533400"/>
            <a:ext cx="374015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604D9051-FF97-B8B9-4CE4-AB8EE8732CD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70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10AB765F-02AF-C90D-EA12-69A772D0D0A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E2296894-4907-5B5C-B42B-F2F82DC64F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062C2C3E-F5E3-474C-9FA4-CAED045AA4F1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50FCE6B2-BB3F-5A92-303F-C2C1CF0FF6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6E3B472A-5E35-BF45-9B05-946E90A43805}" type="slidenum">
              <a:rPr lang="de-CH" altLang="en-US" sz="1200" smtClean="0">
                <a:latin typeface="Times" pitchFamily="2" charset="0"/>
              </a:rPr>
              <a:pPr/>
              <a:t>2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4FBD069D-7550-E1FD-2206-58D06BB21B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C79B668-7AA0-A4D3-D03A-F28AF7F1094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5E0CBC6E-2457-471E-9501-3FCADBD2A1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0FE26308-4442-3B48-85E4-B565A85C4E04}" type="slidenum">
              <a:rPr lang="de-CH" altLang="en-US" sz="1200" smtClean="0">
                <a:latin typeface="Times" pitchFamily="2" charset="0"/>
              </a:rPr>
              <a:pPr/>
              <a:t>3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518075D5-DC3C-3357-A88B-41F56B4BFB1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BFFBF71-AC3D-FDA3-CA99-CED6A8AC766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9CEE7A3B-FCD6-EC9B-E8C6-0D1BF7F421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7517F1B4-7DEA-9E40-A56B-0D107D5B25CB}" type="slidenum">
              <a:rPr lang="de-CH" altLang="en-US" sz="1200" smtClean="0">
                <a:latin typeface="Times" pitchFamily="2" charset="0"/>
              </a:rPr>
              <a:pPr/>
              <a:t>4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87084A8F-0152-E45C-5964-FB652D9CA0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C23D13D-40BC-481A-8192-B670CD59043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5435E73C-5584-47E3-DB2C-A9820C84E2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F577808E-F906-5843-B355-70EA3AD80AD1}" type="slidenum">
              <a:rPr lang="de-CH" altLang="en-US" sz="1200" smtClean="0">
                <a:latin typeface="Times" pitchFamily="2" charset="0"/>
              </a:rPr>
              <a:pPr/>
              <a:t>5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F4D9D029-07CA-BBDC-76D1-A4F5CB7BD84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BC2B846-E532-89C5-432F-35A9F8DD15C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D38166D9-646A-5FBD-B656-F5B2197CC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73F59315-FE97-A246-83FE-A81DA495FDA0}" type="slidenum">
              <a:rPr lang="de-CH" altLang="en-US" sz="1200" smtClean="0">
                <a:latin typeface="Times" pitchFamily="2" charset="0"/>
              </a:rPr>
              <a:pPr/>
              <a:t>6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10092FE5-7B20-2397-CBE7-73E9EA42C8E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0370EB6-81E2-A9E6-2CCB-D5DC46BAD79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9CEE7A3B-FCD6-EC9B-E8C6-0D1BF7F421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7517F1B4-7DEA-9E40-A56B-0D107D5B25CB}" type="slidenum">
              <a:rPr lang="de-CH" altLang="en-US" sz="1200" smtClean="0">
                <a:latin typeface="Times" pitchFamily="2" charset="0"/>
              </a:rPr>
              <a:pPr/>
              <a:t>7</a:t>
            </a:fld>
            <a:endParaRPr lang="de-CH" altLang="en-US" sz="1200">
              <a:latin typeface="Times" pitchFamily="2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87084A8F-0152-E45C-5964-FB652D9CA0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C23D13D-40BC-481A-8192-B670CD590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995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15589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779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263" y="274638"/>
            <a:ext cx="2227262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25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192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38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81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7991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653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305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506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7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79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110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12914F2E-6BAB-5FB7-74FB-34B15BBD91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409700" cy="6858000"/>
          </a:xfrm>
          <a:prstGeom prst="rect">
            <a:avLst/>
          </a:prstGeom>
          <a:gradFill rotWithShape="0">
            <a:gsLst>
              <a:gs pos="0">
                <a:srgbClr val="FFCB1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1027" name="Picture 10" descr="IFM_blue.jpg                                                   00031B6BMacintosh HD                   B746CC0A:">
            <a:extLst>
              <a:ext uri="{FF2B5EF4-FFF2-40B4-BE49-F238E27FC236}">
                <a16:creationId xmlns:a16="http://schemas.microsoft.com/office/drawing/2014/main" id="{F7B4F80F-AC5E-CC56-F198-981E32E287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CEE7EE"/>
              </a:clrFrom>
              <a:clrTo>
                <a:srgbClr val="CEE7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" b="2296"/>
          <a:stretch>
            <a:fillRect/>
          </a:stretch>
        </p:blipFill>
        <p:spPr bwMode="auto">
          <a:xfrm>
            <a:off x="79375" y="115888"/>
            <a:ext cx="8239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2" descr="mn.gif                                                         0000565DExtra                          BF31C3C3:">
            <a:extLst>
              <a:ext uri="{FF2B5EF4-FFF2-40B4-BE49-F238E27FC236}">
                <a16:creationId xmlns:a16="http://schemas.microsoft.com/office/drawing/2014/main" id="{01975708-F2D9-1696-36E7-0E3BE2A35B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12713"/>
            <a:ext cx="6461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Text Box 14">
            <a:extLst>
              <a:ext uri="{FF2B5EF4-FFF2-40B4-BE49-F238E27FC236}">
                <a16:creationId xmlns:a16="http://schemas.microsoft.com/office/drawing/2014/main" id="{8CA46A15-C56F-87E3-D777-C9F71370A1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-2191544" y="3345657"/>
            <a:ext cx="5167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Guerino Mazzola (Fall 2022</a:t>
            </a:r>
            <a:r>
              <a:rPr lang="de-DE" altLang="en-US" sz="12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©</a:t>
            </a: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): </a:t>
            </a:r>
            <a:r>
              <a:rPr lang="de-DE" altLang="en-US" sz="1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Freshman</a:t>
            </a: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Seminar </a:t>
            </a:r>
            <a:b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1200" i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2D1FF3F6-3B8B-1607-4F2B-B7012F365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049338"/>
            <a:ext cx="7235825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III.2	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Semiotic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Anatomy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III.2.2 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(Tue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Oct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04) 	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Hjelmslev‘s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Babushka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Puppets</a:t>
            </a: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B7D718A0-25A2-2976-6E10-4677A1424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00013"/>
            <a:ext cx="75311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5B27F2-A677-9EC9-673D-1DC883372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960438"/>
            <a:ext cx="69596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0E98C1-8B2D-29A7-E33D-DF15BD360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924175"/>
            <a:ext cx="4191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C405A-1ABC-01BF-66AC-F3E0AE9CE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5724525"/>
            <a:ext cx="1244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47D0B2-C051-9D45-3914-CDB9A69A2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5413375"/>
            <a:ext cx="711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89A4E-996F-2622-3DAE-39D7FDBB8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5534025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Text Box 2">
            <a:extLst>
              <a:ext uri="{FF2B5EF4-FFF2-40B4-BE49-F238E27FC236}">
                <a16:creationId xmlns:a16="http://schemas.microsoft.com/office/drawing/2014/main" id="{0B0C265E-6463-28DC-EDAD-D2F24F5A7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563" y="220663"/>
            <a:ext cx="727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CH" alt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Louis Hjelmslev‘s Babushka-Principle</a:t>
            </a:r>
            <a:endParaRPr lang="de-CH" altLang="en-US" sz="2400">
              <a:latin typeface="Times" pitchFamily="2" charset="0"/>
            </a:endParaRPr>
          </a:p>
        </p:txBody>
      </p:sp>
      <p:sp>
        <p:nvSpPr>
          <p:cNvPr id="1076227" name="Text Box 3">
            <a:extLst>
              <a:ext uri="{FF2B5EF4-FFF2-40B4-BE49-F238E27FC236}">
                <a16:creationId xmlns:a16="http://schemas.microsoft.com/office/drawing/2014/main" id="{1F2E813E-11E8-1D21-A0BC-EE0667E04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4332288"/>
            <a:ext cx="5097462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Sign systems are boxed systems, </a:t>
            </a:r>
          </a:p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having components, which </a:t>
            </a:r>
          </a:p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are composed of sign subsystems, </a:t>
            </a:r>
          </a:p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which are again composed of</a:t>
            </a:r>
          </a:p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sign subsystems, etc.  </a:t>
            </a:r>
          </a:p>
        </p:txBody>
      </p:sp>
      <p:pic>
        <p:nvPicPr>
          <p:cNvPr id="1076228" name="Picture 4" descr="Matrioshka.jpg                                                 00000816MaMuTh                         B652C206:">
            <a:extLst>
              <a:ext uri="{FF2B5EF4-FFF2-40B4-BE49-F238E27FC236}">
                <a16:creationId xmlns:a16="http://schemas.microsoft.com/office/drawing/2014/main" id="{85E3BC77-CF65-5091-5A78-4FD9F33E0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911225"/>
            <a:ext cx="59404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7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300"/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300"/>
                                        <p:tgtEl>
                                          <p:spTgt spid="107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300"/>
                                        <p:tgtEl>
                                          <p:spTgt spid="107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300"/>
                                        <p:tgtEl>
                                          <p:spTgt spid="107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300"/>
                                        <p:tgtEl>
                                          <p:spTgt spid="107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26" grpId="0" autoUpdateAnimBg="0"/>
      <p:bldP spid="107622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CD18E7A-3263-AD73-2227-381153EC2B43}"/>
              </a:ext>
            </a:extLst>
          </p:cNvPr>
          <p:cNvGrpSpPr>
            <a:grpSpLocks/>
          </p:cNvGrpSpPr>
          <p:nvPr/>
        </p:nvGrpSpPr>
        <p:grpSpPr bwMode="auto">
          <a:xfrm>
            <a:off x="4872038" y="2016125"/>
            <a:ext cx="4865687" cy="4597400"/>
            <a:chOff x="2834" y="1270"/>
            <a:chExt cx="2830" cy="2896"/>
          </a:xfrm>
        </p:grpSpPr>
        <p:grpSp>
          <p:nvGrpSpPr>
            <p:cNvPr id="11285" name="Group 3">
              <a:extLst>
                <a:ext uri="{FF2B5EF4-FFF2-40B4-BE49-F238E27FC236}">
                  <a16:creationId xmlns:a16="http://schemas.microsoft.com/office/drawing/2014/main" id="{B6798A4A-4C08-54E2-C645-BB8DD4B5D5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4" y="3657"/>
              <a:ext cx="2830" cy="509"/>
              <a:chOff x="2709" y="3602"/>
              <a:chExt cx="2955" cy="564"/>
            </a:xfrm>
          </p:grpSpPr>
          <p:sp>
            <p:nvSpPr>
              <p:cNvPr id="1082372" name="AutoShape 4">
                <a:extLst>
                  <a:ext uri="{FF2B5EF4-FFF2-40B4-BE49-F238E27FC236}">
                    <a16:creationId xmlns:a16="http://schemas.microsoft.com/office/drawing/2014/main" id="{6110EEFA-435D-B341-77F4-FD2BBAD16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9" y="3602"/>
                <a:ext cx="1049" cy="564"/>
              </a:xfrm>
              <a:prstGeom prst="cube">
                <a:avLst>
                  <a:gd name="adj" fmla="val 24968"/>
                </a:avLst>
              </a:prstGeom>
              <a:gradFill rotWithShape="0">
                <a:gsLst>
                  <a:gs pos="0">
                    <a:srgbClr val="80809A"/>
                  </a:gs>
                  <a:gs pos="50000">
                    <a:schemeClr val="hlink"/>
                  </a:gs>
                  <a:gs pos="100000">
                    <a:srgbClr val="80809A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000">
                    <a:solidFill>
                      <a:srgbClr val="000066"/>
                    </a:solidFill>
                    <a:latin typeface="Times" charset="0"/>
                    <a:ea typeface="Osaka" charset="-128"/>
                    <a:cs typeface="Osaka" charset="-128"/>
                  </a:rPr>
                  <a:t>Expression</a:t>
                </a:r>
              </a:p>
            </p:txBody>
          </p:sp>
          <p:sp>
            <p:nvSpPr>
              <p:cNvPr id="1082373" name="AutoShape 5">
                <a:extLst>
                  <a:ext uri="{FF2B5EF4-FFF2-40B4-BE49-F238E27FC236}">
                    <a16:creationId xmlns:a16="http://schemas.microsoft.com/office/drawing/2014/main" id="{411E125A-4D1C-B9D3-FF77-7FBD1206D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2" y="3602"/>
                <a:ext cx="1061" cy="564"/>
              </a:xfrm>
              <a:prstGeom prst="cube">
                <a:avLst>
                  <a:gd name="adj" fmla="val 24968"/>
                </a:avLst>
              </a:prstGeom>
              <a:gradFill rotWithShape="0">
                <a:gsLst>
                  <a:gs pos="0">
                    <a:srgbClr val="80809A"/>
                  </a:gs>
                  <a:gs pos="50000">
                    <a:schemeClr val="hlink"/>
                  </a:gs>
                  <a:gs pos="100000">
                    <a:srgbClr val="80809A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000">
                    <a:solidFill>
                      <a:srgbClr val="000066"/>
                    </a:solidFill>
                    <a:latin typeface="Times" charset="0"/>
                    <a:ea typeface="Osaka" charset="-128"/>
                    <a:cs typeface="Osaka" charset="-128"/>
                  </a:rPr>
                  <a:t>Signification</a:t>
                </a:r>
              </a:p>
            </p:txBody>
          </p:sp>
          <p:sp>
            <p:nvSpPr>
              <p:cNvPr id="1082374" name="AutoShape 6">
                <a:extLst>
                  <a:ext uri="{FF2B5EF4-FFF2-40B4-BE49-F238E27FC236}">
                    <a16:creationId xmlns:a16="http://schemas.microsoft.com/office/drawing/2014/main" id="{CA249A05-A48B-8500-CA0E-D29B1563A1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3602"/>
                <a:ext cx="1049" cy="564"/>
              </a:xfrm>
              <a:prstGeom prst="cube">
                <a:avLst>
                  <a:gd name="adj" fmla="val 24968"/>
                </a:avLst>
              </a:prstGeom>
              <a:gradFill rotWithShape="0">
                <a:gsLst>
                  <a:gs pos="0">
                    <a:srgbClr val="80809A"/>
                  </a:gs>
                  <a:gs pos="50000">
                    <a:schemeClr val="hlink"/>
                  </a:gs>
                  <a:gs pos="100000">
                    <a:srgbClr val="80809A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000">
                    <a:solidFill>
                      <a:srgbClr val="000066"/>
                    </a:solidFill>
                    <a:latin typeface="Times" charset="0"/>
                    <a:ea typeface="Osaka" charset="-128"/>
                    <a:cs typeface="Osaka" charset="-128"/>
                  </a:rPr>
                  <a:t>Content</a:t>
                </a:r>
              </a:p>
            </p:txBody>
          </p:sp>
        </p:grpSp>
        <p:sp>
          <p:nvSpPr>
            <p:cNvPr id="11286" name="AutoShape 7">
              <a:extLst>
                <a:ext uri="{FF2B5EF4-FFF2-40B4-BE49-F238E27FC236}">
                  <a16:creationId xmlns:a16="http://schemas.microsoft.com/office/drawing/2014/main" id="{F4256E78-FE64-9E6B-25DE-6563446F36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481" y="2339"/>
              <a:ext cx="242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4 w 21600"/>
                <a:gd name="T13" fmla="*/ 5400 h 21600"/>
                <a:gd name="T14" fmla="*/ 18902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80809A"/>
                </a:gs>
              </a:gsLst>
              <a:lin ang="5400000" scaled="1"/>
            </a:gra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2376" name="Rectangle 8">
            <a:extLst>
              <a:ext uri="{FF2B5EF4-FFF2-40B4-BE49-F238E27FC236}">
                <a16:creationId xmlns:a16="http://schemas.microsoft.com/office/drawing/2014/main" id="{9914AEFD-78CD-A289-A754-64E2D3944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138" y="2889250"/>
            <a:ext cx="1401762" cy="3048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bg1"/>
                </a:solidFill>
                <a:latin typeface="Times" pitchFamily="2" charset="0"/>
                <a:ea typeface="Osaka" pitchFamily="-93" charset="-128"/>
              </a:rPr>
              <a:t>Meta System</a:t>
            </a:r>
            <a:endParaRPr lang="en-US" altLang="en-US">
              <a:solidFill>
                <a:schemeClr val="tx2"/>
              </a:solidFill>
              <a:latin typeface="Times" pitchFamily="2" charset="0"/>
              <a:ea typeface="Osaka" pitchFamily="-93" charset="-128"/>
            </a:endParaRPr>
          </a:p>
        </p:txBody>
      </p:sp>
      <p:sp>
        <p:nvSpPr>
          <p:cNvPr id="1082377" name="AutoShape 9">
            <a:extLst>
              <a:ext uri="{FF2B5EF4-FFF2-40B4-BE49-F238E27FC236}">
                <a16:creationId xmlns:a16="http://schemas.microsoft.com/office/drawing/2014/main" id="{D20D17A8-327F-06F6-8F5F-35A2E4461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1014413"/>
            <a:ext cx="2395538" cy="895350"/>
          </a:xfrm>
          <a:prstGeom prst="cube">
            <a:avLst>
              <a:gd name="adj" fmla="val 24968"/>
            </a:avLst>
          </a:prstGeom>
          <a:gradFill rotWithShape="0">
            <a:gsLst>
              <a:gs pos="0">
                <a:srgbClr val="FFFF00"/>
              </a:gs>
              <a:gs pos="50000">
                <a:schemeClr val="hlink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  <a:ea typeface="Osaka" panose="020B0600000000000000" pitchFamily="34" charset="-128"/>
              </a:rPr>
              <a:t>Expression</a:t>
            </a:r>
            <a:endParaRPr lang="en-US" altLang="en-US" sz="20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  <a:ea typeface="Osaka" panose="020B0600000000000000" pitchFamily="34" charset="-128"/>
            </a:endParaRPr>
          </a:p>
        </p:txBody>
      </p:sp>
      <p:sp>
        <p:nvSpPr>
          <p:cNvPr id="1082378" name="AutoShape 10">
            <a:extLst>
              <a:ext uri="{FF2B5EF4-FFF2-40B4-BE49-F238E27FC236}">
                <a16:creationId xmlns:a16="http://schemas.microsoft.com/office/drawing/2014/main" id="{E25FEB39-7F5B-A6A4-ABF0-2DFD9DF7E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900" y="1014413"/>
            <a:ext cx="2397125" cy="895350"/>
          </a:xfrm>
          <a:prstGeom prst="cube">
            <a:avLst>
              <a:gd name="adj" fmla="val 24968"/>
            </a:avLst>
          </a:prstGeom>
          <a:gradFill rotWithShape="0">
            <a:gsLst>
              <a:gs pos="0">
                <a:srgbClr val="66FF33"/>
              </a:gs>
              <a:gs pos="50000">
                <a:schemeClr val="hlink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  <a:ea typeface="Osaka" panose="020B0600000000000000" pitchFamily="34" charset="-128"/>
              </a:rPr>
              <a:t>Signification</a:t>
            </a:r>
            <a:endParaRPr lang="en-US" altLang="en-US" sz="20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  <a:ea typeface="Osaka" panose="020B0600000000000000" pitchFamily="34" charset="-128"/>
            </a:endParaRPr>
          </a:p>
        </p:txBody>
      </p:sp>
      <p:sp>
        <p:nvSpPr>
          <p:cNvPr id="1082379" name="AutoShape 11">
            <a:extLst>
              <a:ext uri="{FF2B5EF4-FFF2-40B4-BE49-F238E27FC236}">
                <a16:creationId xmlns:a16="http://schemas.microsoft.com/office/drawing/2014/main" id="{29B15947-90F0-BC0C-3C09-9D0B37614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0" y="1014413"/>
            <a:ext cx="2395538" cy="895350"/>
          </a:xfrm>
          <a:prstGeom prst="cube">
            <a:avLst>
              <a:gd name="adj" fmla="val 24968"/>
            </a:avLst>
          </a:prstGeom>
          <a:gradFill rotWithShape="0">
            <a:gsLst>
              <a:gs pos="0">
                <a:srgbClr val="80809A"/>
              </a:gs>
              <a:gs pos="50000">
                <a:schemeClr val="hlink"/>
              </a:gs>
              <a:gs pos="100000">
                <a:srgbClr val="80809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  <a:ea typeface="Osaka" panose="020B0600000000000000" pitchFamily="34" charset="-128"/>
              </a:rPr>
              <a:t>Content</a:t>
            </a:r>
            <a:endParaRPr lang="en-US" altLang="en-US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  <a:ea typeface="Osaka" panose="020B0600000000000000" pitchFamily="34" charset="-128"/>
            </a:endParaRPr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BFAAE8B0-C9CE-A004-5CE5-471440BFD2B6}"/>
              </a:ext>
            </a:extLst>
          </p:cNvPr>
          <p:cNvGrpSpPr>
            <a:grpSpLocks/>
          </p:cNvGrpSpPr>
          <p:nvPr/>
        </p:nvGrpSpPr>
        <p:grpSpPr bwMode="auto">
          <a:xfrm>
            <a:off x="3049588" y="2017713"/>
            <a:ext cx="4581525" cy="3016250"/>
            <a:chOff x="1774" y="1271"/>
            <a:chExt cx="2665" cy="1900"/>
          </a:xfrm>
        </p:grpSpPr>
        <p:grpSp>
          <p:nvGrpSpPr>
            <p:cNvPr id="11280" name="Group 13">
              <a:extLst>
                <a:ext uri="{FF2B5EF4-FFF2-40B4-BE49-F238E27FC236}">
                  <a16:creationId xmlns:a16="http://schemas.microsoft.com/office/drawing/2014/main" id="{7735CBED-47EA-1493-4BE9-C2ED85CE7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4" y="2692"/>
              <a:ext cx="2665" cy="479"/>
              <a:chOff x="2709" y="3602"/>
              <a:chExt cx="2955" cy="564"/>
            </a:xfrm>
          </p:grpSpPr>
          <p:sp>
            <p:nvSpPr>
              <p:cNvPr id="1082382" name="AutoShape 14">
                <a:extLst>
                  <a:ext uri="{FF2B5EF4-FFF2-40B4-BE49-F238E27FC236}">
                    <a16:creationId xmlns:a16="http://schemas.microsoft.com/office/drawing/2014/main" id="{2FE6BAB4-F5DC-5A58-19A5-42B557DFF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9" y="3602"/>
                <a:ext cx="1050" cy="564"/>
              </a:xfrm>
              <a:prstGeom prst="cube">
                <a:avLst>
                  <a:gd name="adj" fmla="val 24968"/>
                </a:avLst>
              </a:prstGeom>
              <a:gradFill rotWithShape="0">
                <a:gsLst>
                  <a:gs pos="0">
                    <a:srgbClr val="66FF99"/>
                  </a:gs>
                  <a:gs pos="50000">
                    <a:schemeClr val="hlink"/>
                  </a:gs>
                  <a:gs pos="100000">
                    <a:srgbClr val="66FF9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>
                    <a:solidFill>
                      <a:srgbClr val="000066"/>
                    </a:solidFill>
                    <a:latin typeface="Times" charset="0"/>
                    <a:ea typeface="Osaka" charset="-128"/>
                    <a:cs typeface="Osaka" charset="-128"/>
                  </a:rPr>
                  <a:t>Expression</a:t>
                </a:r>
              </a:p>
            </p:txBody>
          </p:sp>
          <p:sp>
            <p:nvSpPr>
              <p:cNvPr id="1082383" name="AutoShape 15">
                <a:extLst>
                  <a:ext uri="{FF2B5EF4-FFF2-40B4-BE49-F238E27FC236}">
                    <a16:creationId xmlns:a16="http://schemas.microsoft.com/office/drawing/2014/main" id="{7C700212-E8B0-BFA0-4697-6D7186CB0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2" y="3602"/>
                <a:ext cx="1038" cy="564"/>
              </a:xfrm>
              <a:prstGeom prst="cube">
                <a:avLst>
                  <a:gd name="adj" fmla="val 24968"/>
                </a:avLst>
              </a:prstGeom>
              <a:gradFill rotWithShape="0">
                <a:gsLst>
                  <a:gs pos="0">
                    <a:srgbClr val="66FF99"/>
                  </a:gs>
                  <a:gs pos="50000">
                    <a:schemeClr val="hlink"/>
                  </a:gs>
                  <a:gs pos="100000">
                    <a:srgbClr val="66FF9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1800">
                    <a:solidFill>
                      <a:srgbClr val="000066"/>
                    </a:solidFill>
                    <a:latin typeface="Times" pitchFamily="2" charset="0"/>
                    <a:ea typeface="Osaka" panose="020B0600000000000000" pitchFamily="34" charset="-128"/>
                  </a:rPr>
                  <a:t>Signification</a:t>
                </a:r>
                <a:endParaRPr lang="en-US" altLang="en-US">
                  <a:solidFill>
                    <a:srgbClr val="000066"/>
                  </a:solidFill>
                  <a:latin typeface="Times" pitchFamily="2" charset="0"/>
                  <a:ea typeface="Osaka" panose="020B0600000000000000" pitchFamily="34" charset="-128"/>
                </a:endParaRPr>
              </a:p>
            </p:txBody>
          </p:sp>
          <p:sp>
            <p:nvSpPr>
              <p:cNvPr id="1082384" name="AutoShape 16">
                <a:extLst>
                  <a:ext uri="{FF2B5EF4-FFF2-40B4-BE49-F238E27FC236}">
                    <a16:creationId xmlns:a16="http://schemas.microsoft.com/office/drawing/2014/main" id="{D9B39E5D-E379-555F-243F-AD5E9C341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4" y="3602"/>
                <a:ext cx="1050" cy="564"/>
              </a:xfrm>
              <a:prstGeom prst="cube">
                <a:avLst>
                  <a:gd name="adj" fmla="val 24968"/>
                </a:avLst>
              </a:prstGeom>
              <a:gradFill rotWithShape="0">
                <a:gsLst>
                  <a:gs pos="0">
                    <a:srgbClr val="66FF99"/>
                  </a:gs>
                  <a:gs pos="50000">
                    <a:schemeClr val="hlink"/>
                  </a:gs>
                  <a:gs pos="100000">
                    <a:srgbClr val="66FF9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1800">
                    <a:solidFill>
                      <a:srgbClr val="000066"/>
                    </a:solidFill>
                    <a:latin typeface="Times" pitchFamily="2" charset="0"/>
                    <a:ea typeface="Osaka" panose="020B0600000000000000" pitchFamily="34" charset="-128"/>
                  </a:rPr>
                  <a:t>Content</a:t>
                </a:r>
                <a:endParaRPr lang="en-US" altLang="en-US">
                  <a:solidFill>
                    <a:srgbClr val="000066"/>
                  </a:solidFill>
                  <a:latin typeface="Times" pitchFamily="2" charset="0"/>
                  <a:ea typeface="Osaka" panose="020B0600000000000000" pitchFamily="34" charset="-128"/>
                </a:endParaRPr>
              </a:p>
            </p:txBody>
          </p:sp>
        </p:grpSp>
        <p:sp>
          <p:nvSpPr>
            <p:cNvPr id="11281" name="AutoShape 17">
              <a:extLst>
                <a:ext uri="{FF2B5EF4-FFF2-40B4-BE49-F238E27FC236}">
                  <a16:creationId xmlns:a16="http://schemas.microsoft.com/office/drawing/2014/main" id="{14BF35D4-B2E4-3AEE-CB9F-B6DC9B692E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01" y="1892"/>
              <a:ext cx="1481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69 w 21600"/>
                <a:gd name="T13" fmla="*/ 5400 h 21600"/>
                <a:gd name="T14" fmla="*/ 18902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66FF33"/>
                </a:gs>
              </a:gsLst>
              <a:lin ang="5400000" scaled="1"/>
            </a:gra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2386" name="Rectangle 18">
            <a:extLst>
              <a:ext uri="{FF2B5EF4-FFF2-40B4-BE49-F238E27FC236}">
                <a16:creationId xmlns:a16="http://schemas.microsoft.com/office/drawing/2014/main" id="{48DFD53E-C205-86A9-11A8-B190974AF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2574925"/>
            <a:ext cx="1403350" cy="325438"/>
          </a:xfrm>
          <a:prstGeom prst="rect">
            <a:avLst/>
          </a:prstGeom>
          <a:solidFill>
            <a:srgbClr val="FF0000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bg1"/>
                </a:solidFill>
                <a:latin typeface="Times" pitchFamily="2" charset="0"/>
                <a:ea typeface="Osaka" pitchFamily="-93" charset="-128"/>
              </a:rPr>
              <a:t>Motivation</a:t>
            </a:r>
            <a:endParaRPr lang="en-US" altLang="en-US">
              <a:solidFill>
                <a:schemeClr val="tx2"/>
              </a:solidFill>
              <a:latin typeface="Times" pitchFamily="2" charset="0"/>
              <a:ea typeface="Osaka" pitchFamily="-93" charset="-128"/>
            </a:endParaRP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id="{4407D5A7-9EB3-3490-410D-E1AF81777356}"/>
              </a:ext>
            </a:extLst>
          </p:cNvPr>
          <p:cNvGrpSpPr>
            <a:grpSpLocks/>
          </p:cNvGrpSpPr>
          <p:nvPr/>
        </p:nvGrpSpPr>
        <p:grpSpPr bwMode="auto">
          <a:xfrm>
            <a:off x="1384300" y="2017713"/>
            <a:ext cx="4148138" cy="1852612"/>
            <a:chOff x="805" y="1271"/>
            <a:chExt cx="2413" cy="1167"/>
          </a:xfrm>
        </p:grpSpPr>
        <p:grpSp>
          <p:nvGrpSpPr>
            <p:cNvPr id="11275" name="Group 20">
              <a:extLst>
                <a:ext uri="{FF2B5EF4-FFF2-40B4-BE49-F238E27FC236}">
                  <a16:creationId xmlns:a16="http://schemas.microsoft.com/office/drawing/2014/main" id="{887693CF-4622-19CB-48FA-F8C9949453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5" y="2006"/>
              <a:ext cx="2413" cy="432"/>
              <a:chOff x="2709" y="3602"/>
              <a:chExt cx="2955" cy="564"/>
            </a:xfrm>
          </p:grpSpPr>
          <p:sp>
            <p:nvSpPr>
              <p:cNvPr id="1082389" name="AutoShape 21">
                <a:extLst>
                  <a:ext uri="{FF2B5EF4-FFF2-40B4-BE49-F238E27FC236}">
                    <a16:creationId xmlns:a16="http://schemas.microsoft.com/office/drawing/2014/main" id="{22594796-A46C-8F12-DBD7-2F24E71FE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9" y="3602"/>
                <a:ext cx="1049" cy="564"/>
              </a:xfrm>
              <a:prstGeom prst="cube">
                <a:avLst>
                  <a:gd name="adj" fmla="val 24968"/>
                </a:avLst>
              </a:prstGeom>
              <a:gradFill rotWithShape="0">
                <a:gsLst>
                  <a:gs pos="0">
                    <a:srgbClr val="FFFF00"/>
                  </a:gs>
                  <a:gs pos="50000">
                    <a:schemeClr val="hlink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>
                    <a:solidFill>
                      <a:srgbClr val="000066"/>
                    </a:solidFill>
                    <a:latin typeface="Times" charset="0"/>
                    <a:ea typeface="Osaka" charset="-128"/>
                    <a:cs typeface="Osaka" charset="-128"/>
                  </a:rPr>
                  <a:t>Expression</a:t>
                </a:r>
              </a:p>
            </p:txBody>
          </p:sp>
          <p:sp>
            <p:nvSpPr>
              <p:cNvPr id="1082390" name="AutoShape 22">
                <a:extLst>
                  <a:ext uri="{FF2B5EF4-FFF2-40B4-BE49-F238E27FC236}">
                    <a16:creationId xmlns:a16="http://schemas.microsoft.com/office/drawing/2014/main" id="{5663385C-E142-7271-1DF2-AC9881B8D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2" y="3602"/>
                <a:ext cx="1047" cy="564"/>
              </a:xfrm>
              <a:prstGeom prst="cube">
                <a:avLst>
                  <a:gd name="adj" fmla="val 24968"/>
                </a:avLst>
              </a:prstGeom>
              <a:gradFill rotWithShape="0">
                <a:gsLst>
                  <a:gs pos="0">
                    <a:srgbClr val="FFFF00"/>
                  </a:gs>
                  <a:gs pos="50000">
                    <a:schemeClr val="hlink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>
                    <a:solidFill>
                      <a:srgbClr val="000066"/>
                    </a:solidFill>
                    <a:latin typeface="Times" charset="0"/>
                    <a:ea typeface="Osaka" charset="-128"/>
                    <a:cs typeface="Osaka" charset="-128"/>
                  </a:rPr>
                  <a:t>Signification</a:t>
                </a:r>
              </a:p>
            </p:txBody>
          </p:sp>
          <p:sp>
            <p:nvSpPr>
              <p:cNvPr id="1082391" name="AutoShape 23">
                <a:extLst>
                  <a:ext uri="{FF2B5EF4-FFF2-40B4-BE49-F238E27FC236}">
                    <a16:creationId xmlns:a16="http://schemas.microsoft.com/office/drawing/2014/main" id="{56F73D2D-CEAC-6943-C6FA-66305A502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3602"/>
                <a:ext cx="1049" cy="564"/>
              </a:xfrm>
              <a:prstGeom prst="cube">
                <a:avLst>
                  <a:gd name="adj" fmla="val 24968"/>
                </a:avLst>
              </a:prstGeom>
              <a:gradFill rotWithShape="0">
                <a:gsLst>
                  <a:gs pos="0">
                    <a:srgbClr val="FFFF00"/>
                  </a:gs>
                  <a:gs pos="50000">
                    <a:schemeClr val="hlink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>
                    <a:solidFill>
                      <a:srgbClr val="000066"/>
                    </a:solidFill>
                    <a:latin typeface="Times" charset="0"/>
                    <a:ea typeface="Osaka" charset="-128"/>
                    <a:cs typeface="Osaka" charset="-128"/>
                  </a:rPr>
                  <a:t>Content</a:t>
                </a:r>
              </a:p>
            </p:txBody>
          </p:sp>
        </p:grpSp>
        <p:sp>
          <p:nvSpPr>
            <p:cNvPr id="11276" name="AutoShape 24">
              <a:extLst>
                <a:ext uri="{FF2B5EF4-FFF2-40B4-BE49-F238E27FC236}">
                  <a16:creationId xmlns:a16="http://schemas.microsoft.com/office/drawing/2014/main" id="{CFD3590C-8A5C-F5A5-730B-F455899BEC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00" y="1572"/>
              <a:ext cx="793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8 w 21600"/>
                <a:gd name="T13" fmla="*/ 5400 h 21600"/>
                <a:gd name="T14" fmla="*/ 18903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2393" name="Rectangle 25">
            <a:extLst>
              <a:ext uri="{FF2B5EF4-FFF2-40B4-BE49-F238E27FC236}">
                <a16:creationId xmlns:a16="http://schemas.microsoft.com/office/drawing/2014/main" id="{A996EDCB-A648-C7EA-78AF-DE673C721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2332038"/>
            <a:ext cx="1401763" cy="3048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chemeClr val="bg1"/>
                </a:solidFill>
                <a:latin typeface="Times" pitchFamily="2" charset="0"/>
                <a:ea typeface="Osaka" pitchFamily="-93" charset="-128"/>
              </a:rPr>
              <a:t>Connotation</a:t>
            </a:r>
            <a:endParaRPr lang="en-US" altLang="en-US">
              <a:solidFill>
                <a:schemeClr val="tx2"/>
              </a:solidFill>
              <a:latin typeface="Times" pitchFamily="2" charset="0"/>
              <a:ea typeface="Osaka" pitchFamily="-93" charset="-128"/>
            </a:endParaRPr>
          </a:p>
        </p:txBody>
      </p:sp>
      <p:sp>
        <p:nvSpPr>
          <p:cNvPr id="1082394" name="Text Box 26">
            <a:extLst>
              <a:ext uri="{FF2B5EF4-FFF2-40B4-BE49-F238E27FC236}">
                <a16:creationId xmlns:a16="http://schemas.microsoft.com/office/drawing/2014/main" id="{CBB70496-6E8C-0A23-62E9-B05F496B3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0888" y="220663"/>
            <a:ext cx="4791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CH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Hjelmslev‘s</a:t>
            </a:r>
            <a:r>
              <a:rPr lang="de-CH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CH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Babushka-Principle</a:t>
            </a:r>
            <a:endParaRPr lang="de-CH" altLang="en-US" sz="2400" dirty="0">
              <a:latin typeface="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82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82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2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2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2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2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2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2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82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82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82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82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82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82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376" grpId="0" animBg="1" autoUpdateAnimBg="0"/>
      <p:bldP spid="1082377" grpId="0" animBg="1" autoUpdateAnimBg="0"/>
      <p:bldP spid="1082378" grpId="0" animBg="1" autoUpdateAnimBg="0"/>
      <p:bldP spid="1082379" grpId="0" animBg="1" autoUpdateAnimBg="0"/>
      <p:bldP spid="1082386" grpId="0" animBg="1" autoUpdateAnimBg="0"/>
      <p:bldP spid="1082393" grpId="0" animBg="1" autoUpdateAnimBg="0"/>
      <p:bldP spid="108239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AutoShape 2">
            <a:extLst>
              <a:ext uri="{FF2B5EF4-FFF2-40B4-BE49-F238E27FC236}">
                <a16:creationId xmlns:a16="http://schemas.microsoft.com/office/drawing/2014/main" id="{836451E4-B81D-0B43-35EA-FB24F1FA1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3238500"/>
            <a:ext cx="2673350" cy="1352550"/>
          </a:xfrm>
          <a:prstGeom prst="cube">
            <a:avLst>
              <a:gd name="adj" fmla="val 24968"/>
            </a:avLst>
          </a:prstGeom>
          <a:gradFill rotWithShape="0">
            <a:gsLst>
              <a:gs pos="0">
                <a:schemeClr val="folHlink"/>
              </a:gs>
              <a:gs pos="100000">
                <a:srgbClr val="FF9999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000066"/>
                </a:solidFill>
                <a:latin typeface="Times" pitchFamily="2" charset="0"/>
                <a:ea typeface="Osaka" pitchFamily="-93" charset="-128"/>
              </a:rPr>
              <a:t>Analytical Form</a:t>
            </a:r>
          </a:p>
        </p:txBody>
      </p:sp>
      <p:sp>
        <p:nvSpPr>
          <p:cNvPr id="1090563" name="AutoShape 3">
            <a:extLst>
              <a:ext uri="{FF2B5EF4-FFF2-40B4-BE49-F238E27FC236}">
                <a16:creationId xmlns:a16="http://schemas.microsoft.com/office/drawing/2014/main" id="{7CC41127-1636-EBEC-51DA-6CE9E76E7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3238500"/>
            <a:ext cx="1831975" cy="1352550"/>
          </a:xfrm>
          <a:prstGeom prst="cube">
            <a:avLst>
              <a:gd name="adj" fmla="val 24968"/>
            </a:avLst>
          </a:prstGeom>
          <a:gradFill rotWithShape="0">
            <a:gsLst>
              <a:gs pos="0">
                <a:schemeClr val="bg2"/>
              </a:gs>
              <a:gs pos="100000">
                <a:srgbClr val="FF6699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0066"/>
                </a:solidFill>
                <a:latin typeface="Times" pitchFamily="2" charset="0"/>
                <a:ea typeface="Osaka" pitchFamily="-93" charset="-128"/>
              </a:rPr>
              <a:t>  Shaping</a:t>
            </a:r>
          </a:p>
        </p:txBody>
      </p:sp>
      <p:sp>
        <p:nvSpPr>
          <p:cNvPr id="1090564" name="AutoShape 4">
            <a:extLst>
              <a:ext uri="{FF2B5EF4-FFF2-40B4-BE49-F238E27FC236}">
                <a16:creationId xmlns:a16="http://schemas.microsoft.com/office/drawing/2014/main" id="{F4EBA649-E7BB-41A7-2DB7-82D2A940E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238500"/>
            <a:ext cx="1679575" cy="1352550"/>
          </a:xfrm>
          <a:prstGeom prst="cube">
            <a:avLst>
              <a:gd name="adj" fmla="val 24968"/>
            </a:avLst>
          </a:prstGeom>
          <a:gradFill rotWithShape="0">
            <a:gsLst>
              <a:gs pos="0">
                <a:srgbClr val="80809A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0066"/>
                </a:solidFill>
                <a:latin typeface="Times" pitchFamily="2" charset="0"/>
                <a:ea typeface="Osaka" pitchFamily="-93" charset="-128"/>
              </a:rPr>
              <a:t> Performance</a:t>
            </a:r>
          </a:p>
        </p:txBody>
      </p:sp>
      <p:sp>
        <p:nvSpPr>
          <p:cNvPr id="1090565" name="AutoShape 5">
            <a:extLst>
              <a:ext uri="{FF2B5EF4-FFF2-40B4-BE49-F238E27FC236}">
                <a16:creationId xmlns:a16="http://schemas.microsoft.com/office/drawing/2014/main" id="{57CFC0D7-8F55-81B8-D34D-EF986AF63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498475"/>
            <a:ext cx="1811338" cy="471488"/>
          </a:xfrm>
          <a:prstGeom prst="cube">
            <a:avLst>
              <a:gd name="adj" fmla="val 24968"/>
            </a:avLst>
          </a:prstGeom>
          <a:gradFill rotWithShape="0">
            <a:gsLst>
              <a:gs pos="0">
                <a:srgbClr val="C0C0C0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000066"/>
                </a:solidFill>
                <a:latin typeface="Times" pitchFamily="2" charset="0"/>
                <a:ea typeface="Osaka" pitchFamily="-93" charset="-128"/>
              </a:rPr>
              <a:t>Score Text</a:t>
            </a:r>
          </a:p>
        </p:txBody>
      </p:sp>
      <p:sp>
        <p:nvSpPr>
          <p:cNvPr id="1090566" name="AutoShape 6">
            <a:extLst>
              <a:ext uri="{FF2B5EF4-FFF2-40B4-BE49-F238E27FC236}">
                <a16:creationId xmlns:a16="http://schemas.microsoft.com/office/drawing/2014/main" id="{D4F58BE1-7A30-81AE-A62C-4DB9BC79A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863" y="498475"/>
            <a:ext cx="906462" cy="471488"/>
          </a:xfrm>
          <a:prstGeom prst="cube">
            <a:avLst>
              <a:gd name="adj" fmla="val 24968"/>
            </a:avLst>
          </a:prstGeom>
          <a:gradFill rotWithShape="0">
            <a:gsLst>
              <a:gs pos="0">
                <a:schemeClr val="folHlink"/>
              </a:gs>
              <a:gs pos="100000">
                <a:srgbClr val="66FF99"/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000066"/>
                </a:solidFill>
                <a:latin typeface="Times" pitchFamily="2" charset="0"/>
                <a:ea typeface="Osaka" pitchFamily="-93" charset="-128"/>
              </a:rPr>
              <a:t>Read</a:t>
            </a:r>
          </a:p>
        </p:txBody>
      </p:sp>
      <p:sp>
        <p:nvSpPr>
          <p:cNvPr id="1090567" name="AutoShape 7">
            <a:extLst>
              <a:ext uri="{FF2B5EF4-FFF2-40B4-BE49-F238E27FC236}">
                <a16:creationId xmlns:a16="http://schemas.microsoft.com/office/drawing/2014/main" id="{785B2132-D071-C48C-AD01-66E83AF6D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498475"/>
            <a:ext cx="1576387" cy="471488"/>
          </a:xfrm>
          <a:prstGeom prst="cube">
            <a:avLst>
              <a:gd name="adj" fmla="val 24968"/>
            </a:avLst>
          </a:prstGeom>
          <a:gradFill rotWithShape="0">
            <a:gsLst>
              <a:gs pos="0">
                <a:schemeClr val="bg2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000066"/>
                </a:solidFill>
                <a:latin typeface="Times" pitchFamily="2" charset="0"/>
                <a:ea typeface="Osaka" pitchFamily="-93" charset="-128"/>
              </a:rPr>
              <a:t>Conceived Score</a:t>
            </a:r>
          </a:p>
        </p:txBody>
      </p:sp>
      <p:sp>
        <p:nvSpPr>
          <p:cNvPr id="1090568" name="AutoShape 8">
            <a:extLst>
              <a:ext uri="{FF2B5EF4-FFF2-40B4-BE49-F238E27FC236}">
                <a16:creationId xmlns:a16="http://schemas.microsoft.com/office/drawing/2014/main" id="{F859DA01-B861-157C-05E5-2FADF0DA0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5175" y="1649413"/>
            <a:ext cx="2260600" cy="1017587"/>
          </a:xfrm>
          <a:prstGeom prst="cube">
            <a:avLst>
              <a:gd name="adj" fmla="val 24968"/>
            </a:avLst>
          </a:prstGeom>
          <a:gradFill rotWithShape="0">
            <a:gsLst>
              <a:gs pos="0">
                <a:schemeClr val="folHlink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000066"/>
                </a:solidFill>
                <a:latin typeface="Times" pitchFamily="2" charset="0"/>
                <a:ea typeface="Osaka" pitchFamily="-93" charset="-128"/>
              </a:rPr>
              <a:t>Conceived Score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BE104B35-2052-3DA9-FF5A-D72B901BC388}"/>
              </a:ext>
            </a:extLst>
          </p:cNvPr>
          <p:cNvGrpSpPr>
            <a:grpSpLocks/>
          </p:cNvGrpSpPr>
          <p:nvPr/>
        </p:nvGrpSpPr>
        <p:grpSpPr bwMode="auto">
          <a:xfrm>
            <a:off x="4100513" y="1649413"/>
            <a:ext cx="1795462" cy="1019175"/>
            <a:chOff x="2760" y="1639"/>
            <a:chExt cx="1300" cy="738"/>
          </a:xfrm>
        </p:grpSpPr>
        <p:sp>
          <p:nvSpPr>
            <p:cNvPr id="13350" name="AutoShape 10">
              <a:extLst>
                <a:ext uri="{FF2B5EF4-FFF2-40B4-BE49-F238E27FC236}">
                  <a16:creationId xmlns:a16="http://schemas.microsoft.com/office/drawing/2014/main" id="{9DA821D5-52AF-AFF8-9A1B-4B5EE4EFE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1639"/>
              <a:ext cx="1300" cy="738"/>
            </a:xfrm>
            <a:prstGeom prst="cube">
              <a:avLst>
                <a:gd name="adj" fmla="val 24968"/>
              </a:avLst>
            </a:prstGeom>
            <a:gradFill rotWithShape="0">
              <a:gsLst>
                <a:gs pos="0">
                  <a:schemeClr val="folHlink"/>
                </a:gs>
                <a:gs pos="100000">
                  <a:srgbClr val="FFFF99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solidFill>
                  <a:srgbClr val="000066"/>
                </a:solidFill>
                <a:latin typeface="Times" pitchFamily="2" charset="0"/>
                <a:ea typeface="Osaka" pitchFamily="-93" charset="-128"/>
              </a:endParaRPr>
            </a:p>
            <a:p>
              <a:pPr algn="ctr"/>
              <a:endParaRPr lang="en-US" altLang="en-US" sz="1400">
                <a:solidFill>
                  <a:srgbClr val="000066"/>
                </a:solidFill>
                <a:latin typeface="Times" pitchFamily="2" charset="0"/>
                <a:ea typeface="Osaka" pitchFamily="-93" charset="-128"/>
              </a:endParaRPr>
            </a:p>
          </p:txBody>
        </p:sp>
        <p:sp>
          <p:nvSpPr>
            <p:cNvPr id="13351" name="Text Box 11">
              <a:extLst>
                <a:ext uri="{FF2B5EF4-FFF2-40B4-BE49-F238E27FC236}">
                  <a16:creationId xmlns:a16="http://schemas.microsoft.com/office/drawing/2014/main" id="{C2827F52-5D61-3EF2-B2A3-B92F8A752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6" y="1972"/>
              <a:ext cx="59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66"/>
                  </a:solidFill>
                  <a:latin typeface="Times" pitchFamily="2" charset="0"/>
                  <a:ea typeface="Osaka" pitchFamily="-93" charset="-128"/>
                </a:rPr>
                <a:t>Analysis</a:t>
              </a:r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064F9E72-B4DE-C9FD-FA37-95F5F596A882}"/>
              </a:ext>
            </a:extLst>
          </p:cNvPr>
          <p:cNvGrpSpPr>
            <a:grpSpLocks/>
          </p:cNvGrpSpPr>
          <p:nvPr/>
        </p:nvGrpSpPr>
        <p:grpSpPr bwMode="auto">
          <a:xfrm>
            <a:off x="2332038" y="1016000"/>
            <a:ext cx="3757612" cy="574675"/>
            <a:chOff x="1366" y="1181"/>
            <a:chExt cx="2511" cy="416"/>
          </a:xfrm>
        </p:grpSpPr>
        <p:sp>
          <p:nvSpPr>
            <p:cNvPr id="13346" name="AutoShape 13">
              <a:extLst>
                <a:ext uri="{FF2B5EF4-FFF2-40B4-BE49-F238E27FC236}">
                  <a16:creationId xmlns:a16="http://schemas.microsoft.com/office/drawing/2014/main" id="{A1DBD24C-8F78-14A2-C0AC-F7A211430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" y="1181"/>
              <a:ext cx="1373" cy="416"/>
            </a:xfrm>
            <a:prstGeom prst="triangle">
              <a:avLst>
                <a:gd name="adj" fmla="val 7653"/>
              </a:avLst>
            </a:prstGeom>
            <a:gradFill rotWithShape="0">
              <a:gsLst>
                <a:gs pos="0">
                  <a:srgbClr val="66FFFF"/>
                </a:gs>
                <a:gs pos="100000">
                  <a:srgbClr val="00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3347" name="Group 14">
              <a:extLst>
                <a:ext uri="{FF2B5EF4-FFF2-40B4-BE49-F238E27FC236}">
                  <a16:creationId xmlns:a16="http://schemas.microsoft.com/office/drawing/2014/main" id="{FFD40182-6550-5D94-F6F4-D629360F74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8" y="1186"/>
              <a:ext cx="2399" cy="411"/>
              <a:chOff x="1478" y="1186"/>
              <a:chExt cx="2399" cy="411"/>
            </a:xfrm>
          </p:grpSpPr>
          <p:sp>
            <p:nvSpPr>
              <p:cNvPr id="13348" name="AutoShape 15">
                <a:extLst>
                  <a:ext uri="{FF2B5EF4-FFF2-40B4-BE49-F238E27FC236}">
                    <a16:creationId xmlns:a16="http://schemas.microsoft.com/office/drawing/2014/main" id="{293F5AE8-F5F1-955F-C9B6-2EB7C288A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478" y="1186"/>
                <a:ext cx="2399" cy="411"/>
              </a:xfrm>
              <a:prstGeom prst="triangle">
                <a:avLst>
                  <a:gd name="adj" fmla="val 50019"/>
                </a:avLst>
              </a:prstGeom>
              <a:gradFill rotWithShape="0">
                <a:gsLst>
                  <a:gs pos="0">
                    <a:srgbClr val="66FFFF"/>
                  </a:gs>
                  <a:gs pos="100000">
                    <a:srgbClr val="00CC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49" name="Rectangle 16">
                <a:extLst>
                  <a:ext uri="{FF2B5EF4-FFF2-40B4-BE49-F238E27FC236}">
                    <a16:creationId xmlns:a16="http://schemas.microsoft.com/office/drawing/2014/main" id="{479E35BD-5B8B-B9D9-538C-E9D1D7F98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2" y="1289"/>
                <a:ext cx="849" cy="19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i="1">
                    <a:solidFill>
                      <a:srgbClr val="FFFFCC"/>
                    </a:solidFill>
                    <a:latin typeface="Times" pitchFamily="2" charset="0"/>
                    <a:ea typeface="Osaka" pitchFamily="-93" charset="-128"/>
                  </a:rPr>
                  <a:t>Connotation</a:t>
                </a:r>
                <a:endParaRPr lang="en-US" altLang="en-US">
                  <a:solidFill>
                    <a:schemeClr val="tx2"/>
                  </a:solidFill>
                  <a:latin typeface="Times" pitchFamily="2" charset="0"/>
                  <a:ea typeface="Osaka" pitchFamily="-93" charset="-128"/>
                </a:endParaRPr>
              </a:p>
            </p:txBody>
          </p:sp>
        </p:grpSp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D95BF6C9-3596-7DFE-6CAF-D81C0727C80B}"/>
              </a:ext>
            </a:extLst>
          </p:cNvPr>
          <p:cNvGrpSpPr>
            <a:grpSpLocks/>
          </p:cNvGrpSpPr>
          <p:nvPr/>
        </p:nvGrpSpPr>
        <p:grpSpPr bwMode="auto">
          <a:xfrm>
            <a:off x="1973263" y="2689225"/>
            <a:ext cx="4883150" cy="490538"/>
            <a:chOff x="1243" y="1694"/>
            <a:chExt cx="3076" cy="309"/>
          </a:xfrm>
        </p:grpSpPr>
        <p:grpSp>
          <p:nvGrpSpPr>
            <p:cNvPr id="13342" name="Group 18">
              <a:extLst>
                <a:ext uri="{FF2B5EF4-FFF2-40B4-BE49-F238E27FC236}">
                  <a16:creationId xmlns:a16="http://schemas.microsoft.com/office/drawing/2014/main" id="{D58AB26B-EC62-3842-BD19-F43DD88F1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3" y="1694"/>
              <a:ext cx="3076" cy="309"/>
              <a:chOff x="1243" y="1694"/>
              <a:chExt cx="3076" cy="309"/>
            </a:xfrm>
          </p:grpSpPr>
          <p:sp>
            <p:nvSpPr>
              <p:cNvPr id="13344" name="AutoShape 19">
                <a:extLst>
                  <a:ext uri="{FF2B5EF4-FFF2-40B4-BE49-F238E27FC236}">
                    <a16:creationId xmlns:a16="http://schemas.microsoft.com/office/drawing/2014/main" id="{C3962422-4AB2-AB85-B381-B5675302D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284" y="1698"/>
                <a:ext cx="3035" cy="305"/>
              </a:xfrm>
              <a:prstGeom prst="triangle">
                <a:avLst>
                  <a:gd name="adj" fmla="val 47000"/>
                </a:avLst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CC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45" name="AutoShape 20">
                <a:extLst>
                  <a:ext uri="{FF2B5EF4-FFF2-40B4-BE49-F238E27FC236}">
                    <a16:creationId xmlns:a16="http://schemas.microsoft.com/office/drawing/2014/main" id="{5B602925-DF2C-3F5D-DC49-89176C2CA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3" y="1694"/>
                <a:ext cx="1485" cy="309"/>
              </a:xfrm>
              <a:prstGeom prst="triangle">
                <a:avLst>
                  <a:gd name="adj" fmla="val 3051"/>
                </a:avLst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CC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3343" name="Rectangle 21">
              <a:extLst>
                <a:ext uri="{FF2B5EF4-FFF2-40B4-BE49-F238E27FC236}">
                  <a16:creationId xmlns:a16="http://schemas.microsoft.com/office/drawing/2014/main" id="{D9865F51-848C-85F4-BC87-5BDDA6D94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9" y="1771"/>
              <a:ext cx="785" cy="16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i="1">
                  <a:solidFill>
                    <a:srgbClr val="FFFFCC"/>
                  </a:solidFill>
                  <a:latin typeface="Times" pitchFamily="2" charset="0"/>
                  <a:ea typeface="Osaka" pitchFamily="-93" charset="-128"/>
                </a:rPr>
                <a:t>Connotation</a:t>
              </a:r>
              <a:endParaRPr lang="en-US" altLang="en-US">
                <a:solidFill>
                  <a:schemeClr val="tx2"/>
                </a:solidFill>
                <a:latin typeface="Times" pitchFamily="2" charset="0"/>
                <a:ea typeface="Osaka" pitchFamily="-93" charset="-128"/>
              </a:endParaRPr>
            </a:p>
          </p:txBody>
        </p:sp>
      </p:grpSp>
      <p:sp>
        <p:nvSpPr>
          <p:cNvPr id="1090582" name="AutoShape 22">
            <a:extLst>
              <a:ext uri="{FF2B5EF4-FFF2-40B4-BE49-F238E27FC236}">
                <a16:creationId xmlns:a16="http://schemas.microsoft.com/office/drawing/2014/main" id="{E7929C59-C3B8-EC03-8DED-B6E9ECF97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1649413"/>
            <a:ext cx="1617663" cy="1017587"/>
          </a:xfrm>
          <a:prstGeom prst="cube">
            <a:avLst>
              <a:gd name="adj" fmla="val 24968"/>
            </a:avLst>
          </a:prstGeom>
          <a:gradFill rotWithShape="0">
            <a:gsLst>
              <a:gs pos="0">
                <a:schemeClr val="folHlink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0066"/>
                </a:solidFill>
                <a:latin typeface="Times" pitchFamily="2" charset="0"/>
                <a:ea typeface="Osaka" pitchFamily="-93" charset="-128"/>
              </a:rPr>
              <a:t> Analytical Form</a:t>
            </a:r>
          </a:p>
        </p:txBody>
      </p:sp>
      <p:sp>
        <p:nvSpPr>
          <p:cNvPr id="1090583" name="AutoShape 23">
            <a:extLst>
              <a:ext uri="{FF2B5EF4-FFF2-40B4-BE49-F238E27FC236}">
                <a16:creationId xmlns:a16="http://schemas.microsoft.com/office/drawing/2014/main" id="{A725D9B4-E168-86C1-2DD0-2AC3C993B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5221288"/>
            <a:ext cx="2830513" cy="1352550"/>
          </a:xfrm>
          <a:prstGeom prst="cube">
            <a:avLst>
              <a:gd name="adj" fmla="val 24968"/>
            </a:avLst>
          </a:prstGeom>
          <a:gradFill rotWithShape="0">
            <a:gsLst>
              <a:gs pos="0">
                <a:schemeClr val="folHlink"/>
              </a:gs>
              <a:gs pos="100000">
                <a:srgbClr val="FF5050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solidFill>
                  <a:srgbClr val="000066"/>
                </a:solidFill>
                <a:latin typeface="Times" pitchFamily="2" charset="0"/>
                <a:ea typeface="Osaka" pitchFamily="-93" charset="-128"/>
              </a:rPr>
              <a:t>Performance</a:t>
            </a:r>
            <a:endParaRPr lang="en-US" altLang="en-US" sz="1800">
              <a:solidFill>
                <a:srgbClr val="000066"/>
              </a:solidFill>
              <a:latin typeface="Times" pitchFamily="2" charset="0"/>
              <a:ea typeface="Osaka" pitchFamily="-93" charset="-128"/>
            </a:endParaRPr>
          </a:p>
        </p:txBody>
      </p:sp>
      <p:sp>
        <p:nvSpPr>
          <p:cNvPr id="1090584" name="AutoShape 24">
            <a:extLst>
              <a:ext uri="{FF2B5EF4-FFF2-40B4-BE49-F238E27FC236}">
                <a16:creationId xmlns:a16="http://schemas.microsoft.com/office/drawing/2014/main" id="{AAE28A2A-E68A-016D-6D96-3BCE4352F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5221288"/>
            <a:ext cx="2354262" cy="1352550"/>
          </a:xfrm>
          <a:prstGeom prst="cube">
            <a:avLst>
              <a:gd name="adj" fmla="val 24968"/>
            </a:avLst>
          </a:prstGeom>
          <a:gradFill rotWithShape="0">
            <a:gsLst>
              <a:gs pos="0">
                <a:schemeClr val="folHlink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000066"/>
                </a:solidFill>
                <a:latin typeface="Times" pitchFamily="2" charset="0"/>
                <a:ea typeface="Osaka" pitchFamily="-93" charset="-128"/>
              </a:rPr>
              <a:t>  Makes in Brain</a:t>
            </a:r>
            <a:endParaRPr lang="en-US" altLang="en-US">
              <a:solidFill>
                <a:srgbClr val="000066"/>
              </a:solidFill>
              <a:latin typeface="Times" pitchFamily="2" charset="0"/>
              <a:ea typeface="Osaka" pitchFamily="-93" charset="-128"/>
            </a:endParaRPr>
          </a:p>
        </p:txBody>
      </p:sp>
      <p:sp>
        <p:nvSpPr>
          <p:cNvPr id="1090585" name="AutoShape 25">
            <a:extLst>
              <a:ext uri="{FF2B5EF4-FFF2-40B4-BE49-F238E27FC236}">
                <a16:creationId xmlns:a16="http://schemas.microsoft.com/office/drawing/2014/main" id="{AFB9AC4D-E45E-74EB-4EAE-94DF56DCE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0" y="5221288"/>
            <a:ext cx="2100263" cy="1352550"/>
          </a:xfrm>
          <a:prstGeom prst="cube">
            <a:avLst>
              <a:gd name="adj" fmla="val 24968"/>
            </a:avLst>
          </a:prstGeom>
          <a:gradFill rotWithShape="0">
            <a:gsLst>
              <a:gs pos="0">
                <a:schemeClr val="folHlink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000066"/>
                </a:solidFill>
                <a:latin typeface="Times" pitchFamily="2" charset="0"/>
                <a:ea typeface="Osaka" pitchFamily="-93" charset="-128"/>
              </a:rPr>
              <a:t>     Emotions</a:t>
            </a:r>
            <a:endParaRPr lang="en-US" altLang="en-US">
              <a:solidFill>
                <a:srgbClr val="000066"/>
              </a:solidFill>
              <a:latin typeface="Times" pitchFamily="2" charset="0"/>
              <a:ea typeface="Osaka" pitchFamily="-93" charset="-128"/>
            </a:endParaRPr>
          </a:p>
        </p:txBody>
      </p:sp>
      <p:grpSp>
        <p:nvGrpSpPr>
          <p:cNvPr id="7" name="Group 26">
            <a:extLst>
              <a:ext uri="{FF2B5EF4-FFF2-40B4-BE49-F238E27FC236}">
                <a16:creationId xmlns:a16="http://schemas.microsoft.com/office/drawing/2014/main" id="{53226AF0-2891-29F5-F52B-804C40EC9D45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4665663"/>
            <a:ext cx="5345113" cy="473075"/>
            <a:chOff x="1008" y="2939"/>
            <a:chExt cx="3367" cy="298"/>
          </a:xfrm>
        </p:grpSpPr>
        <p:grpSp>
          <p:nvGrpSpPr>
            <p:cNvPr id="13338" name="Group 27">
              <a:extLst>
                <a:ext uri="{FF2B5EF4-FFF2-40B4-BE49-F238E27FC236}">
                  <a16:creationId xmlns:a16="http://schemas.microsoft.com/office/drawing/2014/main" id="{27FEEF4A-9108-A052-DFC5-C40477C20D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939"/>
              <a:ext cx="3367" cy="298"/>
              <a:chOff x="1008" y="2939"/>
              <a:chExt cx="3367" cy="298"/>
            </a:xfrm>
          </p:grpSpPr>
          <p:sp>
            <p:nvSpPr>
              <p:cNvPr id="13340" name="AutoShape 28">
                <a:extLst>
                  <a:ext uri="{FF2B5EF4-FFF2-40B4-BE49-F238E27FC236}">
                    <a16:creationId xmlns:a16="http://schemas.microsoft.com/office/drawing/2014/main" id="{1D52F8BE-0AE6-70BF-C1DC-4E2A13BEDD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008" y="2939"/>
                <a:ext cx="3367" cy="298"/>
              </a:xfrm>
              <a:prstGeom prst="triangle">
                <a:avLst>
                  <a:gd name="adj" fmla="val 47356"/>
                </a:avLst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CC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41" name="AutoShape 29">
                <a:extLst>
                  <a:ext uri="{FF2B5EF4-FFF2-40B4-BE49-F238E27FC236}">
                    <a16:creationId xmlns:a16="http://schemas.microsoft.com/office/drawing/2014/main" id="{A930DF67-6A99-E13A-4C2D-5F9BDE2F7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3" y="2941"/>
                <a:ext cx="1549" cy="291"/>
              </a:xfrm>
              <a:prstGeom prst="triangle">
                <a:avLst>
                  <a:gd name="adj" fmla="val 0"/>
                </a:avLst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CC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3339" name="Rectangle 30">
              <a:extLst>
                <a:ext uri="{FF2B5EF4-FFF2-40B4-BE49-F238E27FC236}">
                  <a16:creationId xmlns:a16="http://schemas.microsoft.com/office/drawing/2014/main" id="{3870A795-970D-040B-CB83-68C7C9F0F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0" y="3014"/>
              <a:ext cx="869" cy="17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i="1">
                  <a:solidFill>
                    <a:srgbClr val="FFFFCC"/>
                  </a:solidFill>
                  <a:latin typeface="Times" pitchFamily="2" charset="0"/>
                  <a:ea typeface="Osaka" pitchFamily="-93" charset="-128"/>
                </a:rPr>
                <a:t>Connotation</a:t>
              </a:r>
              <a:endParaRPr lang="en-US" altLang="en-US">
                <a:solidFill>
                  <a:schemeClr val="tx2"/>
                </a:solidFill>
                <a:latin typeface="Times" pitchFamily="2" charset="0"/>
                <a:ea typeface="Osaka" pitchFamily="-93" charset="-128"/>
              </a:endParaRPr>
            </a:p>
          </p:txBody>
        </p:sp>
      </p:grpSp>
      <p:pic>
        <p:nvPicPr>
          <p:cNvPr id="1090591" name="Picture 31" descr="funeral6.gif                                                   00001A1Cusr                            B5C1E224:">
            <a:extLst>
              <a:ext uri="{FF2B5EF4-FFF2-40B4-BE49-F238E27FC236}">
                <a16:creationId xmlns:a16="http://schemas.microsoft.com/office/drawing/2014/main" id="{085FA05A-B78C-02EB-4F75-113B78497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5005388"/>
            <a:ext cx="11969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0592" name="Picture 32" descr="&#9;gould.JPG                                                      00005ACAusr                            B5C1E224:">
            <a:extLst>
              <a:ext uri="{FF2B5EF4-FFF2-40B4-BE49-F238E27FC236}">
                <a16:creationId xmlns:a16="http://schemas.microsoft.com/office/drawing/2014/main" id="{CC29FCC4-DD9D-15FE-ED65-FA749828E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7" r="6821"/>
          <a:stretch>
            <a:fillRect/>
          </a:stretch>
        </p:blipFill>
        <p:spPr bwMode="auto">
          <a:xfrm>
            <a:off x="7580313" y="3195638"/>
            <a:ext cx="1100137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3">
            <a:extLst>
              <a:ext uri="{FF2B5EF4-FFF2-40B4-BE49-F238E27FC236}">
                <a16:creationId xmlns:a16="http://schemas.microsoft.com/office/drawing/2014/main" id="{5844E6FA-D6D8-DA00-C18E-638F56D36568}"/>
              </a:ext>
            </a:extLst>
          </p:cNvPr>
          <p:cNvGrpSpPr>
            <a:grpSpLocks/>
          </p:cNvGrpSpPr>
          <p:nvPr/>
        </p:nvGrpSpPr>
        <p:grpSpPr bwMode="auto">
          <a:xfrm>
            <a:off x="7634288" y="1735138"/>
            <a:ext cx="2047875" cy="842962"/>
            <a:chOff x="2496" y="1910"/>
            <a:chExt cx="2514" cy="1035"/>
          </a:xfrm>
        </p:grpSpPr>
        <p:pic>
          <p:nvPicPr>
            <p:cNvPr id="13332" name="Picture 34" descr="&#10;LvB124.JPG                                                     00005ACAusr                            B5C1E224:">
              <a:extLst>
                <a:ext uri="{FF2B5EF4-FFF2-40B4-BE49-F238E27FC236}">
                  <a16:creationId xmlns:a16="http://schemas.microsoft.com/office/drawing/2014/main" id="{414C6A91-7E2B-A764-7882-987C96528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940"/>
              <a:ext cx="2514" cy="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3" name="AutoShape 35">
              <a:extLst>
                <a:ext uri="{FF2B5EF4-FFF2-40B4-BE49-F238E27FC236}">
                  <a16:creationId xmlns:a16="http://schemas.microsoft.com/office/drawing/2014/main" id="{546C6E97-0ABE-5364-4D22-7FEE6E133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2" y="1994"/>
              <a:ext cx="195" cy="408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4" name="AutoShape 36">
              <a:extLst>
                <a:ext uri="{FF2B5EF4-FFF2-40B4-BE49-F238E27FC236}">
                  <a16:creationId xmlns:a16="http://schemas.microsoft.com/office/drawing/2014/main" id="{D71096FC-A2F2-AE46-D638-42E2E4876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2491"/>
              <a:ext cx="161" cy="408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5" name="AutoShape 37">
              <a:extLst>
                <a:ext uri="{FF2B5EF4-FFF2-40B4-BE49-F238E27FC236}">
                  <a16:creationId xmlns:a16="http://schemas.microsoft.com/office/drawing/2014/main" id="{C6384EA1-3FDF-8604-C81F-B50D4EA99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7" y="2434"/>
              <a:ext cx="1105" cy="502"/>
            </a:xfrm>
            <a:prstGeom prst="roundRect">
              <a:avLst>
                <a:gd name="adj" fmla="val 16667"/>
              </a:avLst>
            </a:prstGeom>
            <a:solidFill>
              <a:srgbClr val="FF66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6" name="AutoShape 38">
              <a:extLst>
                <a:ext uri="{FF2B5EF4-FFF2-40B4-BE49-F238E27FC236}">
                  <a16:creationId xmlns:a16="http://schemas.microsoft.com/office/drawing/2014/main" id="{25BE66A6-B3C4-445C-C6AA-92A0F3EBB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" y="1910"/>
              <a:ext cx="2276" cy="502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7" name="AutoShape 39">
              <a:extLst>
                <a:ext uri="{FF2B5EF4-FFF2-40B4-BE49-F238E27FC236}">
                  <a16:creationId xmlns:a16="http://schemas.microsoft.com/office/drawing/2014/main" id="{D70D33E4-ABC9-AE3E-A093-19AF3CF12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2443"/>
              <a:ext cx="663" cy="502"/>
            </a:xfrm>
            <a:prstGeom prst="roundRect">
              <a:avLst>
                <a:gd name="adj" fmla="val 16667"/>
              </a:avLst>
            </a:pr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090600" name="Picture 40" descr="&#10;LvB124.JPG                                                     00005ACAusr                            B5C1E224:">
            <a:extLst>
              <a:ext uri="{FF2B5EF4-FFF2-40B4-BE49-F238E27FC236}">
                <a16:creationId xmlns:a16="http://schemas.microsoft.com/office/drawing/2014/main" id="{0347C73D-F3FC-A8B7-3115-91C3F1FC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371475"/>
            <a:ext cx="1881188" cy="738188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0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0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0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90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0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0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0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0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9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9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9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90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90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90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90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90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90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90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90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90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90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90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90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90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9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90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90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90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90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90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90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90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90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90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90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90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90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90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90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90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90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562" grpId="0" animBg="1" autoUpdateAnimBg="0"/>
      <p:bldP spid="1090563" grpId="0" animBg="1" autoUpdateAnimBg="0"/>
      <p:bldP spid="1090564" grpId="0" animBg="1" autoUpdateAnimBg="0"/>
      <p:bldP spid="1090565" grpId="0" animBg="1" autoUpdateAnimBg="0"/>
      <p:bldP spid="1090566" grpId="0" animBg="1" autoUpdateAnimBg="0"/>
      <p:bldP spid="1090567" grpId="0" animBg="1" autoUpdateAnimBg="0"/>
      <p:bldP spid="1090568" grpId="0" animBg="1" autoUpdateAnimBg="0"/>
      <p:bldP spid="1090582" grpId="0" animBg="1" autoUpdateAnimBg="0"/>
      <p:bldP spid="1090583" grpId="0" animBg="1" autoUpdateAnimBg="0"/>
      <p:bldP spid="1090584" grpId="0" animBg="1" autoUpdateAnimBg="0"/>
      <p:bldP spid="109058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05AF0CF-9B80-1922-1816-59B386799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673" y="269649"/>
            <a:ext cx="4212467" cy="6318701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Box 26">
            <a:extLst>
              <a:ext uri="{FF2B5EF4-FFF2-40B4-BE49-F238E27FC236}">
                <a16:creationId xmlns:a16="http://schemas.microsoft.com/office/drawing/2014/main" id="{C02752BF-EA55-8285-50E3-DEABA143B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489" y="6065130"/>
            <a:ext cx="34771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CH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Duke UP, August 2022</a:t>
            </a:r>
            <a:endParaRPr lang="de-CH" altLang="en-US" sz="24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1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BBC0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ADC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th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th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Nastassja:Programme:Publish:Microsoft Office 98:Templates:Blank Presentation</Template>
  <TotalTime>5644</TotalTime>
  <Words>110</Words>
  <Application>Microsoft Macintosh PowerPoint</Application>
  <PresentationFormat>Custom</PresentationFormat>
  <Paragraphs>46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Math1</vt:lpstr>
      <vt:lpstr>ＭＳ Ｐゴシック</vt:lpstr>
      <vt:lpstr>Arial</vt:lpstr>
      <vt:lpstr>Times</vt:lpstr>
      <vt:lpstr>Times-Roman</vt:lpstr>
      <vt:lpstr>Osaka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Stefan Göller</dc:creator>
  <cp:lastModifiedBy>Microsoft Office User</cp:lastModifiedBy>
  <cp:revision>2293</cp:revision>
  <cp:lastPrinted>2005-04-14T09:33:31Z</cp:lastPrinted>
  <dcterms:created xsi:type="dcterms:W3CDTF">2016-10-11T14:48:30Z</dcterms:created>
  <dcterms:modified xsi:type="dcterms:W3CDTF">2022-10-04T17:21:37Z</dcterms:modified>
</cp:coreProperties>
</file>