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70" r:id="rId2"/>
    <p:sldId id="373" r:id="rId3"/>
    <p:sldId id="379" r:id="rId4"/>
    <p:sldId id="389" r:id="rId5"/>
    <p:sldId id="397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88" r:id="rId14"/>
  </p:sldIdLst>
  <p:sldSz cx="9902825" cy="68580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Math1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>
          <p15:clr>
            <a:srgbClr val="A4A3A4"/>
          </p15:clr>
        </p15:guide>
        <p15:guide id="2" pos="51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26"/>
  </p:normalViewPr>
  <p:slideViewPr>
    <p:cSldViewPr snapToGrid="0">
      <p:cViewPr varScale="1">
        <p:scale>
          <a:sx n="121" d="100"/>
          <a:sy n="121" d="100"/>
        </p:scale>
        <p:origin x="1608" y="168"/>
      </p:cViewPr>
      <p:guideLst>
        <p:guide orient="horz" pos="744"/>
        <p:guide pos="51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2" d="100"/>
          <a:sy n="102" d="100"/>
        </p:scale>
        <p:origin x="-304" y="-1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>
            <a:extLst>
              <a:ext uri="{FF2B5EF4-FFF2-40B4-BE49-F238E27FC236}">
                <a16:creationId xmlns:a16="http://schemas.microsoft.com/office/drawing/2014/main" id="{3F4D4462-F354-2794-5D85-7702E96179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5" name="Rectangle 3">
            <a:extLst>
              <a:ext uri="{FF2B5EF4-FFF2-40B4-BE49-F238E27FC236}">
                <a16:creationId xmlns:a16="http://schemas.microsoft.com/office/drawing/2014/main" id="{071608DC-421B-8C15-4AC8-F4AECE33B64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6" name="Rectangle 4">
            <a:extLst>
              <a:ext uri="{FF2B5EF4-FFF2-40B4-BE49-F238E27FC236}">
                <a16:creationId xmlns:a16="http://schemas.microsoft.com/office/drawing/2014/main" id="{CBCA527A-A2A8-33D1-EDFD-39ACF89C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82277" name="Rectangle 5">
            <a:extLst>
              <a:ext uri="{FF2B5EF4-FFF2-40B4-BE49-F238E27FC236}">
                <a16:creationId xmlns:a16="http://schemas.microsoft.com/office/drawing/2014/main" id="{3EE68ED7-4212-B600-2D5A-D035C332B81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62BF9CFA-F8D8-3B4C-BCEC-F8BC2EFCD256}" type="slidenum">
              <a:rPr lang="de-CH" altLang="en-US"/>
              <a:pPr>
                <a:defRPr/>
              </a:pPr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BDBAC826-3E38-E79E-7083-2BECE203CB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FAAC543E-9E2F-B10F-3661-7F57ADB9347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27EB376-3CBC-00AC-DC90-F2DDB08914C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701925" y="533400"/>
            <a:ext cx="374015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BE851025-609F-75E6-8BF5-B05753C9C4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Click to edit Master text styles</a:t>
            </a:r>
          </a:p>
          <a:p>
            <a:pPr lvl="1"/>
            <a:r>
              <a:rPr lang="de-CH" noProof="0"/>
              <a:t>Second level</a:t>
            </a:r>
          </a:p>
          <a:p>
            <a:pPr lvl="2"/>
            <a:r>
              <a:rPr lang="de-CH" noProof="0"/>
              <a:t>Third level</a:t>
            </a:r>
          </a:p>
          <a:p>
            <a:pPr lvl="3"/>
            <a:r>
              <a:rPr lang="de-CH" noProof="0"/>
              <a:t>Fourth level</a:t>
            </a:r>
          </a:p>
          <a:p>
            <a:pPr lvl="4"/>
            <a:r>
              <a:rPr lang="de-CH" noProof="0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AB0FBE38-270A-13F6-7DC6-A66B9EE5F54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+mn-ea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917F3D91-7D42-7B45-2356-D897812B4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2" charset="0"/>
              </a:defRPr>
            </a:lvl1pPr>
          </a:lstStyle>
          <a:p>
            <a:pPr>
              <a:defRPr/>
            </a:pPr>
            <a:fld id="{0AA12EFF-2DF6-D04F-BACF-D31C9596BE3B}" type="slidenum">
              <a:rPr lang="de-CH" altLang="en-US"/>
              <a:pPr>
                <a:defRPr/>
              </a:pPr>
              <a:t>‹#›</a:t>
            </a:fld>
            <a:endParaRPr lang="de-C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041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222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029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520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2225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4929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18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24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7658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5388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068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25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227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:a16="http://schemas.microsoft.com/office/drawing/2014/main" id="{0A69DFD0-169F-7FA2-7DBD-8DCCC6EAD5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409700" cy="6858000"/>
          </a:xfrm>
          <a:prstGeom prst="rect">
            <a:avLst/>
          </a:prstGeom>
          <a:gradFill rotWithShape="0">
            <a:gsLst>
              <a:gs pos="0">
                <a:srgbClr val="FFCB1F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27" name="Picture 10" descr="IFM_blue.jpg                                                   00031B6BMacintosh HD                   B746CC0A:">
            <a:extLst>
              <a:ext uri="{FF2B5EF4-FFF2-40B4-BE49-F238E27FC236}">
                <a16:creationId xmlns:a16="http://schemas.microsoft.com/office/drawing/2014/main" id="{13B6E1DF-5D65-FC2A-9C69-6A6363BB394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CEE7EE"/>
              </a:clrFrom>
              <a:clrTo>
                <a:srgbClr val="CEE7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4" b="2296"/>
          <a:stretch>
            <a:fillRect/>
          </a:stretch>
        </p:blipFill>
        <p:spPr bwMode="auto">
          <a:xfrm>
            <a:off x="79375" y="115888"/>
            <a:ext cx="82391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2" descr="mn.gif                                                         0000565DExtra                          BF31C3C3:">
            <a:extLst>
              <a:ext uri="{FF2B5EF4-FFF2-40B4-BE49-F238E27FC236}">
                <a16:creationId xmlns:a16="http://schemas.microsoft.com/office/drawing/2014/main" id="{5B484D8C-CB04-3214-16C9-209C4DA1F2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112713"/>
            <a:ext cx="646112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Text Box 13">
            <a:extLst>
              <a:ext uri="{FF2B5EF4-FFF2-40B4-BE49-F238E27FC236}">
                <a16:creationId xmlns:a16="http://schemas.microsoft.com/office/drawing/2014/main" id="{4BC73297-3B42-23BF-FB2F-4F98D64F4187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-5400000">
            <a:off x="-2191543" y="3350419"/>
            <a:ext cx="516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Guerino Mazzola (Spring 2024): Music 5950 Topics in Music: </a:t>
            </a:r>
            <a:br>
              <a:rPr lang="de-DE" altLang="en-US" sz="12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</a:br>
            <a:r>
              <a:rPr lang="de-DE" altLang="en-US" sz="1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Free Jazz—</a:t>
            </a:r>
            <a:r>
              <a:rPr lang="de-DE" altLang="en-US" sz="12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from</a:t>
            </a:r>
            <a:r>
              <a:rPr lang="de-DE" altLang="en-US" sz="1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12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Structure</a:t>
            </a:r>
            <a:r>
              <a:rPr lang="de-DE" altLang="en-US" sz="1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12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to</a:t>
            </a:r>
            <a:r>
              <a:rPr lang="de-DE" altLang="en-US" sz="12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12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Gesture</a:t>
            </a:r>
            <a:endParaRPr lang="de-DE" altLang="en-US" sz="1200" i="1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57" name="Text Box 41">
            <a:extLst>
              <a:ext uri="{FF2B5EF4-FFF2-40B4-BE49-F238E27FC236}">
                <a16:creationId xmlns:a16="http://schemas.microsoft.com/office/drawing/2014/main" id="{8F2EFC06-B944-80CB-080D-BD15C6CB4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1049338"/>
            <a:ext cx="7235825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  <a:buFont typeface="Times" charset="0"/>
              <a:buAutoNum type="romanUcPeriod"/>
              <a:defRPr/>
            </a:pPr>
            <a:r>
              <a:rPr lang="de-DE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INTRODUCTION</a:t>
            </a:r>
          </a:p>
          <a:p>
            <a:pPr marL="609600" indent="-609600">
              <a:spcBef>
                <a:spcPct val="50000"/>
              </a:spcBef>
              <a:buFont typeface="Times" charset="0"/>
              <a:buNone/>
              <a:defRPr/>
            </a:pPr>
            <a:r>
              <a:rPr lang="de-DE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I.3 	</a:t>
            </a: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(Mo </a:t>
            </a:r>
            <a:r>
              <a:rPr lang="de-DE" sz="24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Jan 22) </a:t>
            </a: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	</a:t>
            </a:r>
            <a:b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</a:br>
            <a:r>
              <a:rPr lang="de-DE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What</a:t>
            </a: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is</a:t>
            </a: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4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free</a:t>
            </a:r>
            <a: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jazz?</a:t>
            </a:r>
            <a:br>
              <a:rPr lang="de-DE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</a:br>
            <a:r>
              <a:rPr lang="de-DE" sz="24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Imagine</a:t>
            </a:r>
            <a:r>
              <a:rPr lang="de-DE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4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the</a:t>
            </a:r>
            <a:r>
              <a:rPr lang="de-DE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Sound DVD: </a:t>
            </a:r>
            <a:r>
              <a:rPr lang="de-DE" sz="24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Our</a:t>
            </a:r>
            <a:r>
              <a:rPr lang="de-DE" sz="24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4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comments</a:t>
            </a:r>
            <a:endParaRPr lang="de-DE" sz="2400" i="1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Text Box 2">
            <a:extLst>
              <a:ext uri="{FF2B5EF4-FFF2-40B4-BE49-F238E27FC236}">
                <a16:creationId xmlns:a16="http://schemas.microsoft.com/office/drawing/2014/main" id="{DCD15836-C116-FEB4-203B-EFDE2742C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65722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8913" indent="-188913">
              <a:defRPr/>
            </a:pPr>
            <a:r>
              <a:rPr lang="de-DE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Discussion</a:t>
            </a:r>
            <a:r>
              <a:rPr lang="de-DE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: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Questions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about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statements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in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the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movie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B.5 Music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making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</p:txBody>
      </p:sp>
      <p:sp>
        <p:nvSpPr>
          <p:cNvPr id="877571" name="Text Box 3">
            <a:extLst>
              <a:ext uri="{FF2B5EF4-FFF2-40B4-BE49-F238E27FC236}">
                <a16:creationId xmlns:a16="http://schemas.microsoft.com/office/drawing/2014/main" id="{9F4063C8-8999-F8A4-1BB3-199CDA21B0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0"/>
            <a:ext cx="17859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B.1 Sociology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B.2 Politics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B.3 Collaboration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B.4 Esthetics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B.5 Music making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B.6 Music listening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B.7 The body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Text Box 2">
            <a:extLst>
              <a:ext uri="{FF2B5EF4-FFF2-40B4-BE49-F238E27FC236}">
                <a16:creationId xmlns:a16="http://schemas.microsoft.com/office/drawing/2014/main" id="{B46AE004-8F60-B9BC-55C8-F1F9FEEE1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65722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88913" indent="-188913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Discussion</a:t>
            </a:r>
            <a:r>
              <a:rPr lang="de-DE" alt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: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</a:p>
          <a:p>
            <a:pPr>
              <a:defRPr/>
            </a:pP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defRPr/>
            </a:pP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Questions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about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statements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in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the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movie</a:t>
            </a: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defRPr/>
            </a:pP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B.6 Music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listening</a:t>
            </a: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defRPr/>
            </a:pP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  <p:sp>
        <p:nvSpPr>
          <p:cNvPr id="878595" name="Text Box 3">
            <a:extLst>
              <a:ext uri="{FF2B5EF4-FFF2-40B4-BE49-F238E27FC236}">
                <a16:creationId xmlns:a16="http://schemas.microsoft.com/office/drawing/2014/main" id="{CAA602AB-ABDF-9C12-CB6A-0090AE373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0"/>
            <a:ext cx="17859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B.1 Sociology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B.2 Politics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B.3 Collaboration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B.4 Esthetics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B.5 Music making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B.6 Music listening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B.7 The body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Text Box 2">
            <a:extLst>
              <a:ext uri="{FF2B5EF4-FFF2-40B4-BE49-F238E27FC236}">
                <a16:creationId xmlns:a16="http://schemas.microsoft.com/office/drawing/2014/main" id="{50FD2975-B377-120F-A526-AC47BD6C6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65722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8913" indent="-188913">
              <a:defRPr/>
            </a:pPr>
            <a:r>
              <a:rPr lang="de-DE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Discussion</a:t>
            </a:r>
            <a:r>
              <a:rPr lang="de-DE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: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Questions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about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statements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in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the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movie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B.7 The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body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</p:txBody>
      </p:sp>
      <p:sp>
        <p:nvSpPr>
          <p:cNvPr id="879619" name="Text Box 3">
            <a:extLst>
              <a:ext uri="{FF2B5EF4-FFF2-40B4-BE49-F238E27FC236}">
                <a16:creationId xmlns:a16="http://schemas.microsoft.com/office/drawing/2014/main" id="{43E8AC6E-6DFC-EEEE-6FE7-2EBCE638E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0"/>
            <a:ext cx="17859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B.1 Sociology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B.2 Politics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B.3 Collaboration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B.4 Esthetics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B.5 Music making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B.6 Music listening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B.7 The body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>
            <a:extLst>
              <a:ext uri="{FF2B5EF4-FFF2-40B4-BE49-F238E27FC236}">
                <a16:creationId xmlns:a16="http://schemas.microsoft.com/office/drawing/2014/main" id="{2BE69273-A29A-D876-4E3A-1F5358739A7C}"/>
              </a:ext>
            </a:extLst>
          </p:cNvPr>
          <p:cNvGrpSpPr>
            <a:grpSpLocks/>
          </p:cNvGrpSpPr>
          <p:nvPr/>
        </p:nvGrpSpPr>
        <p:grpSpPr bwMode="auto">
          <a:xfrm>
            <a:off x="1566863" y="142875"/>
            <a:ext cx="5657850" cy="2376488"/>
            <a:chOff x="1566499" y="143474"/>
            <a:chExt cx="5657828" cy="2375630"/>
          </a:xfrm>
        </p:grpSpPr>
        <p:sp>
          <p:nvSpPr>
            <p:cNvPr id="4" name="Text Box 2">
              <a:extLst>
                <a:ext uri="{FF2B5EF4-FFF2-40B4-BE49-F238E27FC236}">
                  <a16:creationId xmlns:a16="http://schemas.microsoft.com/office/drawing/2014/main" id="{B79018BB-FB65-431B-48A7-70846FA0DC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5129" y="143474"/>
              <a:ext cx="3859198" cy="7077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de-DE" alt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Stéphane Mallarmé (1842-1898): </a:t>
              </a:r>
              <a:br>
                <a:rPr lang="de-DE" alt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</a:br>
              <a:r>
                <a:rPr lang="de-DE" altLang="en-US" sz="2000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Le livre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6648A98-D091-2FCB-0B46-35D826C82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 b="10439"/>
            <a:stretch>
              <a:fillRect/>
            </a:stretch>
          </p:blipFill>
          <p:spPr bwMode="auto">
            <a:xfrm>
              <a:off x="1566499" y="264080"/>
              <a:ext cx="1635119" cy="2255024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999"/>
                </a:srgbClr>
              </a:outerShdw>
            </a:effectLst>
          </p:spPr>
        </p:pic>
      </p:grpSp>
      <p:grpSp>
        <p:nvGrpSpPr>
          <p:cNvPr id="3" name="Group 9">
            <a:extLst>
              <a:ext uri="{FF2B5EF4-FFF2-40B4-BE49-F238E27FC236}">
                <a16:creationId xmlns:a16="http://schemas.microsoft.com/office/drawing/2014/main" id="{AD80A7A4-DC91-AF90-E597-036C4BF8A608}"/>
              </a:ext>
            </a:extLst>
          </p:cNvPr>
          <p:cNvGrpSpPr>
            <a:grpSpLocks/>
          </p:cNvGrpSpPr>
          <p:nvPr/>
        </p:nvGrpSpPr>
        <p:grpSpPr bwMode="auto">
          <a:xfrm>
            <a:off x="1403350" y="4060825"/>
            <a:ext cx="7219950" cy="2478088"/>
            <a:chOff x="1403370" y="4060879"/>
            <a:chExt cx="7220073" cy="2477980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4A31E9F2-5E6E-C36A-F76E-0ACEE0E0E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10161" y="5522903"/>
              <a:ext cx="4113282" cy="1015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de-DE" alt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Nathalie Sarraute (1900-1999), </a:t>
              </a:r>
              <a:br>
                <a:rPr lang="de-DE" alt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</a:br>
              <a:r>
                <a:rPr lang="de-DE" alt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Alain Robbe-Grillet (1922-2008): </a:t>
              </a:r>
              <a:br>
                <a:rPr lang="de-DE" alt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</a:br>
              <a:r>
                <a:rPr lang="de-DE" altLang="en-US" sz="2000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Nouveau roman</a:t>
              </a:r>
              <a:endParaRPr lang="de-DE" altLang="en-US" sz="2000" i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D37C871-104D-3A95-7517-E18D753D187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0670" t="5499" r="7524" b="6480"/>
            <a:stretch>
              <a:fillRect/>
            </a:stretch>
          </p:blipFill>
          <p:spPr bwMode="auto">
            <a:xfrm>
              <a:off x="1403370" y="4060879"/>
              <a:ext cx="1479575" cy="1616005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999"/>
                </a:srgbClr>
              </a:outerShdw>
            </a:effectLst>
          </p:spPr>
        </p:pic>
        <p:pic>
          <p:nvPicPr>
            <p:cNvPr id="8" name="Picture 7" descr="images.jpg">
              <a:extLst>
                <a:ext uri="{FF2B5EF4-FFF2-40B4-BE49-F238E27FC236}">
                  <a16:creationId xmlns:a16="http://schemas.microsoft.com/office/drawing/2014/main" id="{56BD77C5-45B0-C6B8-505A-F64703D4AD8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10297"/>
            <a:stretch>
              <a:fillRect/>
            </a:stretch>
          </p:blipFill>
          <p:spPr bwMode="auto">
            <a:xfrm>
              <a:off x="3124249" y="4853007"/>
              <a:ext cx="1157308" cy="1628704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999"/>
                </a:srgbClr>
              </a:outerShdw>
            </a:effectLst>
          </p:spPr>
        </p:pic>
      </p:grpSp>
      <p:grpSp>
        <p:nvGrpSpPr>
          <p:cNvPr id="10" name="Group 10">
            <a:extLst>
              <a:ext uri="{FF2B5EF4-FFF2-40B4-BE49-F238E27FC236}">
                <a16:creationId xmlns:a16="http://schemas.microsoft.com/office/drawing/2014/main" id="{778FFFF1-99EA-D9E0-FEB8-D75598BF7A85}"/>
              </a:ext>
            </a:extLst>
          </p:cNvPr>
          <p:cNvGrpSpPr>
            <a:grpSpLocks/>
          </p:cNvGrpSpPr>
          <p:nvPr/>
        </p:nvGrpSpPr>
        <p:grpSpPr bwMode="auto">
          <a:xfrm>
            <a:off x="3916363" y="1512888"/>
            <a:ext cx="5656262" cy="2527300"/>
            <a:chOff x="3916835" y="1512359"/>
            <a:chExt cx="5655371" cy="2527750"/>
          </a:xfrm>
        </p:grpSpPr>
        <p:sp>
          <p:nvSpPr>
            <p:cNvPr id="879618" name="Text Box 2">
              <a:extLst>
                <a:ext uri="{FF2B5EF4-FFF2-40B4-BE49-F238E27FC236}">
                  <a16:creationId xmlns:a16="http://schemas.microsoft.com/office/drawing/2014/main" id="{FF5A5A54-604C-D4A8-3BDB-999A7B437E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16835" y="3331958"/>
              <a:ext cx="3815749" cy="708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marL="188913" indent="-188913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1pPr>
              <a:lvl2pPr marL="37931725" indent="-37474525"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2pPr>
              <a:lvl3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3pPr>
              <a:lvl4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4pPr>
              <a:lvl5pPr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Math1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r">
                <a:defRPr/>
              </a:pPr>
              <a:r>
                <a:rPr lang="de-DE" altLang="en-US" sz="2000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André Breton (1896-1966): </a:t>
              </a:r>
            </a:p>
            <a:p>
              <a:pPr algn="r">
                <a:defRPr/>
              </a:pPr>
              <a:r>
                <a:rPr lang="de-DE" altLang="en-US" sz="2000" b="1" i="1">
                  <a:effectLst>
                    <a:outerShdw blurRad="38100" dist="38100" dir="2700000" algn="tl">
                      <a:srgbClr val="FFFFFF"/>
                    </a:outerShdw>
                  </a:effectLst>
                  <a:latin typeface="Times" pitchFamily="2" charset="0"/>
                </a:rPr>
                <a:t>Ecriture automatique surréaliste</a:t>
              </a:r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685BDA1-973A-4B59-0365-D8BA08D3895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 l="16057" t="2507" r="7793" b="13216"/>
            <a:stretch>
              <a:fillRect/>
            </a:stretch>
          </p:blipFill>
          <p:spPr bwMode="auto">
            <a:xfrm>
              <a:off x="7829406" y="1512359"/>
              <a:ext cx="1742800" cy="2445185"/>
            </a:xfrm>
            <a:prstGeom prst="rect">
              <a:avLst/>
            </a:prstGeom>
            <a:noFill/>
            <a:ln>
              <a:noFill/>
            </a:ln>
            <a:effectLst>
              <a:outerShdw blurRad="292100" dist="139700" dir="2700000" algn="tl" rotWithShape="0">
                <a:srgbClr val="333333">
                  <a:alpha val="64999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7" name="Text Box 5">
            <a:extLst>
              <a:ext uri="{FF2B5EF4-FFF2-40B4-BE49-F238E27FC236}">
                <a16:creationId xmlns:a16="http://schemas.microsoft.com/office/drawing/2014/main" id="{B3AA6F1F-3DF1-FA46-1D2E-CBAAE8033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1162050"/>
            <a:ext cx="519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2400" b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DVD</a:t>
            </a:r>
            <a:r>
              <a:rPr lang="de-DE" sz="240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: Imagine the Sound. + discusssion!</a:t>
            </a:r>
          </a:p>
        </p:txBody>
      </p:sp>
      <p:pic>
        <p:nvPicPr>
          <p:cNvPr id="863238" name="Picture 6">
            <a:extLst>
              <a:ext uri="{FF2B5EF4-FFF2-40B4-BE49-F238E27FC236}">
                <a16:creationId xmlns:a16="http://schemas.microsoft.com/office/drawing/2014/main" id="{782561ED-3083-B128-904F-900F41EC56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9963" y="2293938"/>
            <a:ext cx="63754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Text Box 2">
            <a:extLst>
              <a:ext uri="{FF2B5EF4-FFF2-40B4-BE49-F238E27FC236}">
                <a16:creationId xmlns:a16="http://schemas.microsoft.com/office/drawing/2014/main" id="{D8F94430-357A-D86B-30BD-0A9E4BE55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7999412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2000" b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Discussion:</a:t>
            </a: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</a:p>
          <a:p>
            <a:pPr>
              <a:defRPr/>
            </a:pPr>
            <a:b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</a:b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A. General comments about the DVD</a:t>
            </a:r>
          </a:p>
          <a:p>
            <a:pPr>
              <a:defRPr/>
            </a:pPr>
            <a:endParaRPr lang="de-DE" altLang="en-US" sz="200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 Questions about statements in the movie</a:t>
            </a:r>
          </a:p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B.1 Sociology</a:t>
            </a:r>
          </a:p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B.2 Politics</a:t>
            </a:r>
          </a:p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B.3 Collaboration</a:t>
            </a:r>
          </a:p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B.4 Esthetics</a:t>
            </a:r>
          </a:p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B.5 Music making</a:t>
            </a:r>
          </a:p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B.6 Music listening</a:t>
            </a:r>
          </a:p>
          <a:p>
            <a:pPr>
              <a:defRPr/>
            </a:pPr>
            <a:r>
              <a:rPr lang="de-DE" alt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B.7 The body</a:t>
            </a:r>
          </a:p>
          <a:p>
            <a:pPr>
              <a:defRPr/>
            </a:pPr>
            <a:endParaRPr lang="de-DE" altLang="en-US" sz="200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142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142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Text Box 2">
            <a:extLst>
              <a:ext uri="{FF2B5EF4-FFF2-40B4-BE49-F238E27FC236}">
                <a16:creationId xmlns:a16="http://schemas.microsoft.com/office/drawing/2014/main" id="{B1CEA97F-331E-1ECB-B830-E3308245A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2489200"/>
            <a:ext cx="481806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88913" indent="-188913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Discussion</a:t>
            </a:r>
            <a:r>
              <a:rPr lang="de-DE" alt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from</a:t>
            </a:r>
            <a:r>
              <a:rPr lang="de-DE" alt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2024 </a:t>
            </a:r>
            <a:r>
              <a:rPr lang="de-DE" altLang="en-US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course</a:t>
            </a:r>
            <a:r>
              <a:rPr lang="de-DE" alt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</a:p>
          <a:p>
            <a:pPr>
              <a:defRPr/>
            </a:pPr>
            <a:endParaRPr lang="de-DE" altLang="en-US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Text Box 2">
            <a:extLst>
              <a:ext uri="{FF2B5EF4-FFF2-40B4-BE49-F238E27FC236}">
                <a16:creationId xmlns:a16="http://schemas.microsoft.com/office/drawing/2014/main" id="{4D8EAF69-115A-264D-1457-B00648881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7999412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A. General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comments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about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the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DVD</a:t>
            </a:r>
          </a:p>
          <a:p>
            <a:pPr marL="188913" indent="-188913">
              <a:buFontTx/>
              <a:buChar char="•"/>
              <a:defRPr/>
            </a:pP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overwhelming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at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times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buFontTx/>
              <a:buChar char="•"/>
              <a:defRPr/>
            </a:pP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movement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relating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to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music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Text Box 2">
            <a:extLst>
              <a:ext uri="{FF2B5EF4-FFF2-40B4-BE49-F238E27FC236}">
                <a16:creationId xmlns:a16="http://schemas.microsoft.com/office/drawing/2014/main" id="{3F202759-E1F0-13C0-82E6-D94C4C7F1E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6572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8913" indent="-188913">
              <a:defRPr/>
            </a:pPr>
            <a:r>
              <a:rPr lang="de-DE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Discussion</a:t>
            </a:r>
            <a:r>
              <a:rPr lang="de-DE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: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Questions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about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statements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in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the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movie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B.1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Sociology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</p:txBody>
      </p:sp>
      <p:sp>
        <p:nvSpPr>
          <p:cNvPr id="873475" name="Text Box 3">
            <a:extLst>
              <a:ext uri="{FF2B5EF4-FFF2-40B4-BE49-F238E27FC236}">
                <a16:creationId xmlns:a16="http://schemas.microsoft.com/office/drawing/2014/main" id="{EDCF4865-0FE9-2A23-3BD9-3A6D64512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6888" y="0"/>
            <a:ext cx="1785937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B.1 Sociology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B.2 Politics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B.3 Collaboration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B.4 Esthetics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B.5 Music making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B.6 Music listening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B.7 The body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Text Box 2">
            <a:extLst>
              <a:ext uri="{FF2B5EF4-FFF2-40B4-BE49-F238E27FC236}">
                <a16:creationId xmlns:a16="http://schemas.microsoft.com/office/drawing/2014/main" id="{595CE769-44D9-CED6-6B5B-43282BE533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65722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8913" indent="-188913">
              <a:defRPr/>
            </a:pPr>
            <a:r>
              <a:rPr lang="de-DE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Discussion</a:t>
            </a:r>
            <a:r>
              <a:rPr lang="de-DE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: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Questions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about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statements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in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the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movie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B.2 Politics</a:t>
            </a: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</p:txBody>
      </p:sp>
      <p:sp>
        <p:nvSpPr>
          <p:cNvPr id="874499" name="Text Box 3">
            <a:extLst>
              <a:ext uri="{FF2B5EF4-FFF2-40B4-BE49-F238E27FC236}">
                <a16:creationId xmlns:a16="http://schemas.microsoft.com/office/drawing/2014/main" id="{EB2C6D52-AC07-D001-0D12-6BE7F3601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0"/>
            <a:ext cx="17859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B.1 Sociology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B.2 Politics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B.3 Collaboration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B.4 Esthetics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B.5 Music making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B.6 Music listening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B.7 The body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Text Box 2">
            <a:extLst>
              <a:ext uri="{FF2B5EF4-FFF2-40B4-BE49-F238E27FC236}">
                <a16:creationId xmlns:a16="http://schemas.microsoft.com/office/drawing/2014/main" id="{2FBE3FB8-A191-33D3-42A4-82F9665A7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6572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88913" indent="-188913">
              <a:defRPr/>
            </a:pPr>
            <a:r>
              <a:rPr lang="de-DE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Discussion</a:t>
            </a:r>
            <a:r>
              <a:rPr lang="de-DE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: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Questions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about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statements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in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the</a:t>
            </a: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movie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r>
              <a:rPr lang="de-DE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B.3 </a:t>
            </a:r>
            <a:r>
              <a:rPr lang="de-DE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charset="0"/>
                <a:ea typeface="+mn-ea"/>
              </a:rPr>
              <a:t>Collaboration</a:t>
            </a: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 marL="188913" indent="-188913"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  <a:p>
            <a:pPr>
              <a:defRPr/>
            </a:pPr>
            <a:endParaRPr lang="de-DE" sz="2000" dirty="0">
              <a:effectLst>
                <a:outerShdw blurRad="38100" dist="38100" dir="2700000" algn="tl">
                  <a:srgbClr val="FFFFFF"/>
                </a:outerShdw>
              </a:effectLst>
              <a:latin typeface="Times" charset="0"/>
              <a:ea typeface="+mn-ea"/>
            </a:endParaRPr>
          </a:p>
        </p:txBody>
      </p:sp>
      <p:sp>
        <p:nvSpPr>
          <p:cNvPr id="875523" name="Text Box 3">
            <a:extLst>
              <a:ext uri="{FF2B5EF4-FFF2-40B4-BE49-F238E27FC236}">
                <a16:creationId xmlns:a16="http://schemas.microsoft.com/office/drawing/2014/main" id="{43B1F80A-B5D5-1458-B564-1833F69A2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0"/>
            <a:ext cx="17859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B.1 Sociology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B.2 Politics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B.3 Collaboration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B.4 Esthetics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B.5 Music making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B.6 Music listening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B.7 The body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Text Box 2">
            <a:extLst>
              <a:ext uri="{FF2B5EF4-FFF2-40B4-BE49-F238E27FC236}">
                <a16:creationId xmlns:a16="http://schemas.microsoft.com/office/drawing/2014/main" id="{E0633581-E95B-952A-0DD2-11513626BA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190500"/>
            <a:ext cx="6572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88913" indent="-188913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2pPr>
            <a:lvl3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3pPr>
            <a:lvl4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4pPr>
            <a:lvl5pPr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Math1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de-DE" altLang="en-US" sz="20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Discussion</a:t>
            </a:r>
            <a:r>
              <a:rPr lang="de-DE" altLang="en-US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: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</a:p>
          <a:p>
            <a:pPr>
              <a:defRPr/>
            </a:pP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defRPr/>
            </a:pP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Questions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about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statements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in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the</a:t>
            </a: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movie</a:t>
            </a: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defRPr/>
            </a:pPr>
            <a:r>
              <a:rPr lang="de-DE" alt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B.4 </a:t>
            </a:r>
            <a:r>
              <a:rPr lang="de-DE" altLang="en-US" sz="2000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Times" pitchFamily="2" charset="0"/>
              </a:rPr>
              <a:t>Esthetics</a:t>
            </a: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>
              <a:defRPr/>
            </a:pP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  <a:p>
            <a:pPr marL="0" indent="0">
              <a:defRPr/>
            </a:pPr>
            <a:endParaRPr lang="de-DE" altLang="en-US" sz="2000" dirty="0">
              <a:effectLst>
                <a:outerShdw blurRad="38100" dist="38100" dir="2700000" algn="tl">
                  <a:srgbClr val="FFFFFF"/>
                </a:outerShdw>
              </a:effectLst>
              <a:latin typeface="Times" pitchFamily="2" charset="0"/>
            </a:endParaRPr>
          </a:p>
        </p:txBody>
      </p:sp>
      <p:sp>
        <p:nvSpPr>
          <p:cNvPr id="876547" name="Text Box 3">
            <a:extLst>
              <a:ext uri="{FF2B5EF4-FFF2-40B4-BE49-F238E27FC236}">
                <a16:creationId xmlns:a16="http://schemas.microsoft.com/office/drawing/2014/main" id="{1C7FF255-F7E1-2461-3A1F-B8CF0F792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5300" y="0"/>
            <a:ext cx="1785938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B.1 Sociology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B.2 Politics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B.3 Collaboration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B.4 Esthetics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B.5 Music making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B.6 Music listening</a:t>
            </a:r>
          </a:p>
          <a:p>
            <a:pPr>
              <a:defRPr/>
            </a:pPr>
            <a:r>
              <a:rPr lang="de-DE" sz="16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charset="0"/>
                <a:ea typeface="+mn-ea"/>
              </a:rPr>
              <a:t>B.7 The body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BC0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ADC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ath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Math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Nastassja:Programme:Publish:Microsoft Office 98:Templates:Blank Presentation</Template>
  <TotalTime>1733</TotalTime>
  <Words>449</Words>
  <Application>Microsoft Macintosh PowerPoint</Application>
  <PresentationFormat>Custom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Math1</vt:lpstr>
      <vt:lpstr>ＭＳ Ｐゴシック</vt:lpstr>
      <vt:lpstr>Arial</vt:lpstr>
      <vt:lpstr>Times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Stefan Göller</dc:creator>
  <cp:lastModifiedBy>Microsoft Office User</cp:lastModifiedBy>
  <cp:revision>2001</cp:revision>
  <cp:lastPrinted>2005-04-14T09:33:31Z</cp:lastPrinted>
  <dcterms:created xsi:type="dcterms:W3CDTF">2011-01-26T15:30:26Z</dcterms:created>
  <dcterms:modified xsi:type="dcterms:W3CDTF">2024-01-25T13:20:31Z</dcterms:modified>
</cp:coreProperties>
</file>