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
  </p:notesMasterIdLst>
  <p:handoutMasterIdLst>
    <p:handoutMasterId r:id="rId11"/>
  </p:handoutMasterIdLst>
  <p:sldIdLst>
    <p:sldId id="370" r:id="rId2"/>
    <p:sldId id="371" r:id="rId3"/>
    <p:sldId id="372" r:id="rId4"/>
    <p:sldId id="376" r:id="rId5"/>
    <p:sldId id="378" r:id="rId6"/>
    <p:sldId id="379" r:id="rId7"/>
    <p:sldId id="377" r:id="rId8"/>
    <p:sldId id="373" r:id="rId9"/>
  </p:sldIdLst>
  <p:sldSz cx="9902825" cy="6858000"/>
  <p:notesSz cx="9144000" cy="6858000"/>
  <p:defaultTextStyle>
    <a:defPPr>
      <a:defRPr lang="en-US"/>
    </a:defPPr>
    <a:lvl1pPr algn="l" rtl="0" eaLnBrk="0" fontAlgn="base" hangingPunct="0">
      <a:spcBef>
        <a:spcPct val="0"/>
      </a:spcBef>
      <a:spcAft>
        <a:spcPct val="0"/>
      </a:spcAft>
      <a:defRPr sz="2800" kern="1200">
        <a:solidFill>
          <a:schemeClr val="tx1"/>
        </a:solidFill>
        <a:latin typeface="Math1"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800" kern="1200">
        <a:solidFill>
          <a:schemeClr val="tx1"/>
        </a:solidFill>
        <a:latin typeface="Math1"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800" kern="1200">
        <a:solidFill>
          <a:schemeClr val="tx1"/>
        </a:solidFill>
        <a:latin typeface="Math1"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800" kern="1200">
        <a:solidFill>
          <a:schemeClr val="tx1"/>
        </a:solidFill>
        <a:latin typeface="Math1"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800" kern="1200">
        <a:solidFill>
          <a:schemeClr val="tx1"/>
        </a:solidFill>
        <a:latin typeface="Math1" pitchFamily="2" charset="0"/>
        <a:ea typeface="ＭＳ Ｐゴシック" panose="020B0600070205080204" pitchFamily="34" charset="-128"/>
        <a:cs typeface="+mn-cs"/>
      </a:defRPr>
    </a:lvl5pPr>
    <a:lvl6pPr marL="2286000" algn="l" defTabSz="914400" rtl="0" eaLnBrk="1" latinLnBrk="0" hangingPunct="1">
      <a:defRPr sz="2800" kern="1200">
        <a:solidFill>
          <a:schemeClr val="tx1"/>
        </a:solidFill>
        <a:latin typeface="Math1" pitchFamily="2" charset="0"/>
        <a:ea typeface="ＭＳ Ｐゴシック" panose="020B0600070205080204" pitchFamily="34" charset="-128"/>
        <a:cs typeface="+mn-cs"/>
      </a:defRPr>
    </a:lvl6pPr>
    <a:lvl7pPr marL="2743200" algn="l" defTabSz="914400" rtl="0" eaLnBrk="1" latinLnBrk="0" hangingPunct="1">
      <a:defRPr sz="2800" kern="1200">
        <a:solidFill>
          <a:schemeClr val="tx1"/>
        </a:solidFill>
        <a:latin typeface="Math1" pitchFamily="2" charset="0"/>
        <a:ea typeface="ＭＳ Ｐゴシック" panose="020B0600070205080204" pitchFamily="34" charset="-128"/>
        <a:cs typeface="+mn-cs"/>
      </a:defRPr>
    </a:lvl7pPr>
    <a:lvl8pPr marL="3200400" algn="l" defTabSz="914400" rtl="0" eaLnBrk="1" latinLnBrk="0" hangingPunct="1">
      <a:defRPr sz="2800" kern="1200">
        <a:solidFill>
          <a:schemeClr val="tx1"/>
        </a:solidFill>
        <a:latin typeface="Math1" pitchFamily="2" charset="0"/>
        <a:ea typeface="ＭＳ Ｐゴシック" panose="020B0600070205080204" pitchFamily="34" charset="-128"/>
        <a:cs typeface="+mn-cs"/>
      </a:defRPr>
    </a:lvl8pPr>
    <a:lvl9pPr marL="3657600" algn="l" defTabSz="914400" rtl="0" eaLnBrk="1" latinLnBrk="0" hangingPunct="1">
      <a:defRPr sz="2800" kern="1200">
        <a:solidFill>
          <a:schemeClr val="tx1"/>
        </a:solidFill>
        <a:latin typeface="Math1"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752">
          <p15:clr>
            <a:srgbClr val="A4A3A4"/>
          </p15:clr>
        </p15:guide>
        <p15:guide id="2" pos="1167">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1616" y="176"/>
      </p:cViewPr>
      <p:guideLst>
        <p:guide orient="horz" pos="1752"/>
        <p:guide pos="11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02" d="100"/>
          <a:sy n="102" d="100"/>
        </p:scale>
        <p:origin x="-304" y="-104"/>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30925801-F16A-F9AD-6088-E8619D244A87}"/>
              </a:ext>
            </a:extLst>
          </p:cNvPr>
          <p:cNvSpPr>
            <a:spLocks noGrp="1" noChangeArrowheads="1"/>
          </p:cNvSpPr>
          <p:nvPr>
            <p:ph type="hdr" sz="quarter"/>
          </p:nvPr>
        </p:nvSpPr>
        <p:spPr bwMode="auto">
          <a:xfrm>
            <a:off x="0" y="0"/>
            <a:ext cx="396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de-CH"/>
          </a:p>
        </p:txBody>
      </p:sp>
      <p:sp>
        <p:nvSpPr>
          <p:cNvPr id="182275" name="Rectangle 3">
            <a:extLst>
              <a:ext uri="{FF2B5EF4-FFF2-40B4-BE49-F238E27FC236}">
                <a16:creationId xmlns:a16="http://schemas.microsoft.com/office/drawing/2014/main" id="{86509F6B-1098-D905-219E-3E3A3C914303}"/>
              </a:ext>
            </a:extLst>
          </p:cNvPr>
          <p:cNvSpPr>
            <a:spLocks noGrp="1" noChangeArrowheads="1"/>
          </p:cNvSpPr>
          <p:nvPr>
            <p:ph type="dt" sz="quarter" idx="1"/>
          </p:nvPr>
        </p:nvSpPr>
        <p:spPr bwMode="auto">
          <a:xfrm>
            <a:off x="5181600" y="0"/>
            <a:ext cx="396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de-CH"/>
          </a:p>
        </p:txBody>
      </p:sp>
      <p:sp>
        <p:nvSpPr>
          <p:cNvPr id="182276" name="Rectangle 4">
            <a:extLst>
              <a:ext uri="{FF2B5EF4-FFF2-40B4-BE49-F238E27FC236}">
                <a16:creationId xmlns:a16="http://schemas.microsoft.com/office/drawing/2014/main" id="{12CFF75F-20D0-649E-CA3B-D2FAC1CA02A2}"/>
              </a:ext>
            </a:extLst>
          </p:cNvPr>
          <p:cNvSpPr>
            <a:spLocks noGrp="1" noChangeArrowheads="1"/>
          </p:cNvSpPr>
          <p:nvPr>
            <p:ph type="ftr" sz="quarter" idx="2"/>
          </p:nvPr>
        </p:nvSpPr>
        <p:spPr bwMode="auto">
          <a:xfrm>
            <a:off x="0" y="6477000"/>
            <a:ext cx="39624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de-CH"/>
          </a:p>
        </p:txBody>
      </p:sp>
      <p:sp>
        <p:nvSpPr>
          <p:cNvPr id="182277" name="Rectangle 5">
            <a:extLst>
              <a:ext uri="{FF2B5EF4-FFF2-40B4-BE49-F238E27FC236}">
                <a16:creationId xmlns:a16="http://schemas.microsoft.com/office/drawing/2014/main" id="{7210BF06-03BA-9FE4-D619-8280CF9D2C3D}"/>
              </a:ext>
            </a:extLst>
          </p:cNvPr>
          <p:cNvSpPr>
            <a:spLocks noGrp="1" noChangeArrowheads="1"/>
          </p:cNvSpPr>
          <p:nvPr>
            <p:ph type="sldNum" sz="quarter" idx="3"/>
          </p:nvPr>
        </p:nvSpPr>
        <p:spPr bwMode="auto">
          <a:xfrm>
            <a:off x="5181600" y="6477000"/>
            <a:ext cx="39624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2" charset="0"/>
              </a:defRPr>
            </a:lvl1pPr>
          </a:lstStyle>
          <a:p>
            <a:pPr>
              <a:defRPr/>
            </a:pPr>
            <a:fld id="{62A42391-B1BB-4F45-AE40-3168D6E38246}" type="slidenum">
              <a:rPr lang="de-CH" altLang="en-US"/>
              <a:pPr>
                <a:defRPr/>
              </a:pPr>
              <a:t>‹#›</a:t>
            </a:fld>
            <a:endParaRPr lang="de-CH"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6C199A15-4AE7-7777-6881-0626DBC5564D}"/>
              </a:ext>
            </a:extLst>
          </p:cNvPr>
          <p:cNvSpPr>
            <a:spLocks noGrp="1" noChangeArrowheads="1"/>
          </p:cNvSpPr>
          <p:nvPr>
            <p:ph type="hdr" sz="quarter"/>
          </p:nvPr>
        </p:nvSpPr>
        <p:spPr bwMode="auto">
          <a:xfrm>
            <a:off x="0" y="0"/>
            <a:ext cx="396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de-CH"/>
          </a:p>
        </p:txBody>
      </p:sp>
      <p:sp>
        <p:nvSpPr>
          <p:cNvPr id="64515" name="Rectangle 3">
            <a:extLst>
              <a:ext uri="{FF2B5EF4-FFF2-40B4-BE49-F238E27FC236}">
                <a16:creationId xmlns:a16="http://schemas.microsoft.com/office/drawing/2014/main" id="{15B8C88E-A7AD-1A73-9557-5FE75AEADF92}"/>
              </a:ext>
            </a:extLst>
          </p:cNvPr>
          <p:cNvSpPr>
            <a:spLocks noGrp="1" noChangeArrowheads="1"/>
          </p:cNvSpPr>
          <p:nvPr>
            <p:ph type="dt" idx="1"/>
          </p:nvPr>
        </p:nvSpPr>
        <p:spPr bwMode="auto">
          <a:xfrm>
            <a:off x="5181600" y="0"/>
            <a:ext cx="396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de-CH"/>
          </a:p>
        </p:txBody>
      </p:sp>
      <p:sp>
        <p:nvSpPr>
          <p:cNvPr id="2052" name="Rectangle 4">
            <a:extLst>
              <a:ext uri="{FF2B5EF4-FFF2-40B4-BE49-F238E27FC236}">
                <a16:creationId xmlns:a16="http://schemas.microsoft.com/office/drawing/2014/main" id="{AD9604E0-080A-FD14-0CFF-86CB867DB970}"/>
              </a:ext>
            </a:extLst>
          </p:cNvPr>
          <p:cNvSpPr>
            <a:spLocks noGrp="1" noRot="1" noChangeAspect="1" noChangeArrowheads="1" noTextEdit="1"/>
          </p:cNvSpPr>
          <p:nvPr>
            <p:ph type="sldImg" idx="2"/>
          </p:nvPr>
        </p:nvSpPr>
        <p:spPr bwMode="auto">
          <a:xfrm>
            <a:off x="2701925" y="533400"/>
            <a:ext cx="3740150" cy="2590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7" name="Rectangle 5">
            <a:extLst>
              <a:ext uri="{FF2B5EF4-FFF2-40B4-BE49-F238E27FC236}">
                <a16:creationId xmlns:a16="http://schemas.microsoft.com/office/drawing/2014/main" id="{380C454A-1C31-4760-078E-259C8AD89BEB}"/>
              </a:ext>
            </a:extLst>
          </p:cNvPr>
          <p:cNvSpPr>
            <a:spLocks noGrp="1" noChangeArrowheads="1"/>
          </p:cNvSpPr>
          <p:nvPr>
            <p:ph type="body" sz="quarter" idx="3"/>
          </p:nvPr>
        </p:nvSpPr>
        <p:spPr bwMode="auto">
          <a:xfrm>
            <a:off x="1219200" y="3276600"/>
            <a:ext cx="67056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noProof="0"/>
              <a:t>Click to edit Master text styles</a:t>
            </a:r>
          </a:p>
          <a:p>
            <a:pPr lvl="1"/>
            <a:r>
              <a:rPr lang="de-CH" noProof="0"/>
              <a:t>Second level</a:t>
            </a:r>
          </a:p>
          <a:p>
            <a:pPr lvl="2"/>
            <a:r>
              <a:rPr lang="de-CH" noProof="0"/>
              <a:t>Third level</a:t>
            </a:r>
          </a:p>
          <a:p>
            <a:pPr lvl="3"/>
            <a:r>
              <a:rPr lang="de-CH" noProof="0"/>
              <a:t>Fourth level</a:t>
            </a:r>
          </a:p>
          <a:p>
            <a:pPr lvl="4"/>
            <a:r>
              <a:rPr lang="de-CH" noProof="0"/>
              <a:t>Fifth level</a:t>
            </a:r>
          </a:p>
        </p:txBody>
      </p:sp>
      <p:sp>
        <p:nvSpPr>
          <p:cNvPr id="64518" name="Rectangle 6">
            <a:extLst>
              <a:ext uri="{FF2B5EF4-FFF2-40B4-BE49-F238E27FC236}">
                <a16:creationId xmlns:a16="http://schemas.microsoft.com/office/drawing/2014/main" id="{278DF34B-BC00-1D50-9701-CBA63424BB89}"/>
              </a:ext>
            </a:extLst>
          </p:cNvPr>
          <p:cNvSpPr>
            <a:spLocks noGrp="1" noChangeArrowheads="1"/>
          </p:cNvSpPr>
          <p:nvPr>
            <p:ph type="ftr" sz="quarter" idx="4"/>
          </p:nvPr>
        </p:nvSpPr>
        <p:spPr bwMode="auto">
          <a:xfrm>
            <a:off x="0" y="6477000"/>
            <a:ext cx="39624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de-CH"/>
          </a:p>
        </p:txBody>
      </p:sp>
      <p:sp>
        <p:nvSpPr>
          <p:cNvPr id="64519" name="Rectangle 7">
            <a:extLst>
              <a:ext uri="{FF2B5EF4-FFF2-40B4-BE49-F238E27FC236}">
                <a16:creationId xmlns:a16="http://schemas.microsoft.com/office/drawing/2014/main" id="{0C2BFDCE-2B20-1FBB-2D0E-15B21CF9480C}"/>
              </a:ext>
            </a:extLst>
          </p:cNvPr>
          <p:cNvSpPr>
            <a:spLocks noGrp="1" noChangeArrowheads="1"/>
          </p:cNvSpPr>
          <p:nvPr>
            <p:ph type="sldNum" sz="quarter" idx="5"/>
          </p:nvPr>
        </p:nvSpPr>
        <p:spPr bwMode="auto">
          <a:xfrm>
            <a:off x="5181600" y="6477000"/>
            <a:ext cx="39624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2" charset="0"/>
              </a:defRPr>
            </a:lvl1pPr>
          </a:lstStyle>
          <a:p>
            <a:pPr>
              <a:defRPr/>
            </a:pPr>
            <a:fld id="{6962E349-5064-D545-8C44-EF92AFE294BA}" type="slidenum">
              <a:rPr lang="de-CH" altLang="en-US"/>
              <a:pPr>
                <a:defRPr/>
              </a:pPr>
              <a:t>‹#›</a:t>
            </a:fld>
            <a:endParaRPr lang="de-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16925"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485900" y="3886200"/>
            <a:ext cx="6931025"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80372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95300" y="1600200"/>
            <a:ext cx="8912225"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1367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0263" y="274638"/>
            <a:ext cx="2227262"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8"/>
            <a:ext cx="6532563"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466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95300" y="1600200"/>
            <a:ext cx="8912225"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2065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16925"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16925"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59968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95300" y="1600200"/>
            <a:ext cx="4379913"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7613" y="1600200"/>
            <a:ext cx="4379912"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130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5150"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5150"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0788" y="1535113"/>
            <a:ext cx="4376737"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0788" y="2174875"/>
            <a:ext cx="4376737"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0283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22860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020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7550"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871913" y="273050"/>
            <a:ext cx="5535612"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0"/>
            <a:ext cx="3257550"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0886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0425"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0425"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0425"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89459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a:extLst>
              <a:ext uri="{FF2B5EF4-FFF2-40B4-BE49-F238E27FC236}">
                <a16:creationId xmlns:a16="http://schemas.microsoft.com/office/drawing/2014/main" id="{FF7F68DC-D914-57F7-C277-58795C7CC3CE}"/>
              </a:ext>
            </a:extLst>
          </p:cNvPr>
          <p:cNvSpPr>
            <a:spLocks noChangeArrowheads="1"/>
          </p:cNvSpPr>
          <p:nvPr userDrawn="1"/>
        </p:nvSpPr>
        <p:spPr bwMode="auto">
          <a:xfrm>
            <a:off x="0" y="0"/>
            <a:ext cx="1409700" cy="6858000"/>
          </a:xfrm>
          <a:prstGeom prst="rect">
            <a:avLst/>
          </a:prstGeom>
          <a:gradFill rotWithShape="0">
            <a:gsLst>
              <a:gs pos="0">
                <a:srgbClr val="FFCB1F"/>
              </a:gs>
              <a:gs pos="100000">
                <a:schemeClr val="bg1"/>
              </a:gs>
            </a:gsLst>
            <a:lin ang="0" scaled="1"/>
          </a:gradFill>
          <a:ln>
            <a:noFill/>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endParaRPr lang="en-US" altLang="en-US"/>
          </a:p>
        </p:txBody>
      </p:sp>
      <p:pic>
        <p:nvPicPr>
          <p:cNvPr id="1027" name="Picture 10" descr="IFM_blue.jpg                                                   00031B6BMacintosh HD                   B746CC0A:">
            <a:extLst>
              <a:ext uri="{FF2B5EF4-FFF2-40B4-BE49-F238E27FC236}">
                <a16:creationId xmlns:a16="http://schemas.microsoft.com/office/drawing/2014/main" id="{08424FEC-03CD-D3F3-619A-6958A0B42C2E}"/>
              </a:ext>
            </a:extLst>
          </p:cNvPr>
          <p:cNvPicPr>
            <a:picLocks noChangeAspect="1" noChangeArrowheads="1"/>
          </p:cNvPicPr>
          <p:nvPr userDrawn="1"/>
        </p:nvPicPr>
        <p:blipFill>
          <a:blip r:embed="rId13">
            <a:clrChange>
              <a:clrFrom>
                <a:srgbClr val="CEE7EE"/>
              </a:clrFrom>
              <a:clrTo>
                <a:srgbClr val="CEE7EE">
                  <a:alpha val="0"/>
                </a:srgbClr>
              </a:clrTo>
            </a:clrChange>
            <a:extLst>
              <a:ext uri="{28A0092B-C50C-407E-A947-70E740481C1C}">
                <a14:useLocalDpi xmlns:a14="http://schemas.microsoft.com/office/drawing/2010/main" val="0"/>
              </a:ext>
            </a:extLst>
          </a:blip>
          <a:srcRect r="2034" b="2296"/>
          <a:stretch>
            <a:fillRect/>
          </a:stretch>
        </p:blipFill>
        <p:spPr bwMode="auto">
          <a:xfrm>
            <a:off x="79375" y="115888"/>
            <a:ext cx="82391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2" descr="mn.gif                                                         0000565DExtra                          BF31C3C3:">
            <a:extLst>
              <a:ext uri="{FF2B5EF4-FFF2-40B4-BE49-F238E27FC236}">
                <a16:creationId xmlns:a16="http://schemas.microsoft.com/office/drawing/2014/main" id="{C83956E8-75D3-0BA5-FC15-B51AF7837098}"/>
              </a:ext>
            </a:extLst>
          </p:cNvPr>
          <p:cNvPicPr>
            <a:picLocks noChangeAspect="1" noChangeArrowheads="1"/>
          </p:cNvPicPr>
          <p:nvPr userDrawn="1"/>
        </p:nvPicPr>
        <p:blipFill>
          <a:blip r:embed="rId14">
            <a:lum contrast="6000"/>
            <a:extLst>
              <a:ext uri="{28A0092B-C50C-407E-A947-70E740481C1C}">
                <a14:useLocalDpi xmlns:a14="http://schemas.microsoft.com/office/drawing/2010/main" val="0"/>
              </a:ext>
            </a:extLst>
          </a:blip>
          <a:srcRect/>
          <a:stretch>
            <a:fillRect/>
          </a:stretch>
        </p:blipFill>
        <p:spPr bwMode="auto">
          <a:xfrm>
            <a:off x="550863" y="112713"/>
            <a:ext cx="64611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 Box 13">
            <a:extLst>
              <a:ext uri="{FF2B5EF4-FFF2-40B4-BE49-F238E27FC236}">
                <a16:creationId xmlns:a16="http://schemas.microsoft.com/office/drawing/2014/main" id="{EFD74DC7-FA3B-4443-66E1-71EB070882D3}"/>
              </a:ext>
            </a:extLst>
          </p:cNvPr>
          <p:cNvSpPr txBox="1">
            <a:spLocks noChangeArrowheads="1"/>
          </p:cNvSpPr>
          <p:nvPr userDrawn="1"/>
        </p:nvSpPr>
        <p:spPr bwMode="auto">
          <a:xfrm rot="-5400000">
            <a:off x="-2191544" y="3348832"/>
            <a:ext cx="5167313" cy="457200"/>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lgn="r">
              <a:spcBef>
                <a:spcPct val="50000"/>
              </a:spcBef>
              <a:defRPr/>
            </a:pPr>
            <a:r>
              <a:rPr lang="de-DE" altLang="en-US" sz="1200" dirty="0">
                <a:effectLst>
                  <a:outerShdw blurRad="38100" dist="38100" dir="2700000" algn="tl">
                    <a:srgbClr val="FFFFFF"/>
                  </a:outerShdw>
                </a:effectLst>
                <a:latin typeface="Times" pitchFamily="2" charset="0"/>
              </a:rPr>
              <a:t>Guerino Mazzola (Spring 2024): Music 5950 Topics in Music: </a:t>
            </a:r>
            <a:br>
              <a:rPr lang="de-DE" altLang="en-US" sz="1200" dirty="0">
                <a:effectLst>
                  <a:outerShdw blurRad="38100" dist="38100" dir="2700000" algn="tl">
                    <a:srgbClr val="FFFFFF"/>
                  </a:outerShdw>
                </a:effectLst>
                <a:latin typeface="Times" pitchFamily="2" charset="0"/>
              </a:rPr>
            </a:br>
            <a:r>
              <a:rPr lang="de-DE" altLang="en-US" sz="1200" i="1" dirty="0">
                <a:effectLst>
                  <a:outerShdw blurRad="38100" dist="38100" dir="2700000" algn="tl">
                    <a:srgbClr val="FFFFFF"/>
                  </a:outerShdw>
                </a:effectLst>
                <a:latin typeface="Times" pitchFamily="2" charset="0"/>
              </a:rPr>
              <a:t>Free Jazz—</a:t>
            </a:r>
            <a:r>
              <a:rPr lang="de-DE" altLang="en-US" sz="1200" i="1" dirty="0" err="1">
                <a:effectLst>
                  <a:outerShdw blurRad="38100" dist="38100" dir="2700000" algn="tl">
                    <a:srgbClr val="FFFFFF"/>
                  </a:outerShdw>
                </a:effectLst>
                <a:latin typeface="Times" pitchFamily="2" charset="0"/>
              </a:rPr>
              <a:t>from</a:t>
            </a:r>
            <a:r>
              <a:rPr lang="de-DE" altLang="en-US" sz="1200" i="1" dirty="0">
                <a:effectLst>
                  <a:outerShdw blurRad="38100" dist="38100" dir="2700000" algn="tl">
                    <a:srgbClr val="FFFFFF"/>
                  </a:outerShdw>
                </a:effectLst>
                <a:latin typeface="Times" pitchFamily="2" charset="0"/>
              </a:rPr>
              <a:t> </a:t>
            </a:r>
            <a:r>
              <a:rPr lang="de-DE" altLang="en-US" sz="1200" i="1" dirty="0" err="1">
                <a:effectLst>
                  <a:outerShdw blurRad="38100" dist="38100" dir="2700000" algn="tl">
                    <a:srgbClr val="FFFFFF"/>
                  </a:outerShdw>
                </a:effectLst>
                <a:latin typeface="Times" pitchFamily="2" charset="0"/>
              </a:rPr>
              <a:t>Structure</a:t>
            </a:r>
            <a:r>
              <a:rPr lang="de-DE" altLang="en-US" sz="1200" i="1" dirty="0">
                <a:effectLst>
                  <a:outerShdw blurRad="38100" dist="38100" dir="2700000" algn="tl">
                    <a:srgbClr val="FFFFFF"/>
                  </a:outerShdw>
                </a:effectLst>
                <a:latin typeface="Times" pitchFamily="2" charset="0"/>
              </a:rPr>
              <a:t> </a:t>
            </a:r>
            <a:r>
              <a:rPr lang="de-DE" altLang="en-US" sz="1200" i="1" dirty="0" err="1">
                <a:effectLst>
                  <a:outerShdw blurRad="38100" dist="38100" dir="2700000" algn="tl">
                    <a:srgbClr val="FFFFFF"/>
                  </a:outerShdw>
                </a:effectLst>
                <a:latin typeface="Times" pitchFamily="2" charset="0"/>
              </a:rPr>
              <a:t>to</a:t>
            </a:r>
            <a:r>
              <a:rPr lang="de-DE" altLang="en-US" sz="1200" i="1" dirty="0">
                <a:effectLst>
                  <a:outerShdw blurRad="38100" dist="38100" dir="2700000" algn="tl">
                    <a:srgbClr val="FFFFFF"/>
                  </a:outerShdw>
                </a:effectLst>
                <a:latin typeface="Times" pitchFamily="2" charset="0"/>
              </a:rPr>
              <a:t> </a:t>
            </a:r>
            <a:r>
              <a:rPr lang="de-DE" altLang="en-US" sz="1200" i="1" dirty="0" err="1">
                <a:effectLst>
                  <a:outerShdw blurRad="38100" dist="38100" dir="2700000" algn="tl">
                    <a:srgbClr val="FFFFFF"/>
                  </a:outerShdw>
                </a:effectLst>
                <a:latin typeface="Times" pitchFamily="2" charset="0"/>
              </a:rPr>
              <a:t>Gesture</a:t>
            </a:r>
            <a:endParaRPr lang="de-DE" altLang="en-US" sz="1200" i="1" dirty="0">
              <a:effectLst>
                <a:outerShdw blurRad="38100" dist="38100" dir="2700000" algn="tl">
                  <a:srgbClr val="FFFFFF"/>
                </a:outerShdw>
              </a:effectLst>
              <a:latin typeface="Times" pitchFamily="2"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57" name="Text Box 41">
            <a:extLst>
              <a:ext uri="{FF2B5EF4-FFF2-40B4-BE49-F238E27FC236}">
                <a16:creationId xmlns:a16="http://schemas.microsoft.com/office/drawing/2014/main" id="{9D63AD5F-EE12-7350-3EB6-6B4D9CC8E7AE}"/>
              </a:ext>
            </a:extLst>
          </p:cNvPr>
          <p:cNvSpPr txBox="1">
            <a:spLocks noChangeArrowheads="1"/>
          </p:cNvSpPr>
          <p:nvPr/>
        </p:nvSpPr>
        <p:spPr bwMode="auto">
          <a:xfrm>
            <a:off x="2152650" y="1049338"/>
            <a:ext cx="7235825" cy="2255837"/>
          </a:xfrm>
          <a:prstGeom prst="rect">
            <a:avLst/>
          </a:prstGeom>
          <a:noFill/>
          <a:ln w="9525">
            <a:noFill/>
            <a:miter lim="800000"/>
            <a:headEnd/>
            <a:tailEnd/>
          </a:ln>
          <a:effectLst/>
        </p:spPr>
        <p:txBody>
          <a:bodyPr>
            <a:spAutoFit/>
          </a:bodyPr>
          <a:lstStyle/>
          <a:p>
            <a:pPr marL="609600" indent="-609600">
              <a:spcBef>
                <a:spcPct val="50000"/>
              </a:spcBef>
              <a:buFont typeface="Times" charset="0"/>
              <a:buAutoNum type="romanUcPeriod"/>
              <a:defRPr/>
            </a:pPr>
            <a:r>
              <a:rPr lang="de-DE" dirty="0">
                <a:effectLst>
                  <a:outerShdw blurRad="38100" dist="38100" dir="2700000" algn="tl">
                    <a:srgbClr val="FFFFFF"/>
                  </a:outerShdw>
                </a:effectLst>
                <a:latin typeface="Times" charset="0"/>
                <a:ea typeface="+mn-ea"/>
              </a:rPr>
              <a:t>INTRODUCTION</a:t>
            </a:r>
          </a:p>
          <a:p>
            <a:pPr marL="609600" indent="-609600">
              <a:spcBef>
                <a:spcPct val="50000"/>
              </a:spcBef>
              <a:buFont typeface="Times" charset="0"/>
              <a:buNone/>
              <a:defRPr/>
            </a:pPr>
            <a:r>
              <a:rPr lang="de-DE" dirty="0">
                <a:effectLst>
                  <a:outerShdw blurRad="38100" dist="38100" dir="2700000" algn="tl">
                    <a:srgbClr val="FFFFFF"/>
                  </a:outerShdw>
                </a:effectLst>
                <a:latin typeface="Times" charset="0"/>
                <a:ea typeface="+mn-ea"/>
              </a:rPr>
              <a:t>I.2 	</a:t>
            </a:r>
            <a:r>
              <a:rPr lang="de-DE" sz="2400" dirty="0">
                <a:effectLst>
                  <a:outerShdw blurRad="38100" dist="38100" dir="2700000" algn="tl">
                    <a:srgbClr val="FFFFFF"/>
                  </a:outerShdw>
                </a:effectLst>
                <a:latin typeface="Times" charset="0"/>
                <a:ea typeface="+mn-ea"/>
              </a:rPr>
              <a:t>(Fr Jan 19) 	</a:t>
            </a:r>
            <a:br>
              <a:rPr lang="de-DE" sz="2400" dirty="0">
                <a:effectLst>
                  <a:outerShdw blurRad="38100" dist="38100" dir="2700000" algn="tl">
                    <a:srgbClr val="FFFFFF"/>
                  </a:outerShdw>
                </a:effectLst>
                <a:latin typeface="Times" charset="0"/>
                <a:ea typeface="+mn-ea"/>
              </a:rPr>
            </a:br>
            <a:r>
              <a:rPr lang="de-DE" sz="2400" dirty="0" err="1">
                <a:effectLst>
                  <a:outerShdw blurRad="38100" dist="38100" dir="2700000" algn="tl">
                    <a:srgbClr val="FFFFFF"/>
                  </a:outerShdw>
                </a:effectLst>
                <a:latin typeface="Times" charset="0"/>
                <a:ea typeface="+mn-ea"/>
              </a:rPr>
              <a:t>What</a:t>
            </a:r>
            <a:r>
              <a:rPr lang="de-DE" sz="2400" dirty="0">
                <a:effectLst>
                  <a:outerShdw blurRad="38100" dist="38100" dir="2700000" algn="tl">
                    <a:srgbClr val="FFFFFF"/>
                  </a:outerShdw>
                </a:effectLst>
                <a:latin typeface="Times" charset="0"/>
                <a:ea typeface="+mn-ea"/>
              </a:rPr>
              <a:t> </a:t>
            </a:r>
            <a:r>
              <a:rPr lang="de-DE" sz="2400" dirty="0" err="1">
                <a:effectLst>
                  <a:outerShdw blurRad="38100" dist="38100" dir="2700000" algn="tl">
                    <a:srgbClr val="FFFFFF"/>
                  </a:outerShdw>
                </a:effectLst>
                <a:latin typeface="Times" charset="0"/>
                <a:ea typeface="+mn-ea"/>
              </a:rPr>
              <a:t>is</a:t>
            </a:r>
            <a:r>
              <a:rPr lang="de-DE" sz="2400" dirty="0">
                <a:effectLst>
                  <a:outerShdw blurRad="38100" dist="38100" dir="2700000" algn="tl">
                    <a:srgbClr val="FFFFFF"/>
                  </a:outerShdw>
                </a:effectLst>
                <a:latin typeface="Times" charset="0"/>
                <a:ea typeface="+mn-ea"/>
              </a:rPr>
              <a:t> </a:t>
            </a:r>
            <a:r>
              <a:rPr lang="de-DE" sz="2400" dirty="0" err="1">
                <a:effectLst>
                  <a:outerShdw blurRad="38100" dist="38100" dir="2700000" algn="tl">
                    <a:srgbClr val="FFFFFF"/>
                  </a:outerShdw>
                </a:effectLst>
                <a:latin typeface="Times" charset="0"/>
                <a:ea typeface="+mn-ea"/>
              </a:rPr>
              <a:t>free</a:t>
            </a:r>
            <a:r>
              <a:rPr lang="de-DE" sz="2400" dirty="0">
                <a:effectLst>
                  <a:outerShdw blurRad="38100" dist="38100" dir="2700000" algn="tl">
                    <a:srgbClr val="FFFFFF"/>
                  </a:outerShdw>
                </a:effectLst>
                <a:latin typeface="Times" charset="0"/>
                <a:ea typeface="+mn-ea"/>
              </a:rPr>
              <a:t> jazz?</a:t>
            </a:r>
            <a:br>
              <a:rPr lang="de-DE" sz="2400" dirty="0">
                <a:effectLst>
                  <a:outerShdw blurRad="38100" dist="38100" dir="2700000" algn="tl">
                    <a:srgbClr val="FFFFFF"/>
                  </a:outerShdw>
                </a:effectLst>
                <a:latin typeface="Times" charset="0"/>
                <a:ea typeface="+mn-ea"/>
              </a:rPr>
            </a:br>
            <a:r>
              <a:rPr lang="de-DE" sz="2400" i="1" dirty="0">
                <a:effectLst>
                  <a:outerShdw blurRad="38100" dist="38100" dir="2700000" algn="tl">
                    <a:srgbClr val="FFFFFF"/>
                  </a:outerShdw>
                </a:effectLst>
                <a:latin typeface="Times" charset="0"/>
                <a:ea typeface="+mn-ea"/>
              </a:rPr>
              <a:t>The </a:t>
            </a:r>
            <a:r>
              <a:rPr lang="de-DE" sz="2400" i="1" dirty="0" err="1">
                <a:effectLst>
                  <a:outerShdw blurRad="38100" dist="38100" dir="2700000" algn="tl">
                    <a:srgbClr val="FFFFFF"/>
                  </a:outerShdw>
                </a:effectLst>
                <a:latin typeface="Times" charset="0"/>
                <a:ea typeface="+mn-ea"/>
              </a:rPr>
              <a:t>musical</a:t>
            </a:r>
            <a:r>
              <a:rPr lang="de-DE" sz="2400" i="1" dirty="0">
                <a:effectLst>
                  <a:outerShdw blurRad="38100" dist="38100" dir="2700000" algn="tl">
                    <a:srgbClr val="FFFFFF"/>
                  </a:outerShdw>
                </a:effectLst>
                <a:latin typeface="Times" charset="0"/>
                <a:ea typeface="+mn-ea"/>
              </a:rPr>
              <a:t>, </a:t>
            </a:r>
            <a:r>
              <a:rPr lang="de-DE" sz="2400" i="1" dirty="0" err="1">
                <a:effectLst>
                  <a:outerShdw blurRad="38100" dist="38100" dir="2700000" algn="tl">
                    <a:srgbClr val="FFFFFF"/>
                  </a:outerShdw>
                </a:effectLst>
                <a:latin typeface="Times" charset="0"/>
                <a:ea typeface="+mn-ea"/>
              </a:rPr>
              <a:t>social</a:t>
            </a:r>
            <a:r>
              <a:rPr lang="de-DE" sz="2400" i="1" dirty="0">
                <a:effectLst>
                  <a:outerShdw blurRad="38100" dist="38100" dir="2700000" algn="tl">
                    <a:srgbClr val="FFFFFF"/>
                  </a:outerShdw>
                </a:effectLst>
                <a:latin typeface="Times" charset="0"/>
                <a:ea typeface="+mn-ea"/>
              </a:rPr>
              <a:t>, </a:t>
            </a:r>
            <a:r>
              <a:rPr lang="de-DE" sz="2400" i="1" dirty="0" err="1">
                <a:effectLst>
                  <a:outerShdw blurRad="38100" dist="38100" dir="2700000" algn="tl">
                    <a:srgbClr val="FFFFFF"/>
                  </a:outerShdw>
                </a:effectLst>
                <a:latin typeface="Times" charset="0"/>
                <a:ea typeface="+mn-ea"/>
              </a:rPr>
              <a:t>and</a:t>
            </a:r>
            <a:r>
              <a:rPr lang="de-DE" sz="2400" i="1" dirty="0">
                <a:effectLst>
                  <a:outerShdw blurRad="38100" dist="38100" dir="2700000" algn="tl">
                    <a:srgbClr val="FFFFFF"/>
                  </a:outerShdw>
                </a:effectLst>
                <a:latin typeface="Times" charset="0"/>
                <a:ea typeface="+mn-ea"/>
              </a:rPr>
              <a:t> </a:t>
            </a:r>
            <a:r>
              <a:rPr lang="de-DE" sz="2400" i="1" dirty="0" err="1">
                <a:effectLst>
                  <a:outerShdw blurRad="38100" dist="38100" dir="2700000" algn="tl">
                    <a:srgbClr val="FFFFFF"/>
                  </a:outerShdw>
                </a:effectLst>
                <a:latin typeface="Times" charset="0"/>
                <a:ea typeface="+mn-ea"/>
              </a:rPr>
              <a:t>political</a:t>
            </a:r>
            <a:r>
              <a:rPr lang="de-DE" sz="2400" i="1" dirty="0">
                <a:effectLst>
                  <a:outerShdw blurRad="38100" dist="38100" dir="2700000" algn="tl">
                    <a:srgbClr val="FFFFFF"/>
                  </a:outerShdw>
                </a:effectLst>
                <a:latin typeface="Times" charset="0"/>
                <a:ea typeface="+mn-ea"/>
              </a:rPr>
              <a:t> </a:t>
            </a:r>
            <a:r>
              <a:rPr lang="de-DE" sz="2400" i="1" dirty="0" err="1">
                <a:effectLst>
                  <a:outerShdw blurRad="38100" dist="38100" dir="2700000" algn="tl">
                    <a:srgbClr val="FFFFFF"/>
                  </a:outerShdw>
                </a:effectLst>
                <a:latin typeface="Times" charset="0"/>
                <a:ea typeface="+mn-ea"/>
              </a:rPr>
              <a:t>origins</a:t>
            </a:r>
            <a:r>
              <a:rPr lang="de-DE" sz="2400" i="1" dirty="0">
                <a:effectLst>
                  <a:outerShdw blurRad="38100" dist="38100" dir="2700000" algn="tl">
                    <a:srgbClr val="FFFFFF"/>
                  </a:outerShdw>
                </a:effectLst>
                <a:latin typeface="Times" charset="0"/>
                <a:ea typeface="+mn-ea"/>
              </a:rPr>
              <a:t> </a:t>
            </a:r>
            <a:r>
              <a:rPr lang="de-DE" sz="2400" i="1" dirty="0" err="1">
                <a:effectLst>
                  <a:outerShdw blurRad="38100" dist="38100" dir="2700000" algn="tl">
                    <a:srgbClr val="FFFFFF"/>
                  </a:outerShdw>
                </a:effectLst>
                <a:latin typeface="Times" charset="0"/>
                <a:ea typeface="+mn-ea"/>
              </a:rPr>
              <a:t>of</a:t>
            </a:r>
            <a:r>
              <a:rPr lang="de-DE" sz="2400" i="1" dirty="0">
                <a:effectLst>
                  <a:outerShdw blurRad="38100" dist="38100" dir="2700000" algn="tl">
                    <a:srgbClr val="FFFFFF"/>
                  </a:outerShdw>
                </a:effectLst>
                <a:latin typeface="Times" charset="0"/>
                <a:ea typeface="+mn-ea"/>
              </a:rPr>
              <a:t> </a:t>
            </a:r>
            <a:r>
              <a:rPr lang="de-DE" sz="2400" i="1" dirty="0" err="1">
                <a:effectLst>
                  <a:outerShdw blurRad="38100" dist="38100" dir="2700000" algn="tl">
                    <a:srgbClr val="FFFFFF"/>
                  </a:outerShdw>
                </a:effectLst>
                <a:latin typeface="Times" charset="0"/>
                <a:ea typeface="+mn-ea"/>
              </a:rPr>
              <a:t>the</a:t>
            </a:r>
            <a:r>
              <a:rPr lang="de-DE" sz="2400" i="1" dirty="0">
                <a:effectLst>
                  <a:outerShdw blurRad="38100" dist="38100" dir="2700000" algn="tl">
                    <a:srgbClr val="FFFFFF"/>
                  </a:outerShdw>
                </a:effectLst>
                <a:latin typeface="Times" charset="0"/>
                <a:ea typeface="+mn-ea"/>
              </a:rPr>
              <a:t> </a:t>
            </a:r>
            <a:r>
              <a:rPr lang="de-DE" sz="2400" i="1" dirty="0" err="1">
                <a:effectLst>
                  <a:outerShdw blurRad="38100" dist="38100" dir="2700000" algn="tl">
                    <a:srgbClr val="FFFFFF"/>
                  </a:outerShdw>
                </a:effectLst>
                <a:latin typeface="Times" charset="0"/>
                <a:ea typeface="+mn-ea"/>
              </a:rPr>
              <a:t>movement</a:t>
            </a:r>
            <a:endParaRPr lang="de-DE" sz="2400" i="1" dirty="0">
              <a:effectLst>
                <a:outerShdw blurRad="38100" dist="38100" dir="2700000" algn="tl">
                  <a:srgbClr val="FFFFFF"/>
                </a:outerShdw>
              </a:effectLst>
              <a:latin typeface="Times" charset="0"/>
              <a:ea typeface="+mn-ea"/>
            </a:endParaRPr>
          </a:p>
        </p:txBody>
      </p:sp>
      <p:pic>
        <p:nvPicPr>
          <p:cNvPr id="546859" name="Picture 43">
            <a:extLst>
              <a:ext uri="{FF2B5EF4-FFF2-40B4-BE49-F238E27FC236}">
                <a16:creationId xmlns:a16="http://schemas.microsoft.com/office/drawing/2014/main" id="{D8948F05-108D-0EBB-95F1-E46EFCFFD5DB}"/>
              </a:ext>
            </a:extLst>
          </p:cNvPr>
          <p:cNvPicPr>
            <a:picLocks noChangeAspect="1" noChangeArrowheads="1"/>
          </p:cNvPicPr>
          <p:nvPr/>
        </p:nvPicPr>
        <p:blipFill>
          <a:blip r:embed="rId2"/>
          <a:srcRect/>
          <a:stretch>
            <a:fillRect/>
          </a:stretch>
        </p:blipFill>
        <p:spPr bwMode="auto">
          <a:xfrm>
            <a:off x="2887663" y="3284538"/>
            <a:ext cx="4813300" cy="3225800"/>
          </a:xfrm>
          <a:prstGeom prst="rect">
            <a:avLst/>
          </a:prstGeom>
          <a:noFill/>
          <a:ln w="9525">
            <a:noFill/>
            <a:miter lim="800000"/>
            <a:headEnd/>
            <a:tailEnd/>
          </a:ln>
          <a:effectLst>
            <a:outerShdw blurRad="63500" dist="107763"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8112896" presetClass="entr" presetSubtype="0" fill="hold" nodeType="clickEffect">
                                  <p:stCondLst>
                                    <p:cond delay="0"/>
                                  </p:stCondLst>
                                  <p:childTnLst>
                                    <p:set>
                                      <p:cBhvr>
                                        <p:cTn id="6" dur="1" fill="hold">
                                          <p:stCondLst>
                                            <p:cond delay="499"/>
                                          </p:stCondLst>
                                        </p:cTn>
                                        <p:tgtEl>
                                          <p:spTgt spid="546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Text Box 2">
            <a:extLst>
              <a:ext uri="{FF2B5EF4-FFF2-40B4-BE49-F238E27FC236}">
                <a16:creationId xmlns:a16="http://schemas.microsoft.com/office/drawing/2014/main" id="{0C3EAF49-BD4B-2DAD-D7D3-1C7473F8A688}"/>
              </a:ext>
            </a:extLst>
          </p:cNvPr>
          <p:cNvSpPr txBox="1">
            <a:spLocks noChangeArrowheads="1"/>
          </p:cNvSpPr>
          <p:nvPr/>
        </p:nvSpPr>
        <p:spPr bwMode="auto">
          <a:xfrm>
            <a:off x="1390650" y="215900"/>
            <a:ext cx="7967663" cy="706438"/>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2000">
                <a:effectLst>
                  <a:outerShdw blurRad="38100" dist="38100" dir="2700000" algn="tl">
                    <a:srgbClr val="FFFFFF"/>
                  </a:outerShdw>
                </a:effectLst>
                <a:latin typeface="Times" pitchFamily="2" charset="0"/>
              </a:rPr>
              <a:t>The name "</a:t>
            </a:r>
            <a:r>
              <a:rPr lang="de-DE" altLang="en-US" sz="2000" b="1">
                <a:effectLst>
                  <a:outerShdw blurRad="38100" dist="38100" dir="2700000" algn="tl">
                    <a:srgbClr val="FFFFFF"/>
                  </a:outerShdw>
                </a:effectLst>
                <a:latin typeface="Times" pitchFamily="2" charset="0"/>
              </a:rPr>
              <a:t>free jazz</a:t>
            </a:r>
            <a:r>
              <a:rPr lang="de-DE" altLang="en-US" sz="2000">
                <a:effectLst>
                  <a:outerShdw blurRad="38100" dist="38100" dir="2700000" algn="tl">
                    <a:srgbClr val="FFFFFF"/>
                  </a:outerShdw>
                </a:effectLst>
                <a:latin typeface="Times" pitchFamily="2" charset="0"/>
              </a:rPr>
              <a:t>" is the title of Ornette Coleman's LP recorded 1960 for Atlantis with a double quartet. Musicians: </a:t>
            </a:r>
          </a:p>
        </p:txBody>
      </p:sp>
      <p:pic>
        <p:nvPicPr>
          <p:cNvPr id="861187" name="Picture 3" descr="colema_orne_freejazz~_101b.jpg                                 0000565DExtra                          BF316153:">
            <a:extLst>
              <a:ext uri="{FF2B5EF4-FFF2-40B4-BE49-F238E27FC236}">
                <a16:creationId xmlns:a16="http://schemas.microsoft.com/office/drawing/2014/main" id="{2C316ED7-EC56-0DDA-03FB-69EE0D954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250" y="2987675"/>
            <a:ext cx="3616325"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1188" name="Text Box 4">
            <a:extLst>
              <a:ext uri="{FF2B5EF4-FFF2-40B4-BE49-F238E27FC236}">
                <a16:creationId xmlns:a16="http://schemas.microsoft.com/office/drawing/2014/main" id="{D9F76D71-CA1E-FF2C-1735-138B9C087BC6}"/>
              </a:ext>
            </a:extLst>
          </p:cNvPr>
          <p:cNvSpPr txBox="1">
            <a:spLocks noChangeArrowheads="1"/>
          </p:cNvSpPr>
          <p:nvPr/>
        </p:nvSpPr>
        <p:spPr bwMode="auto">
          <a:xfrm>
            <a:off x="1390650" y="3254375"/>
            <a:ext cx="4127500" cy="3478213"/>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2000">
                <a:effectLst>
                  <a:outerShdw blurRad="38100" dist="38100" dir="2700000" algn="tl">
                    <a:srgbClr val="FFFFFF"/>
                  </a:outerShdw>
                </a:effectLst>
                <a:latin typeface="Times" pitchFamily="2" charset="0"/>
              </a:rPr>
              <a:t>Other names such as „New Thing“ „Cosa Nova“, „Nouvelle Gauche“, „Out Music“, „Great Black Music“, „Energy Music“ etc. are known.</a:t>
            </a:r>
          </a:p>
          <a:p>
            <a:pPr>
              <a:defRPr/>
            </a:pPr>
            <a:endParaRPr lang="de-DE" altLang="en-US" sz="2000">
              <a:effectLst>
                <a:outerShdw blurRad="38100" dist="38100" dir="2700000" algn="tl">
                  <a:srgbClr val="FFFFFF"/>
                </a:outerShdw>
              </a:effectLst>
              <a:latin typeface="Times" pitchFamily="2" charset="0"/>
            </a:endParaRPr>
          </a:p>
          <a:p>
            <a:pPr>
              <a:defRPr/>
            </a:pPr>
            <a:r>
              <a:rPr lang="de-DE" altLang="en-US" sz="2000">
                <a:effectLst>
                  <a:outerShdw blurRad="38100" dist="38100" dir="2700000" algn="tl">
                    <a:srgbClr val="FFFFFF"/>
                  </a:outerShdw>
                </a:effectLst>
                <a:latin typeface="Times" pitchFamily="2" charset="0"/>
              </a:rPr>
              <a:t>The famous citation of Coleman on „Free jazz“: </a:t>
            </a:r>
            <a:r>
              <a:rPr lang="de-DE" altLang="en-US" sz="2000" b="1">
                <a:effectLst>
                  <a:outerShdw blurRad="38100" dist="38100" dir="2700000" algn="tl">
                    <a:srgbClr val="FFFFFF"/>
                  </a:outerShdw>
                </a:effectLst>
                <a:latin typeface="Times" pitchFamily="2" charset="0"/>
              </a:rPr>
              <a:t>„Let's try to play the music and not the background.“</a:t>
            </a:r>
            <a:endParaRPr lang="de-DE" altLang="en-US" sz="2000">
              <a:effectLst>
                <a:outerShdw blurRad="38100" dist="38100" dir="2700000" algn="tl">
                  <a:srgbClr val="FFFFFF"/>
                </a:outerShdw>
              </a:effectLst>
              <a:latin typeface="Times" pitchFamily="2" charset="0"/>
            </a:endParaRPr>
          </a:p>
          <a:p>
            <a:pPr>
              <a:defRPr/>
            </a:pPr>
            <a:r>
              <a:rPr lang="de-DE" altLang="en-US" sz="2000">
                <a:effectLst>
                  <a:outerShdw blurRad="38100" dist="38100" dir="2700000" algn="tl">
                    <a:srgbClr val="FFFFFF"/>
                  </a:outerShdw>
                </a:effectLst>
                <a:latin typeface="Times" pitchFamily="2" charset="0"/>
              </a:rPr>
              <a:t> </a:t>
            </a:r>
            <a:br>
              <a:rPr lang="de-DE" altLang="en-US" sz="2000">
                <a:effectLst>
                  <a:outerShdw blurRad="38100" dist="38100" dir="2700000" algn="tl">
                    <a:srgbClr val="FFFFFF"/>
                  </a:outerShdw>
                </a:effectLst>
                <a:latin typeface="Times" pitchFamily="2" charset="0"/>
              </a:rPr>
            </a:br>
            <a:r>
              <a:rPr lang="de-DE" altLang="en-US" sz="2000" b="1">
                <a:effectLst>
                  <a:outerShdw blurRad="38100" dist="38100" dir="2700000" algn="tl">
                    <a:srgbClr val="FFFFFF"/>
                  </a:outerShdw>
                </a:effectLst>
                <a:latin typeface="Times" pitchFamily="2" charset="0"/>
              </a:rPr>
              <a:t>PLAY </a:t>
            </a:r>
            <a:r>
              <a:rPr lang="de-DE" altLang="en-US" sz="2000">
                <a:effectLst>
                  <a:outerShdw blurRad="38100" dist="38100" dir="2700000" algn="tl">
                    <a:srgbClr val="FFFFFF"/>
                  </a:outerShdw>
                </a:effectLst>
                <a:latin typeface="Times" pitchFamily="2" charset="0"/>
              </a:rPr>
              <a:t>beginning of „free jazz“.</a:t>
            </a:r>
          </a:p>
        </p:txBody>
      </p:sp>
      <p:grpSp>
        <p:nvGrpSpPr>
          <p:cNvPr id="19" name="Group 18">
            <a:extLst>
              <a:ext uri="{FF2B5EF4-FFF2-40B4-BE49-F238E27FC236}">
                <a16:creationId xmlns:a16="http://schemas.microsoft.com/office/drawing/2014/main" id="{FEE49B83-9DCA-929A-B245-AE0F7858E5C4}"/>
              </a:ext>
            </a:extLst>
          </p:cNvPr>
          <p:cNvGrpSpPr>
            <a:grpSpLocks/>
          </p:cNvGrpSpPr>
          <p:nvPr/>
        </p:nvGrpSpPr>
        <p:grpSpPr bwMode="auto">
          <a:xfrm>
            <a:off x="698500" y="1106488"/>
            <a:ext cx="9153525" cy="1717675"/>
            <a:chOff x="699247" y="1664447"/>
            <a:chExt cx="9153468" cy="1717017"/>
          </a:xfrm>
        </p:grpSpPr>
        <p:pic>
          <p:nvPicPr>
            <p:cNvPr id="5125" name="Picture 2">
              <a:extLst>
                <a:ext uri="{FF2B5EF4-FFF2-40B4-BE49-F238E27FC236}">
                  <a16:creationId xmlns:a16="http://schemas.microsoft.com/office/drawing/2014/main" id="{29DD2EB5-C840-6046-19D7-2DE56D245D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653" y="1679015"/>
              <a:ext cx="1264303" cy="110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a:extLst>
                <a:ext uri="{FF2B5EF4-FFF2-40B4-BE49-F238E27FC236}">
                  <a16:creationId xmlns:a16="http://schemas.microsoft.com/office/drawing/2014/main" id="{92D97434-4181-EDC3-8885-CC5B00557C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1188" y="1675793"/>
              <a:ext cx="1073672" cy="110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6">
              <a:extLst>
                <a:ext uri="{FF2B5EF4-FFF2-40B4-BE49-F238E27FC236}">
                  <a16:creationId xmlns:a16="http://schemas.microsoft.com/office/drawing/2014/main" id="{4AA41DE4-B351-99C2-02AB-F7B3761F15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0912" y="1664447"/>
              <a:ext cx="987816" cy="112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a:extLst>
                <a:ext uri="{FF2B5EF4-FFF2-40B4-BE49-F238E27FC236}">
                  <a16:creationId xmlns:a16="http://schemas.microsoft.com/office/drawing/2014/main" id="{95FD3AC4-56FD-C13B-8033-10CD7207B0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3229" y="1665963"/>
              <a:ext cx="1000935" cy="112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0">
              <a:extLst>
                <a:ext uri="{FF2B5EF4-FFF2-40B4-BE49-F238E27FC236}">
                  <a16:creationId xmlns:a16="http://schemas.microsoft.com/office/drawing/2014/main" id="{C5142B27-8CD1-97FA-D470-CC48BD05A2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8544" y="1680883"/>
              <a:ext cx="986589" cy="110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2">
              <a:extLst>
                <a:ext uri="{FF2B5EF4-FFF2-40B4-BE49-F238E27FC236}">
                  <a16:creationId xmlns:a16="http://schemas.microsoft.com/office/drawing/2014/main" id="{81DCF518-0B93-B007-00C6-3A97022700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9513" y="1672923"/>
              <a:ext cx="1017222" cy="111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4">
              <a:extLst>
                <a:ext uri="{FF2B5EF4-FFF2-40B4-BE49-F238E27FC236}">
                  <a16:creationId xmlns:a16="http://schemas.microsoft.com/office/drawing/2014/main" id="{D27AE065-0BD6-DD39-6354-87606872C8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5293" y="1684961"/>
              <a:ext cx="1064672" cy="109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6">
              <a:extLst>
                <a:ext uri="{FF2B5EF4-FFF2-40B4-BE49-F238E27FC236}">
                  <a16:creationId xmlns:a16="http://schemas.microsoft.com/office/drawing/2014/main" id="{BB5B1B69-5EF2-F084-D029-D4A090CAD43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14347" y="1687979"/>
              <a:ext cx="956126" cy="109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F5AC5717-1D0F-D7F7-8318-C53D67FE8AD1}"/>
                </a:ext>
              </a:extLst>
            </p:cNvPr>
            <p:cNvSpPr txBox="1"/>
            <p:nvPr/>
          </p:nvSpPr>
          <p:spPr>
            <a:xfrm>
              <a:off x="699247" y="2781619"/>
              <a:ext cx="9153468" cy="599845"/>
            </a:xfrm>
            <a:prstGeom prst="rect">
              <a:avLst/>
            </a:prstGeom>
            <a:noFill/>
          </p:spPr>
          <p:txBody>
            <a:bodyPr wrap="none">
              <a:spAutoFit/>
            </a:bodyPr>
            <a:lstStyle/>
            <a:p>
              <a:pPr>
                <a:defRPr/>
              </a:pPr>
              <a:r>
                <a:rPr lang="de-DE" altLang="en-US" sz="1100">
                  <a:effectLst>
                    <a:outerShdw blurRad="38100" dist="38100" dir="2700000" algn="tl">
                      <a:srgbClr val="FFFFFF"/>
                    </a:outerShdw>
                  </a:effectLst>
                  <a:latin typeface="Times" pitchFamily="2" charset="0"/>
                </a:rPr>
                <a:t>Ornette Coleman           </a:t>
              </a:r>
              <a:r>
                <a:rPr lang="de-DE" altLang="en-US" sz="1100">
                  <a:solidFill>
                    <a:srgbClr val="000000"/>
                  </a:solidFill>
                  <a:effectLst>
                    <a:outerShdw blurRad="38100" dist="38100" dir="2700000" algn="tl">
                      <a:srgbClr val="FFFFFF"/>
                    </a:outerShdw>
                  </a:effectLst>
                  <a:latin typeface="Times" pitchFamily="2" charset="0"/>
                </a:rPr>
                <a:t>Eric Dolphy              Don Cherry           Freddie Hubbard     Scott La Faro          Charlie Haden         Billy Higgins            Ed Blackwell </a:t>
              </a:r>
            </a:p>
            <a:p>
              <a:pPr>
                <a:defRPr/>
              </a:pPr>
              <a:r>
                <a:rPr lang="de-DE" altLang="en-US" sz="1100">
                  <a:effectLst>
                    <a:outerShdw blurRad="38100" dist="38100" dir="2700000" algn="tl">
                      <a:srgbClr val="FFFFFF"/>
                    </a:outerShdw>
                  </a:effectLst>
                  <a:latin typeface="Times" pitchFamily="2" charset="0"/>
                </a:rPr>
                <a:t>(as)        	            </a:t>
              </a:r>
              <a:r>
                <a:rPr lang="de-DE" altLang="en-US" sz="1100">
                  <a:solidFill>
                    <a:srgbClr val="000000"/>
                  </a:solidFill>
                  <a:effectLst>
                    <a:outerShdw blurRad="38100" dist="38100" dir="2700000" algn="tl">
                      <a:srgbClr val="FFFFFF"/>
                    </a:outerShdw>
                  </a:effectLst>
                  <a:latin typeface="Times" pitchFamily="2" charset="0"/>
                </a:rPr>
                <a:t>(bcl)                          (pockettp)              (tp)                           (b)                          (b)                            (ds)                            (ds)</a:t>
              </a:r>
            </a:p>
            <a:p>
              <a:pPr>
                <a:defRPr/>
              </a:pPr>
              <a:r>
                <a:rPr lang="de-DE" altLang="en-US" sz="1100">
                  <a:solidFill>
                    <a:srgbClr val="000000"/>
                  </a:solidFill>
                  <a:effectLst>
                    <a:outerShdw blurRad="38100" dist="38100" dir="2700000" algn="tl">
                      <a:srgbClr val="FFFFFF"/>
                    </a:outerShdw>
                  </a:effectLst>
                  <a:latin typeface="Times" pitchFamily="2" charset="0"/>
                </a:rPr>
                <a:t>L	            R	                    L	                        R	    L	         R	               L	                        R</a:t>
              </a:r>
            </a:p>
          </p:txBody>
        </p:sp>
      </p:grpSp>
      <p:pic>
        <p:nvPicPr>
          <p:cNvPr id="2" name="05 Free Jazz.m4a">
            <a:hlinkClick r:id="" action="ppaction://media"/>
            <a:extLst>
              <a:ext uri="{FF2B5EF4-FFF2-40B4-BE49-F238E27FC236}">
                <a16:creationId xmlns:a16="http://schemas.microsoft.com/office/drawing/2014/main" id="{E829708C-A38C-C149-4015-93FD5CF428D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5262" y="2718331"/>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8123024" presetClass="entr" presetSubtype="0" fill="hold" nodeType="clickEffect">
                                  <p:stCondLst>
                                    <p:cond delay="0"/>
                                  </p:stCondLst>
                                  <p:childTnLst>
                                    <p:set>
                                      <p:cBhvr>
                                        <p:cTn id="6" dur="1" fill="hold">
                                          <p:stCondLst>
                                            <p:cond delay="499"/>
                                          </p:stCondLst>
                                        </p:cTn>
                                        <p:tgtEl>
                                          <p:spTgt spid="8611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dissolve">
                                      <p:cBhvr>
                                        <p:cTn id="11" dur="500"/>
                                        <p:tgtEl>
                                          <p:spTgt spid="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48123024" presetClass="entr" presetSubtype="0" fill="hold" nodeType="clickEffect">
                                  <p:stCondLst>
                                    <p:cond delay="0"/>
                                  </p:stCondLst>
                                  <p:childTnLst>
                                    <p:set>
                                      <p:cBhvr>
                                        <p:cTn id="15" dur="1" fill="hold">
                                          <p:stCondLst>
                                            <p:cond delay="499"/>
                                          </p:stCondLst>
                                        </p:cTn>
                                        <p:tgtEl>
                                          <p:spTgt spid="86118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648123024" presetClass="entr" presetSubtype="0" fill="hold" nodeType="clickEffect">
                                  <p:stCondLst>
                                    <p:cond delay="0"/>
                                  </p:stCondLst>
                                  <p:childTnLst>
                                    <p:set>
                                      <p:cBhvr>
                                        <p:cTn id="19" dur="1" fill="hold">
                                          <p:stCondLst>
                                            <p:cond delay="499"/>
                                          </p:stCondLst>
                                        </p:cTn>
                                        <p:tgtEl>
                                          <p:spTgt spid="861188">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648123024" presetClass="entr" presetSubtype="0" fill="hold" nodeType="clickEffect">
                                  <p:stCondLst>
                                    <p:cond delay="0"/>
                                  </p:stCondLst>
                                  <p:childTnLst>
                                    <p:set>
                                      <p:cBhvr>
                                        <p:cTn id="23" dur="1" fill="hold">
                                          <p:stCondLst>
                                            <p:cond delay="499"/>
                                          </p:stCondLst>
                                        </p:cTn>
                                        <p:tgtEl>
                                          <p:spTgt spid="861188">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648123024" presetClass="entr" presetSubtype="0" fill="hold" nodeType="clickEffect">
                                  <p:stCondLst>
                                    <p:cond delay="0"/>
                                  </p:stCondLst>
                                  <p:childTnLst>
                                    <p:set>
                                      <p:cBhvr>
                                        <p:cTn id="27" dur="1" fill="hold">
                                          <p:stCondLst>
                                            <p:cond delay="499"/>
                                          </p:stCondLst>
                                        </p:cTn>
                                        <p:tgtEl>
                                          <p:spTgt spid="861188">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223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861186" grpId="0" build="p" autoUpdateAnimBg="0"/>
      <p:bldP spid="861188"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Text Box 2">
            <a:extLst>
              <a:ext uri="{FF2B5EF4-FFF2-40B4-BE49-F238E27FC236}">
                <a16:creationId xmlns:a16="http://schemas.microsoft.com/office/drawing/2014/main" id="{11448C3C-356E-73FB-D0DB-C3E7F6120D36}"/>
              </a:ext>
            </a:extLst>
          </p:cNvPr>
          <p:cNvSpPr txBox="1">
            <a:spLocks noChangeArrowheads="1"/>
          </p:cNvSpPr>
          <p:nvPr/>
        </p:nvSpPr>
        <p:spPr bwMode="auto">
          <a:xfrm>
            <a:off x="1624013" y="190500"/>
            <a:ext cx="7999412" cy="6188075"/>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2000" b="1">
                <a:effectLst>
                  <a:outerShdw blurRad="38100" dist="38100" dir="2700000" algn="tl">
                    <a:srgbClr val="FFFFFF"/>
                  </a:outerShdw>
                </a:effectLst>
                <a:latin typeface="Times" pitchFamily="2" charset="0"/>
              </a:rPr>
              <a:t>Socio-political Background</a:t>
            </a:r>
            <a:r>
              <a:rPr lang="de-DE" altLang="en-US" sz="2000">
                <a:effectLst>
                  <a:outerShdw blurRad="38100" dist="38100" dir="2700000" algn="tl">
                    <a:srgbClr val="FFFFFF"/>
                  </a:outerShdw>
                </a:effectLst>
                <a:latin typeface="Times" pitchFamily="2" charset="0"/>
              </a:rPr>
              <a:t>: </a:t>
            </a:r>
          </a:p>
          <a:p>
            <a:pPr>
              <a:defRPr/>
            </a:pPr>
            <a:br>
              <a:rPr lang="de-DE" altLang="en-US" sz="2000">
                <a:effectLst>
                  <a:outerShdw blurRad="38100" dist="38100" dir="2700000" algn="tl">
                    <a:srgbClr val="FFFFFF"/>
                  </a:outerShdw>
                </a:effectLst>
                <a:latin typeface="Times" pitchFamily="2" charset="0"/>
              </a:rPr>
            </a:br>
            <a:r>
              <a:rPr lang="de-DE" altLang="en-US" sz="2000">
                <a:effectLst>
                  <a:outerShdw blurRad="38100" dist="38100" dir="2700000" algn="tl">
                    <a:srgbClr val="FFFFFF"/>
                  </a:outerShdw>
                </a:effectLst>
                <a:latin typeface="Times" pitchFamily="2" charset="0"/>
              </a:rPr>
              <a:t>Single event for the free jazz as a socio-political movement = „</a:t>
            </a:r>
            <a:r>
              <a:rPr lang="de-DE" altLang="en-US" sz="2000" b="1">
                <a:effectLst>
                  <a:outerShdw blurRad="38100" dist="38100" dir="2700000" algn="tl">
                    <a:srgbClr val="FFFFFF"/>
                  </a:outerShdw>
                </a:effectLst>
                <a:latin typeface="Times" pitchFamily="2" charset="0"/>
              </a:rPr>
              <a:t>October revolution</a:t>
            </a:r>
            <a:r>
              <a:rPr lang="de-DE" altLang="en-US" sz="2000">
                <a:effectLst>
                  <a:outerShdw blurRad="38100" dist="38100" dir="2700000" algn="tl">
                    <a:srgbClr val="FFFFFF"/>
                  </a:outerShdw>
                </a:effectLst>
                <a:latin typeface="Times" pitchFamily="2" charset="0"/>
              </a:rPr>
              <a:t>“, early Oct. 1964, one week. At the small Cellar Café in NY's West Ninety-Sixth Street. Initiated by trumpeter and jazz pedagogue </a:t>
            </a:r>
            <a:r>
              <a:rPr lang="de-DE" altLang="en-US" sz="2000" b="1">
                <a:effectLst>
                  <a:outerShdw blurRad="38100" dist="38100" dir="2700000" algn="tl">
                    <a:srgbClr val="FFFFFF"/>
                  </a:outerShdw>
                </a:effectLst>
                <a:latin typeface="Times" pitchFamily="2" charset="0"/>
              </a:rPr>
              <a:t>Bill Dixon</a:t>
            </a:r>
            <a:r>
              <a:rPr lang="de-DE" altLang="en-US" sz="2000">
                <a:effectLst>
                  <a:outerShdw blurRad="38100" dist="38100" dir="2700000" algn="tl">
                    <a:srgbClr val="FFFFFF"/>
                  </a:outerShdw>
                </a:effectLst>
                <a:latin typeface="Times" pitchFamily="2" charset="0"/>
              </a:rPr>
              <a:t>. </a:t>
            </a:r>
            <a:br>
              <a:rPr lang="de-DE" altLang="en-US" sz="2000">
                <a:effectLst>
                  <a:outerShdw blurRad="38100" dist="38100" dir="2700000" algn="tl">
                    <a:srgbClr val="FFFFFF"/>
                  </a:outerShdw>
                </a:effectLst>
                <a:latin typeface="Times" pitchFamily="2" charset="0"/>
              </a:rPr>
            </a:br>
            <a:endParaRPr lang="de-DE" altLang="en-US" sz="2000">
              <a:effectLst>
                <a:outerShdw blurRad="38100" dist="38100" dir="2700000" algn="tl">
                  <a:srgbClr val="FFFFFF"/>
                </a:outerShdw>
              </a:effectLst>
              <a:latin typeface="Times" pitchFamily="2" charset="0"/>
            </a:endParaRPr>
          </a:p>
          <a:p>
            <a:pPr>
              <a:defRPr/>
            </a:pPr>
            <a:r>
              <a:rPr lang="de-DE" altLang="en-US" sz="2000">
                <a:effectLst>
                  <a:outerShdw blurRad="38100" dist="38100" dir="2700000" algn="tl">
                    <a:srgbClr val="FFFFFF"/>
                  </a:outerShdw>
                </a:effectLst>
                <a:latin typeface="Times" pitchFamily="2" charset="0"/>
              </a:rPr>
              <a:t>First time to hear Archie Shepp, Alber Ayler, Sun Ra, Milford Graves, Giuseppe Logan. Dixon had founded the United Nations Jazz Society. He painted and taught art history. Worked with Shepp in NY Contemporary Five. After a discussion with CT he founded the </a:t>
            </a:r>
            <a:r>
              <a:rPr lang="de-DE" altLang="en-US" sz="2000" b="1">
                <a:effectLst>
                  <a:outerShdw blurRad="38100" dist="38100" dir="2700000" algn="tl">
                    <a:srgbClr val="FFFFFF"/>
                  </a:outerShdw>
                </a:effectLst>
                <a:latin typeface="Times" pitchFamily="2" charset="0"/>
              </a:rPr>
              <a:t>Jazz Composers Guild</a:t>
            </a:r>
            <a:r>
              <a:rPr lang="de-DE" altLang="en-US" sz="2000">
                <a:effectLst>
                  <a:outerShdw blurRad="38100" dist="38100" dir="2700000" algn="tl">
                    <a:srgbClr val="FFFFFF"/>
                  </a:outerShdw>
                </a:effectLst>
                <a:latin typeface="Times" pitchFamily="2" charset="0"/>
              </a:rPr>
              <a:t>, with Shepp, Taylor, Dixon, Paul and Carla Bley, Mike Mantler, John Tchikai, Sun Ra, Roswell Rudd, with a CG-Orchestra four concerts in Dec. 1964, on a weekly basis, at the Contemporary Center near Village Vanguard. Ideas of collective contracts and recording labeled, and institute. </a:t>
            </a:r>
          </a:p>
          <a:p>
            <a:pPr>
              <a:defRPr/>
            </a:pPr>
            <a:br>
              <a:rPr lang="de-DE" altLang="en-US" sz="2000">
                <a:effectLst>
                  <a:outerShdw blurRad="38100" dist="38100" dir="2700000" algn="tl">
                    <a:srgbClr val="FFFFFF"/>
                  </a:outerShdw>
                </a:effectLst>
                <a:latin typeface="Times" pitchFamily="2" charset="0"/>
              </a:rPr>
            </a:br>
            <a:r>
              <a:rPr lang="de-DE" altLang="en-US" sz="2000">
                <a:effectLst>
                  <a:outerShdw blurRad="38100" dist="38100" dir="2700000" algn="tl">
                    <a:srgbClr val="FFFFFF"/>
                  </a:outerShdw>
                </a:effectLst>
                <a:latin typeface="Times" pitchFamily="2" charset="0"/>
              </a:rPr>
              <a:t>Shepp negotiated with Impulse on an ego basis, in order to survive (4 children), and the Guild was furious, etc. The idea was soon buried. (Robert Levin „The Jazz Composers Guild—An Assertion of Dignity“. Down Beat 6 May 1965)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8166048" presetClass="entr" presetSubtype="0" fill="hold" nodeType="clickEffect">
                                  <p:stCondLst>
                                    <p:cond delay="0"/>
                                  </p:stCondLst>
                                  <p:childTnLst>
                                    <p:set>
                                      <p:cBhvr>
                                        <p:cTn id="6" dur="1" fill="hold">
                                          <p:stCondLst>
                                            <p:cond delay="499"/>
                                          </p:stCondLst>
                                        </p:cTn>
                                        <p:tgtEl>
                                          <p:spTgt spid="8622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48166048" presetClass="entr" presetSubtype="0" fill="hold" nodeType="clickEffect">
                                  <p:stCondLst>
                                    <p:cond delay="0"/>
                                  </p:stCondLst>
                                  <p:childTnLst>
                                    <p:set>
                                      <p:cBhvr>
                                        <p:cTn id="10" dur="1" fill="hold">
                                          <p:stCondLst>
                                            <p:cond delay="499"/>
                                          </p:stCondLst>
                                        </p:cTn>
                                        <p:tgtEl>
                                          <p:spTgt spid="8622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648166048" presetClass="entr" presetSubtype="0" fill="hold" nodeType="clickEffect">
                                  <p:stCondLst>
                                    <p:cond delay="0"/>
                                  </p:stCondLst>
                                  <p:childTnLst>
                                    <p:set>
                                      <p:cBhvr>
                                        <p:cTn id="14" dur="1" fill="hold">
                                          <p:stCondLst>
                                            <p:cond delay="499"/>
                                          </p:stCondLst>
                                        </p:cTn>
                                        <p:tgtEl>
                                          <p:spTgt spid="8622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48166048" presetClass="entr" presetSubtype="0" fill="hold" nodeType="clickEffect">
                                  <p:stCondLst>
                                    <p:cond delay="0"/>
                                  </p:stCondLst>
                                  <p:childTnLst>
                                    <p:set>
                                      <p:cBhvr>
                                        <p:cTn id="18" dur="1" fill="hold">
                                          <p:stCondLst>
                                            <p:cond delay="499"/>
                                          </p:stCondLst>
                                        </p:cTn>
                                        <p:tgtEl>
                                          <p:spTgt spid="8622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2210"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Text Box 2">
            <a:extLst>
              <a:ext uri="{FF2B5EF4-FFF2-40B4-BE49-F238E27FC236}">
                <a16:creationId xmlns:a16="http://schemas.microsoft.com/office/drawing/2014/main" id="{C4B6C15D-E1E2-1F71-25A2-1E71D5B742BE}"/>
              </a:ext>
            </a:extLst>
          </p:cNvPr>
          <p:cNvSpPr txBox="1">
            <a:spLocks noChangeArrowheads="1"/>
          </p:cNvSpPr>
          <p:nvPr/>
        </p:nvSpPr>
        <p:spPr bwMode="auto">
          <a:xfrm>
            <a:off x="1624013" y="230188"/>
            <a:ext cx="7999412" cy="6188075"/>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2000" b="1" dirty="0">
                <a:effectLst>
                  <a:outerShdw blurRad="38100" dist="38100" dir="2700000" algn="tl">
                    <a:srgbClr val="FFFFFF"/>
                  </a:outerShdw>
                </a:effectLst>
                <a:latin typeface="Times" pitchFamily="2" charset="0"/>
              </a:rPr>
              <a:t>Political </a:t>
            </a:r>
            <a:r>
              <a:rPr lang="de-DE" altLang="en-US" sz="2000" b="1" dirty="0" err="1">
                <a:effectLst>
                  <a:outerShdw blurRad="38100" dist="38100" dir="2700000" algn="tl">
                    <a:srgbClr val="FFFFFF"/>
                  </a:outerShdw>
                </a:effectLst>
                <a:latin typeface="Times" pitchFamily="2" charset="0"/>
              </a:rPr>
              <a:t>Dimensions</a:t>
            </a:r>
            <a:r>
              <a:rPr lang="de-DE" altLang="en-US" sz="2000" dirty="0">
                <a:effectLst>
                  <a:outerShdw blurRad="38100" dist="38100" dir="2700000" algn="tl">
                    <a:srgbClr val="FFFFFF"/>
                  </a:outerShdw>
                </a:effectLst>
                <a:latin typeface="Times" pitchFamily="2" charset="0"/>
              </a:rPr>
              <a:t>:</a:t>
            </a:r>
            <a:br>
              <a:rPr lang="de-DE" altLang="en-US" sz="2000" dirty="0">
                <a:effectLst>
                  <a:outerShdw blurRad="38100" dist="38100" dir="2700000" algn="tl">
                    <a:srgbClr val="FFFFFF"/>
                  </a:outerShdw>
                </a:effectLst>
                <a:latin typeface="Times" pitchFamily="2" charset="0"/>
              </a:rPr>
            </a:br>
            <a:r>
              <a:rPr lang="de-DE" altLang="en-US" sz="2000" dirty="0">
                <a:effectLst>
                  <a:outerShdw blurRad="38100" dist="38100" dir="2700000" algn="tl">
                    <a:srgbClr val="FFFFFF"/>
                  </a:outerShdw>
                </a:effectLst>
                <a:latin typeface="Times" pitchFamily="2" charset="0"/>
              </a:rPr>
              <a:t> </a:t>
            </a:r>
          </a:p>
          <a:p>
            <a:pPr>
              <a:defRPr/>
            </a:pPr>
            <a:r>
              <a:rPr lang="de-DE" altLang="en-US" sz="2000" dirty="0">
                <a:effectLst>
                  <a:outerShdw blurRad="38100" dist="38100" dir="2700000" algn="tl">
                    <a:srgbClr val="FFFFFF"/>
                  </a:outerShdw>
                </a:effectLst>
                <a:latin typeface="Times" pitchFamily="2" charset="0"/>
              </a:rPr>
              <a:t>cf. </a:t>
            </a:r>
            <a:r>
              <a:rPr lang="de-DE" altLang="en-US" sz="2000" dirty="0" err="1">
                <a:effectLst>
                  <a:outerShdw blurRad="38100" dist="38100" dir="2700000" algn="tl">
                    <a:srgbClr val="FFFFFF"/>
                  </a:outerShdw>
                </a:effectLst>
                <a:latin typeface="Times" pitchFamily="2" charset="0"/>
              </a:rPr>
              <a:t>book</a:t>
            </a:r>
            <a:r>
              <a:rPr lang="de-DE" altLang="en-US" sz="2000" dirty="0">
                <a:effectLst>
                  <a:outerShdw blurRad="38100" dist="38100" dir="2700000" algn="tl">
                    <a:srgbClr val="FFFFFF"/>
                  </a:outerShdw>
                </a:effectLst>
                <a:latin typeface="Times" pitchFamily="2" charset="0"/>
              </a:rPr>
              <a:t> </a:t>
            </a:r>
            <a:r>
              <a:rPr lang="de-DE" altLang="en-US" sz="2000" i="1" dirty="0">
                <a:effectLst>
                  <a:outerShdw blurRad="38100" dist="38100" dir="2700000" algn="tl">
                    <a:srgbClr val="FFFFFF"/>
                  </a:outerShdw>
                </a:effectLst>
                <a:latin typeface="Times" pitchFamily="2" charset="0"/>
              </a:rPr>
              <a:t>Free Jazz Black Power</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by</a:t>
            </a:r>
            <a:r>
              <a:rPr lang="de-DE" altLang="en-US" sz="2000" dirty="0">
                <a:effectLst>
                  <a:outerShdw blurRad="38100" dist="38100" dir="2700000" algn="tl">
                    <a:srgbClr val="FFFFFF"/>
                  </a:outerShdw>
                </a:effectLst>
                <a:latin typeface="Times" pitchFamily="2" charset="0"/>
              </a:rPr>
              <a:t> Philippe Carles &amp; Jean-Louis </a:t>
            </a:r>
            <a:r>
              <a:rPr lang="de-DE" altLang="en-US" sz="2000" dirty="0" err="1">
                <a:effectLst>
                  <a:outerShdw blurRad="38100" dist="38100" dir="2700000" algn="tl">
                    <a:srgbClr val="FFFFFF"/>
                  </a:outerShdw>
                </a:effectLst>
                <a:latin typeface="Times" pitchFamily="2" charset="0"/>
              </a:rPr>
              <a:t>Comolli</a:t>
            </a:r>
            <a:r>
              <a:rPr lang="de-DE" altLang="en-US" sz="2000" dirty="0">
                <a:effectLst>
                  <a:outerShdw blurRad="38100" dist="38100" dir="2700000" algn="tl">
                    <a:srgbClr val="FFFFFF"/>
                  </a:outerShdw>
                </a:effectLst>
                <a:latin typeface="Times" pitchFamily="2" charset="0"/>
              </a:rPr>
              <a:t> (10/18 Paris 1971)</a:t>
            </a:r>
          </a:p>
          <a:p>
            <a:pPr>
              <a:defRPr/>
            </a:pPr>
            <a:br>
              <a:rPr lang="de-DE" altLang="en-US" sz="2000" dirty="0">
                <a:effectLst>
                  <a:outerShdw blurRad="38100" dist="38100" dir="2700000" algn="tl">
                    <a:srgbClr val="FFFFFF"/>
                  </a:outerShdw>
                </a:effectLst>
                <a:latin typeface="Times" pitchFamily="2" charset="0"/>
              </a:rPr>
            </a:br>
            <a:r>
              <a:rPr lang="de-DE" altLang="en-US" sz="2000" dirty="0">
                <a:effectLst>
                  <a:outerShdw blurRad="38100" dist="38100" dir="2700000" algn="tl">
                    <a:srgbClr val="FFFFFF"/>
                  </a:outerShdw>
                </a:effectLst>
                <a:latin typeface="Times" pitchFamily="2" charset="0"/>
              </a:rPr>
              <a:t>Free jazz was intolerable, </a:t>
            </a:r>
            <a:r>
              <a:rPr lang="de-DE" altLang="en-US" sz="2000" dirty="0" err="1">
                <a:effectLst>
                  <a:outerShdw blurRad="38100" dist="38100" dir="2700000" algn="tl">
                    <a:srgbClr val="FFFFFF"/>
                  </a:outerShdw>
                </a:effectLst>
                <a:latin typeface="Times" pitchFamily="2" charset="0"/>
              </a:rPr>
              <a:t>did</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litteraly</a:t>
            </a:r>
            <a:r>
              <a:rPr lang="de-DE" altLang="en-US" sz="2000" dirty="0">
                <a:effectLst>
                  <a:outerShdw blurRad="38100" dist="38100" dir="2700000" algn="tl">
                    <a:srgbClr val="FFFFFF"/>
                  </a:outerShdw>
                </a:effectLst>
                <a:latin typeface="Times" pitchFamily="2" charset="0"/>
              </a:rPr>
              <a:t> hurt. </a:t>
            </a:r>
            <a:r>
              <a:rPr lang="de-DE" altLang="en-US" sz="2000" dirty="0" err="1">
                <a:effectLst>
                  <a:outerShdw blurRad="38100" dist="38100" dir="2700000" algn="tl">
                    <a:srgbClr val="FFFFFF"/>
                  </a:outerShdw>
                </a:effectLst>
                <a:latin typeface="Times" pitchFamily="2" charset="0"/>
              </a:rPr>
              <a:t>Critic</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had</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become</a:t>
            </a:r>
            <a:r>
              <a:rPr lang="de-DE" altLang="en-US" sz="2000" dirty="0">
                <a:effectLst>
                  <a:outerShdw blurRad="38100" dist="38100" dir="2700000" algn="tl">
                    <a:srgbClr val="FFFFFF"/>
                  </a:outerShdw>
                </a:effectLst>
                <a:latin typeface="Times" pitchFamily="2" charset="0"/>
              </a:rPr>
              <a:t> irrelevant, out </a:t>
            </a:r>
            <a:r>
              <a:rPr lang="de-DE" altLang="en-US" sz="2000" dirty="0" err="1">
                <a:effectLst>
                  <a:outerShdw blurRad="38100" dist="38100" dir="2700000" algn="tl">
                    <a:srgbClr val="FFFFFF"/>
                  </a:outerShdw>
                </a:effectLst>
                <a:latin typeface="Times" pitchFamily="2" charset="0"/>
              </a:rPr>
              <a:t>of</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use</a:t>
            </a:r>
            <a:r>
              <a:rPr lang="de-DE" altLang="en-US" sz="2000" dirty="0">
                <a:effectLst>
                  <a:outerShdw blurRad="38100" dist="38100" dir="2700000" algn="tl">
                    <a:srgbClr val="FFFFFF"/>
                  </a:outerShdw>
                </a:effectLst>
                <a:latin typeface="Times" pitchFamily="2" charset="0"/>
              </a:rPr>
              <a:t>. </a:t>
            </a:r>
            <a:r>
              <a:rPr lang="de-DE" altLang="en-US" sz="2000" b="1" dirty="0">
                <a:effectLst>
                  <a:outerShdw blurRad="38100" dist="38100" dir="2700000" algn="tl">
                    <a:srgbClr val="FFFFFF"/>
                  </a:outerShdw>
                </a:effectLst>
                <a:latin typeface="Times" pitchFamily="2" charset="0"/>
              </a:rPr>
              <a:t>Death </a:t>
            </a:r>
            <a:r>
              <a:rPr lang="de-DE" altLang="en-US" sz="2000" b="1" dirty="0" err="1">
                <a:effectLst>
                  <a:outerShdw blurRad="38100" dist="38100" dir="2700000" algn="tl">
                    <a:srgbClr val="FFFFFF"/>
                  </a:outerShdw>
                </a:effectLst>
                <a:latin typeface="Times" pitchFamily="2" charset="0"/>
              </a:rPr>
              <a:t>of</a:t>
            </a:r>
            <a:r>
              <a:rPr lang="de-DE" altLang="en-US" sz="2000" b="1" dirty="0">
                <a:effectLst>
                  <a:outerShdw blurRad="38100" dist="38100" dir="2700000" algn="tl">
                    <a:srgbClr val="FFFFFF"/>
                  </a:outerShdw>
                </a:effectLst>
                <a:latin typeface="Times" pitchFamily="2" charset="0"/>
              </a:rPr>
              <a:t> jazz, anti-jazz</a:t>
            </a:r>
            <a:r>
              <a:rPr lang="de-DE" altLang="en-US" sz="2000" dirty="0">
                <a:effectLst>
                  <a:outerShdw blurRad="38100" dist="38100" dir="2700000" algn="tl">
                    <a:srgbClr val="FFFFFF"/>
                  </a:outerShdw>
                </a:effectLst>
                <a:latin typeface="Times" pitchFamily="2" charset="0"/>
              </a:rPr>
              <a:t> (</a:t>
            </a:r>
            <a:r>
              <a:rPr lang="de-DE" altLang="en-US" sz="2000" i="1" dirty="0" err="1">
                <a:effectLst>
                  <a:outerShdw blurRad="38100" dist="38100" dir="2700000" algn="tl">
                    <a:srgbClr val="FFFFFF"/>
                  </a:outerShdw>
                </a:effectLst>
                <a:latin typeface="Times" pitchFamily="2" charset="0"/>
              </a:rPr>
              <a:t>see</a:t>
            </a:r>
            <a:r>
              <a:rPr lang="de-DE" altLang="en-US" sz="2000" i="1" dirty="0">
                <a:effectLst>
                  <a:outerShdw blurRad="38100" dist="38100" dir="2700000" algn="tl">
                    <a:srgbClr val="FFFFFF"/>
                  </a:outerShdw>
                </a:effectLst>
                <a:latin typeface="Times" pitchFamily="2" charset="0"/>
              </a:rPr>
              <a:t> Down Beat </a:t>
            </a:r>
            <a:r>
              <a:rPr lang="de-DE" altLang="en-US" sz="2000" i="1" dirty="0" err="1">
                <a:effectLst>
                  <a:outerShdw blurRad="38100" dist="38100" dir="2700000" algn="tl">
                    <a:srgbClr val="FFFFFF"/>
                  </a:outerShdw>
                </a:effectLst>
                <a:latin typeface="Times" pitchFamily="2" charset="0"/>
              </a:rPr>
              <a:t>discussion</a:t>
            </a:r>
            <a:r>
              <a:rPr lang="de-DE" altLang="en-US" sz="2000" i="1" dirty="0">
                <a:effectLst>
                  <a:outerShdw blurRad="38100" dist="38100" dir="2700000" algn="tl">
                    <a:srgbClr val="FFFFFF"/>
                  </a:outerShdw>
                </a:effectLst>
                <a:latin typeface="Times" pitchFamily="2" charset="0"/>
              </a:rPr>
              <a:t> 1962 </a:t>
            </a:r>
            <a:r>
              <a:rPr lang="de-DE" altLang="en-US" sz="2000" i="1" dirty="0" err="1">
                <a:effectLst>
                  <a:outerShdw blurRad="38100" dist="38100" dir="2700000" algn="tl">
                    <a:srgbClr val="FFFFFF"/>
                  </a:outerShdw>
                </a:effectLst>
                <a:latin typeface="Times" pitchFamily="2" charset="0"/>
              </a:rPr>
              <a:t>with</a:t>
            </a:r>
            <a:r>
              <a:rPr lang="de-DE" altLang="en-US" sz="2000" i="1" dirty="0">
                <a:effectLst>
                  <a:outerShdw blurRad="38100" dist="38100" dir="2700000" algn="tl">
                    <a:srgbClr val="FFFFFF"/>
                  </a:outerShdw>
                </a:effectLst>
                <a:latin typeface="Times" pitchFamily="2" charset="0"/>
              </a:rPr>
              <a:t> John Coltrane </a:t>
            </a:r>
            <a:r>
              <a:rPr lang="de-DE" altLang="en-US" sz="2000" i="1" dirty="0" err="1">
                <a:effectLst>
                  <a:outerShdw blurRad="38100" dist="38100" dir="2700000" algn="tl">
                    <a:srgbClr val="FFFFFF"/>
                  </a:outerShdw>
                </a:effectLst>
                <a:latin typeface="Times" pitchFamily="2" charset="0"/>
              </a:rPr>
              <a:t>and</a:t>
            </a:r>
            <a:r>
              <a:rPr lang="de-DE" altLang="en-US" sz="2000" i="1" dirty="0">
                <a:effectLst>
                  <a:outerShdw blurRad="38100" dist="38100" dir="2700000" algn="tl">
                    <a:srgbClr val="FFFFFF"/>
                  </a:outerShdw>
                </a:effectLst>
                <a:latin typeface="Times" pitchFamily="2" charset="0"/>
              </a:rPr>
              <a:t> Eric </a:t>
            </a:r>
            <a:r>
              <a:rPr lang="de-DE" altLang="en-US" sz="2000" i="1" dirty="0" err="1">
                <a:effectLst>
                  <a:outerShdw blurRad="38100" dist="38100" dir="2700000" algn="tl">
                    <a:srgbClr val="FFFFFF"/>
                  </a:outerShdw>
                </a:effectLst>
                <a:latin typeface="Times" pitchFamily="2" charset="0"/>
              </a:rPr>
              <a:t>Dolphy</a:t>
            </a:r>
            <a:r>
              <a:rPr lang="de-DE" altLang="en-US" sz="2000" i="1" dirty="0">
                <a:effectLst>
                  <a:outerShdw blurRad="38100" dist="38100" dir="2700000" algn="tl">
                    <a:srgbClr val="FFFFFF"/>
                  </a:outerShdw>
                </a:effectLst>
                <a:latin typeface="Times" pitchFamily="2" charset="0"/>
              </a:rPr>
              <a:t> </a:t>
            </a:r>
            <a:r>
              <a:rPr lang="de-DE" altLang="en-US" sz="2000" i="1" dirty="0" err="1">
                <a:effectLst>
                  <a:outerShdw blurRad="38100" dist="38100" dir="2700000" algn="tl">
                    <a:srgbClr val="FFFFFF"/>
                  </a:outerShdw>
                </a:effectLst>
                <a:latin typeface="Times" pitchFamily="2" charset="0"/>
              </a:rPr>
              <a:t>later</a:t>
            </a:r>
            <a:r>
              <a:rPr lang="de-DE" altLang="en-US" sz="2000" dirty="0">
                <a:effectLst>
                  <a:outerShdw blurRad="38100" dist="38100" dir="2700000" algn="tl">
                    <a:srgbClr val="FFFFFF"/>
                  </a:outerShdw>
                </a:effectLst>
                <a:latin typeface="Times" pitchFamily="2" charset="0"/>
              </a:rPr>
              <a:t>).</a:t>
            </a:r>
          </a:p>
          <a:p>
            <a:pPr>
              <a:defRPr/>
            </a:pPr>
            <a:br>
              <a:rPr lang="de-DE" altLang="en-US" sz="2000" dirty="0">
                <a:effectLst>
                  <a:outerShdw blurRad="38100" dist="38100" dir="2700000" algn="tl">
                    <a:srgbClr val="FFFFFF"/>
                  </a:outerShdw>
                </a:effectLst>
                <a:latin typeface="Times" pitchFamily="2" charset="0"/>
              </a:rPr>
            </a:br>
            <a:r>
              <a:rPr lang="de-DE" altLang="en-US" sz="2000" dirty="0">
                <a:effectLst>
                  <a:outerShdw blurRad="38100" dist="38100" dir="2700000" algn="tl">
                    <a:srgbClr val="FFFFFF"/>
                  </a:outerShdw>
                </a:effectLst>
                <a:latin typeface="Times" pitchFamily="2" charset="0"/>
              </a:rPr>
              <a:t>Writer </a:t>
            </a:r>
            <a:r>
              <a:rPr lang="de-DE" altLang="en-US" sz="2000" dirty="0" err="1">
                <a:effectLst>
                  <a:outerShdw blurRad="38100" dist="38100" dir="2700000" algn="tl">
                    <a:srgbClr val="FFFFFF"/>
                  </a:outerShdw>
                </a:effectLst>
                <a:latin typeface="Times" pitchFamily="2" charset="0"/>
              </a:rPr>
              <a:t>and</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poet</a:t>
            </a:r>
            <a:r>
              <a:rPr lang="de-DE" altLang="en-US" sz="2000"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LeRoi</a:t>
            </a:r>
            <a:r>
              <a:rPr lang="de-DE" altLang="en-US" sz="2000" b="1" dirty="0">
                <a:effectLst>
                  <a:outerShdw blurRad="38100" dist="38100" dir="2700000" algn="tl">
                    <a:srgbClr val="FFFFFF"/>
                  </a:outerShdw>
                </a:effectLst>
                <a:latin typeface="Times" pitchFamily="2" charset="0"/>
              </a:rPr>
              <a:t> Jones</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started</a:t>
            </a:r>
            <a:r>
              <a:rPr lang="de-DE" altLang="en-US" sz="2000" dirty="0">
                <a:effectLst>
                  <a:outerShdw blurRad="38100" dist="38100" dir="2700000" algn="tl">
                    <a:srgbClr val="FFFFFF"/>
                  </a:outerShdw>
                </a:effectLst>
                <a:latin typeface="Times" pitchFamily="2" charset="0"/>
              </a:rPr>
              <a:t> an </a:t>
            </a:r>
            <a:r>
              <a:rPr lang="de-DE" altLang="en-US" sz="2000" dirty="0" err="1">
                <a:effectLst>
                  <a:outerShdw blurRad="38100" dist="38100" dir="2700000" algn="tl">
                    <a:srgbClr val="FFFFFF"/>
                  </a:outerShdw>
                </a:effectLst>
                <a:latin typeface="Times" pitchFamily="2" charset="0"/>
              </a:rPr>
              <a:t>intellectual</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shaping</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within</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the</a:t>
            </a:r>
            <a:r>
              <a:rPr lang="de-DE" altLang="en-US" sz="2000" dirty="0">
                <a:effectLst>
                  <a:outerShdw blurRad="38100" dist="38100" dir="2700000" algn="tl">
                    <a:srgbClr val="FFFFFF"/>
                  </a:outerShdw>
                </a:effectLst>
                <a:latin typeface="Times" pitchFamily="2" charset="0"/>
              </a:rPr>
              <a:t> national </a:t>
            </a:r>
            <a:r>
              <a:rPr lang="de-DE" altLang="en-US" sz="2000" dirty="0" err="1">
                <a:effectLst>
                  <a:outerShdw blurRad="38100" dist="38100" dir="2700000" algn="tl">
                    <a:srgbClr val="FFFFFF"/>
                  </a:outerShdw>
                </a:effectLst>
                <a:latin typeface="Times" pitchFamily="2" charset="0"/>
              </a:rPr>
              <a:t>political</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movement</a:t>
            </a:r>
            <a:r>
              <a:rPr lang="de-DE" altLang="en-US" sz="2000" dirty="0">
                <a:effectLst>
                  <a:outerShdw blurRad="38100" dist="38100" dir="2700000" algn="tl">
                    <a:srgbClr val="FFFFFF"/>
                  </a:outerShdw>
                </a:effectLst>
                <a:latin typeface="Times" pitchFamily="2" charset="0"/>
              </a:rPr>
              <a:t>: </a:t>
            </a:r>
            <a:r>
              <a:rPr lang="de-DE" altLang="en-US" sz="2000" b="1" dirty="0">
                <a:effectLst>
                  <a:outerShdw blurRad="38100" dist="38100" dir="2700000" algn="tl">
                    <a:srgbClr val="FFFFFF"/>
                  </a:outerShdw>
                </a:effectLst>
                <a:latin typeface="Times" pitchFamily="2" charset="0"/>
              </a:rPr>
              <a:t>Black Power</a:t>
            </a:r>
            <a:r>
              <a:rPr lang="de-DE" altLang="en-US" sz="2000" dirty="0">
                <a:effectLst>
                  <a:outerShdw blurRad="38100" dist="38100" dir="2700000" algn="tl">
                    <a:srgbClr val="FFFFFF"/>
                  </a:outerShdw>
                </a:effectLst>
                <a:latin typeface="Times" pitchFamily="2" charset="0"/>
              </a:rPr>
              <a:t>, -&gt; Black Studies at </a:t>
            </a:r>
            <a:r>
              <a:rPr lang="de-DE" altLang="en-US" sz="2000" dirty="0" err="1">
                <a:effectLst>
                  <a:outerShdw blurRad="38100" dist="38100" dir="2700000" algn="tl">
                    <a:srgbClr val="FFFFFF"/>
                  </a:outerShdw>
                </a:effectLst>
                <a:latin typeface="Times" pitchFamily="2" charset="0"/>
              </a:rPr>
              <a:t>Universities</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stressing</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the</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pride</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and</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beauty</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of</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the</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black</a:t>
            </a:r>
            <a:r>
              <a:rPr lang="de-DE" altLang="en-US" sz="2000" dirty="0">
                <a:effectLst>
                  <a:outerShdw blurRad="38100" dist="38100" dir="2700000" algn="tl">
                    <a:srgbClr val="FFFFFF"/>
                  </a:outerShdw>
                </a:effectLst>
                <a:latin typeface="Times" pitchFamily="2" charset="0"/>
              </a:rPr>
              <a:t>, not </a:t>
            </a:r>
            <a:r>
              <a:rPr lang="de-DE" altLang="en-US" sz="2000" dirty="0" err="1">
                <a:effectLst>
                  <a:outerShdw blurRad="38100" dist="38100" dir="2700000" algn="tl">
                    <a:srgbClr val="FFFFFF"/>
                  </a:outerShdw>
                </a:effectLst>
                <a:latin typeface="Times" pitchFamily="2" charset="0"/>
              </a:rPr>
              <a:t>without</a:t>
            </a:r>
            <a:r>
              <a:rPr lang="de-DE" altLang="en-US" sz="2000" dirty="0">
                <a:effectLst>
                  <a:outerShdw blurRad="38100" dist="38100" dir="2700000" algn="tl">
                    <a:srgbClr val="FFFFFF"/>
                  </a:outerShdw>
                </a:effectLst>
                <a:latin typeface="Times" pitchFamily="2" charset="0"/>
              </a:rPr>
              <a:t> a </a:t>
            </a:r>
            <a:r>
              <a:rPr lang="de-DE" altLang="en-US" sz="2000" dirty="0" err="1">
                <a:effectLst>
                  <a:outerShdw blurRad="38100" dist="38100" dir="2700000" algn="tl">
                    <a:srgbClr val="FFFFFF"/>
                  </a:outerShdw>
                </a:effectLst>
                <a:latin typeface="Times" pitchFamily="2" charset="0"/>
              </a:rPr>
              <a:t>racist</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accent</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book</a:t>
            </a:r>
            <a:r>
              <a:rPr lang="de-DE" altLang="en-US" sz="2000" dirty="0">
                <a:effectLst>
                  <a:outerShdw blurRad="38100" dist="38100" dir="2700000" algn="tl">
                    <a:srgbClr val="FFFFFF"/>
                  </a:outerShdw>
                </a:effectLst>
                <a:latin typeface="Times" pitchFamily="2" charset="0"/>
              </a:rPr>
              <a:t>: </a:t>
            </a:r>
            <a:r>
              <a:rPr lang="de-DE" altLang="en-US" sz="2000" i="1" dirty="0">
                <a:effectLst>
                  <a:outerShdw blurRad="38100" dist="38100" dir="2700000" algn="tl">
                    <a:srgbClr val="FFFFFF"/>
                  </a:outerShdw>
                </a:effectLst>
                <a:latin typeface="Times" pitchFamily="2" charset="0"/>
              </a:rPr>
              <a:t>Blues People</a:t>
            </a:r>
            <a:r>
              <a:rPr lang="de-DE" altLang="en-US" sz="2000" dirty="0">
                <a:effectLst>
                  <a:outerShdw blurRad="38100" dist="38100" dir="2700000" algn="tl">
                    <a:srgbClr val="FFFFFF"/>
                  </a:outerShdw>
                </a:effectLst>
                <a:latin typeface="Times" pitchFamily="2" charset="0"/>
              </a:rPr>
              <a:t> (NY 1963, Apollo). </a:t>
            </a:r>
          </a:p>
          <a:p>
            <a:pPr>
              <a:defRPr/>
            </a:pPr>
            <a:br>
              <a:rPr lang="de-DE" altLang="en-US" sz="2000" dirty="0">
                <a:effectLst>
                  <a:outerShdw blurRad="38100" dist="38100" dir="2700000" algn="tl">
                    <a:srgbClr val="FFFFFF"/>
                  </a:outerShdw>
                </a:effectLst>
                <a:latin typeface="Times" pitchFamily="2" charset="0"/>
              </a:rPr>
            </a:br>
            <a:r>
              <a:rPr lang="de-DE" altLang="en-US" sz="2000" b="1" dirty="0" err="1">
                <a:effectLst>
                  <a:outerShdw blurRad="38100" dist="38100" dir="2700000" algn="tl">
                    <a:srgbClr val="FFFFFF"/>
                  </a:outerShdw>
                </a:effectLst>
                <a:latin typeface="Times" pitchFamily="2" charset="0"/>
              </a:rPr>
              <a:t>Gives</a:t>
            </a:r>
            <a:r>
              <a:rPr lang="de-DE" altLang="en-US" sz="2000" b="1" dirty="0">
                <a:effectLst>
                  <a:outerShdw blurRad="38100" dist="38100" dir="2700000" algn="tl">
                    <a:srgbClr val="FFFFFF"/>
                  </a:outerShdw>
                </a:effectLst>
                <a:latin typeface="Times" pitchFamily="2" charset="0"/>
              </a:rPr>
              <a:t> back </a:t>
            </a:r>
            <a:r>
              <a:rPr lang="de-DE" altLang="en-US" sz="2000" b="1" dirty="0" err="1">
                <a:effectLst>
                  <a:outerShdw blurRad="38100" dist="38100" dir="2700000" algn="tl">
                    <a:srgbClr val="FFFFFF"/>
                  </a:outerShdw>
                </a:effectLst>
                <a:latin typeface="Times" pitchFamily="2" charset="0"/>
              </a:rPr>
              <a:t>to</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the</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black</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their</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music</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the</a:t>
            </a:r>
            <a:r>
              <a:rPr lang="de-DE" altLang="en-US" sz="2000" b="1" dirty="0">
                <a:effectLst>
                  <a:outerShdw blurRad="38100" dist="38100" dir="2700000" algn="tl">
                    <a:srgbClr val="FFFFFF"/>
                  </a:outerShdw>
                </a:effectLst>
                <a:latin typeface="Times" pitchFamily="2" charset="0"/>
              </a:rPr>
              <a:t> jazz, </a:t>
            </a:r>
            <a:r>
              <a:rPr lang="de-DE" altLang="en-US" sz="2000" b="1" dirty="0" err="1">
                <a:effectLst>
                  <a:outerShdw blurRad="38100" dist="38100" dir="2700000" algn="tl">
                    <a:srgbClr val="FFFFFF"/>
                  </a:outerShdw>
                </a:effectLst>
                <a:latin typeface="Times" pitchFamily="2" charset="0"/>
              </a:rPr>
              <a:t>which</a:t>
            </a:r>
            <a:r>
              <a:rPr lang="de-DE" altLang="en-US" sz="2000" b="1" dirty="0">
                <a:effectLst>
                  <a:outerShdw blurRad="38100" dist="38100" dir="2700000" algn="tl">
                    <a:srgbClr val="FFFFFF"/>
                  </a:outerShdw>
                </a:effectLst>
                <a:latin typeface="Times" pitchFamily="2" charset="0"/>
              </a:rPr>
              <a:t> was </a:t>
            </a:r>
            <a:r>
              <a:rPr lang="de-DE" altLang="en-US" sz="2000" b="1" dirty="0" err="1">
                <a:effectLst>
                  <a:outerShdw blurRad="38100" dist="38100" dir="2700000" algn="tl">
                    <a:srgbClr val="FFFFFF"/>
                  </a:outerShdw>
                </a:effectLst>
                <a:latin typeface="Times" pitchFamily="2" charset="0"/>
              </a:rPr>
              <a:t>sold</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to</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the</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white</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commerce</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esthetics</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and</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culture</a:t>
            </a:r>
            <a:r>
              <a:rPr lang="de-DE" altLang="en-US" sz="2000" b="1" dirty="0">
                <a:effectLst>
                  <a:outerShdw blurRad="38100" dist="38100" dir="2700000" algn="tl">
                    <a:srgbClr val="FFFFFF"/>
                  </a:outerShdw>
                </a:effectLst>
                <a:latin typeface="Times" pitchFamily="2" charset="0"/>
              </a:rPr>
              <a:t>. </a:t>
            </a:r>
            <a:br>
              <a:rPr lang="de-DE" altLang="en-US" sz="2000" b="1" dirty="0">
                <a:effectLst>
                  <a:outerShdw blurRad="38100" dist="38100" dir="2700000" algn="tl">
                    <a:srgbClr val="FFFFFF"/>
                  </a:outerShdw>
                </a:effectLst>
                <a:latin typeface="Times" pitchFamily="2" charset="0"/>
              </a:rPr>
            </a:br>
            <a:endParaRPr lang="de-DE" altLang="en-US" sz="2000" dirty="0">
              <a:effectLst>
                <a:outerShdw blurRad="38100" dist="38100" dir="2700000" algn="tl">
                  <a:srgbClr val="FFFFFF"/>
                </a:outerShdw>
              </a:effectLst>
              <a:latin typeface="Times" pitchFamily="2" charset="0"/>
            </a:endParaRPr>
          </a:p>
          <a:p>
            <a:pPr>
              <a:defRPr/>
            </a:pPr>
            <a:r>
              <a:rPr lang="de-DE" altLang="en-US" sz="2000" dirty="0">
                <a:effectLst>
                  <a:outerShdw blurRad="38100" dist="38100" dir="2700000" algn="tl">
                    <a:srgbClr val="FFFFFF"/>
                  </a:outerShdw>
                </a:effectLst>
                <a:latin typeface="Times" pitchFamily="2" charset="0"/>
              </a:rPr>
              <a:t>Shepp in </a:t>
            </a:r>
            <a:r>
              <a:rPr lang="de-DE" altLang="en-US" sz="2000" dirty="0" err="1">
                <a:effectLst>
                  <a:outerShdw blurRad="38100" dist="38100" dir="2700000" algn="tl">
                    <a:srgbClr val="FFFFFF"/>
                  </a:outerShdw>
                </a:effectLst>
                <a:latin typeface="Times" pitchFamily="2" charset="0"/>
              </a:rPr>
              <a:t>recent</a:t>
            </a:r>
            <a:r>
              <a:rPr lang="de-DE" altLang="en-US" sz="2000" dirty="0">
                <a:effectLst>
                  <a:outerShdw blurRad="38100" dist="38100" dir="2700000" algn="tl">
                    <a:srgbClr val="FFFFFF"/>
                  </a:outerShdw>
                </a:effectLst>
                <a:latin typeface="Times" pitchFamily="2" charset="0"/>
              </a:rPr>
              <a:t> interview </a:t>
            </a:r>
            <a:r>
              <a:rPr lang="de-DE" altLang="en-US" sz="2000" dirty="0" err="1">
                <a:effectLst>
                  <a:outerShdw blurRad="38100" dist="38100" dir="2700000" algn="tl">
                    <a:srgbClr val="FFFFFF"/>
                  </a:outerShdw>
                </a:effectLst>
                <a:latin typeface="Times" pitchFamily="2" charset="0"/>
              </a:rPr>
              <a:t>maintains</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that</a:t>
            </a:r>
            <a:r>
              <a:rPr lang="de-DE" altLang="en-US" sz="2000" dirty="0">
                <a:effectLst>
                  <a:outerShdw blurRad="38100" dist="38100" dir="2700000" algn="tl">
                    <a:srgbClr val="FFFFFF"/>
                  </a:outerShdw>
                </a:effectLst>
                <a:latin typeface="Times" pitchFamily="2" charset="0"/>
              </a:rPr>
              <a:t> jazz </a:t>
            </a:r>
            <a:r>
              <a:rPr lang="de-DE" altLang="en-US" sz="2000" dirty="0" err="1">
                <a:effectLst>
                  <a:outerShdw blurRad="38100" dist="38100" dir="2700000" algn="tl">
                    <a:srgbClr val="FFFFFF"/>
                  </a:outerShdw>
                </a:effectLst>
                <a:latin typeface="Times" pitchFamily="2" charset="0"/>
              </a:rPr>
              <a:t>has</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been</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degraded</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to</a:t>
            </a:r>
            <a:r>
              <a:rPr lang="de-DE" altLang="en-US" sz="2000" dirty="0">
                <a:effectLst>
                  <a:outerShdw blurRad="38100" dist="38100" dir="2700000" algn="tl">
                    <a:srgbClr val="FFFFFF"/>
                  </a:outerShdw>
                </a:effectLst>
                <a:latin typeface="Times" pitchFamily="2" charset="0"/>
              </a:rPr>
              <a:t> a </a:t>
            </a:r>
            <a:r>
              <a:rPr lang="de-DE" altLang="en-US" sz="2000" dirty="0" err="1">
                <a:effectLst>
                  <a:outerShdw blurRad="38100" dist="38100" dir="2700000" algn="tl">
                    <a:srgbClr val="FFFFFF"/>
                  </a:outerShdw>
                </a:effectLst>
                <a:latin typeface="Times" pitchFamily="2" charset="0"/>
              </a:rPr>
              <a:t>label</a:t>
            </a:r>
            <a:r>
              <a:rPr lang="de-DE" altLang="en-US" sz="2000" dirty="0">
                <a:effectLst>
                  <a:outerShdw blurRad="38100" dist="38100" dir="2700000" algn="tl">
                    <a:srgbClr val="FFFFFF"/>
                  </a:outerShdw>
                </a:effectLst>
                <a:latin typeface="Times" pitchFamily="2" charset="0"/>
              </a:rPr>
              <a:t> like Coca Cola. Free jazz was (</a:t>
            </a:r>
            <a:r>
              <a:rPr lang="de-DE" altLang="en-US" sz="2000" dirty="0" err="1">
                <a:effectLst>
                  <a:outerShdw blurRad="38100" dist="38100" dir="2700000" algn="tl">
                    <a:srgbClr val="FFFFFF"/>
                  </a:outerShdw>
                </a:effectLst>
                <a:latin typeface="Times" pitchFamily="2" charset="0"/>
              </a:rPr>
              <a:t>according</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to</a:t>
            </a:r>
            <a:r>
              <a:rPr lang="de-DE" altLang="en-US" sz="2000" dirty="0">
                <a:effectLst>
                  <a:outerShdw blurRad="38100" dist="38100" dir="2700000" algn="tl">
                    <a:srgbClr val="FFFFFF"/>
                  </a:outerShdw>
                </a:effectLst>
                <a:latin typeface="Times" pitchFamily="2" charset="0"/>
              </a:rPr>
              <a:t> Shepp) a </a:t>
            </a:r>
            <a:r>
              <a:rPr lang="de-DE" altLang="en-US" sz="2000" dirty="0" err="1">
                <a:effectLst>
                  <a:outerShdw blurRad="38100" dist="38100" dir="2700000" algn="tl">
                    <a:srgbClr val="FFFFFF"/>
                  </a:outerShdw>
                </a:effectLst>
                <a:latin typeface="Times" pitchFamily="2" charset="0"/>
              </a:rPr>
              <a:t>liberation</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from</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these</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constraints</a:t>
            </a:r>
            <a:r>
              <a:rPr lang="de-DE" altLang="en-US" sz="2000" dirty="0">
                <a:effectLst>
                  <a:outerShdw blurRad="38100" dist="38100" dir="2700000" algn="tl">
                    <a:srgbClr val="FFFFFF"/>
                  </a:outerShdw>
                </a:effectLst>
                <a:latin typeface="Times"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8177776" presetClass="entr" presetSubtype="0" fill="hold" nodeType="clickEffect">
                                  <p:stCondLst>
                                    <p:cond delay="0"/>
                                  </p:stCondLst>
                                  <p:childTnLst>
                                    <p:set>
                                      <p:cBhvr>
                                        <p:cTn id="6" dur="1" fill="hold">
                                          <p:stCondLst>
                                            <p:cond delay="499"/>
                                          </p:stCondLst>
                                        </p:cTn>
                                        <p:tgtEl>
                                          <p:spTgt spid="8683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48177776" presetClass="entr" presetSubtype="0" fill="hold" nodeType="clickEffect">
                                  <p:stCondLst>
                                    <p:cond delay="0"/>
                                  </p:stCondLst>
                                  <p:childTnLst>
                                    <p:set>
                                      <p:cBhvr>
                                        <p:cTn id="10" dur="1" fill="hold">
                                          <p:stCondLst>
                                            <p:cond delay="499"/>
                                          </p:stCondLst>
                                        </p:cTn>
                                        <p:tgtEl>
                                          <p:spTgt spid="8683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648177776" presetClass="entr" presetSubtype="0" fill="hold" nodeType="clickEffect">
                                  <p:stCondLst>
                                    <p:cond delay="0"/>
                                  </p:stCondLst>
                                  <p:childTnLst>
                                    <p:set>
                                      <p:cBhvr>
                                        <p:cTn id="14" dur="1" fill="hold">
                                          <p:stCondLst>
                                            <p:cond delay="499"/>
                                          </p:stCondLst>
                                        </p:cTn>
                                        <p:tgtEl>
                                          <p:spTgt spid="86835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48177776" presetClass="entr" presetSubtype="0" fill="hold" nodeType="clickEffect">
                                  <p:stCondLst>
                                    <p:cond delay="0"/>
                                  </p:stCondLst>
                                  <p:childTnLst>
                                    <p:set>
                                      <p:cBhvr>
                                        <p:cTn id="18" dur="1" fill="hold">
                                          <p:stCondLst>
                                            <p:cond delay="499"/>
                                          </p:stCondLst>
                                        </p:cTn>
                                        <p:tgtEl>
                                          <p:spTgt spid="86835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648177776" presetClass="entr" presetSubtype="0" fill="hold" nodeType="clickEffect">
                                  <p:stCondLst>
                                    <p:cond delay="0"/>
                                  </p:stCondLst>
                                  <p:childTnLst>
                                    <p:set>
                                      <p:cBhvr>
                                        <p:cTn id="22" dur="1" fill="hold">
                                          <p:stCondLst>
                                            <p:cond delay="499"/>
                                          </p:stCondLst>
                                        </p:cTn>
                                        <p:tgtEl>
                                          <p:spTgt spid="86835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648177776" presetClass="entr" presetSubtype="0" fill="hold" nodeType="clickEffect">
                                  <p:stCondLst>
                                    <p:cond delay="0"/>
                                  </p:stCondLst>
                                  <p:childTnLst>
                                    <p:set>
                                      <p:cBhvr>
                                        <p:cTn id="26" dur="1" fill="hold">
                                          <p:stCondLst>
                                            <p:cond delay="499"/>
                                          </p:stCondLst>
                                        </p:cTn>
                                        <p:tgtEl>
                                          <p:spTgt spid="8683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8354"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Text Box 1026">
            <a:extLst>
              <a:ext uri="{FF2B5EF4-FFF2-40B4-BE49-F238E27FC236}">
                <a16:creationId xmlns:a16="http://schemas.microsoft.com/office/drawing/2014/main" id="{B6C29C8D-72E7-E41C-B886-29ADFAF29657}"/>
              </a:ext>
            </a:extLst>
          </p:cNvPr>
          <p:cNvSpPr txBox="1">
            <a:spLocks noChangeArrowheads="1"/>
          </p:cNvSpPr>
          <p:nvPr/>
        </p:nvSpPr>
        <p:spPr bwMode="auto">
          <a:xfrm>
            <a:off x="1617663" y="322263"/>
            <a:ext cx="7999412" cy="3444875"/>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2000" b="1">
                <a:effectLst>
                  <a:outerShdw blurRad="38100" dist="38100" dir="2700000" algn="tl">
                    <a:srgbClr val="FFFFFF"/>
                  </a:outerShdw>
                </a:effectLst>
                <a:latin typeface="Times" pitchFamily="2" charset="0"/>
              </a:rPr>
              <a:t>Shepp</a:t>
            </a:r>
            <a:r>
              <a:rPr lang="de-DE" altLang="en-US" sz="2000">
                <a:effectLst>
                  <a:outerShdw blurRad="38100" dist="38100" dir="2700000" algn="tl">
                    <a:srgbClr val="FFFFFF"/>
                  </a:outerShdw>
                </a:effectLst>
                <a:latin typeface="Times" pitchFamily="2" charset="0"/>
              </a:rPr>
              <a:t>  in Down Beat 1965: </a:t>
            </a:r>
          </a:p>
          <a:p>
            <a:pPr>
              <a:defRPr/>
            </a:pPr>
            <a:r>
              <a:rPr lang="de-DE" altLang="en-US" sz="2000">
                <a:effectLst>
                  <a:outerShdw blurRad="38100" dist="38100" dir="2700000" algn="tl">
                    <a:srgbClr val="FFFFFF"/>
                  </a:outerShdw>
                </a:effectLst>
                <a:latin typeface="Times" pitchFamily="2" charset="0"/>
              </a:rPr>
              <a:t>„Jazz is one of the socially and esthetically most significant contributions of America. Some do accept it for what it is: A significant, deep contribution to America—it is against war; against Vietnam; for Cuba; for the liberation of the peoples of the world. This is the nature of jazz. Without having to search very far. Why? Because </a:t>
            </a:r>
            <a:r>
              <a:rPr lang="de-DE" altLang="en-US" sz="2000" b="1">
                <a:effectLst>
                  <a:outerShdw blurRad="38100" dist="38100" dir="2700000" algn="tl">
                    <a:srgbClr val="FFFFFF"/>
                  </a:outerShdw>
                </a:effectLst>
                <a:latin typeface="Times" pitchFamily="2" charset="0"/>
              </a:rPr>
              <a:t>jazz is itself born from oppression, born from the subjugation of my people</a:t>
            </a:r>
            <a:r>
              <a:rPr lang="de-DE" altLang="en-US" sz="2000">
                <a:effectLst>
                  <a:outerShdw blurRad="38100" dist="38100" dir="2700000" algn="tl">
                    <a:srgbClr val="FFFFFF"/>
                  </a:outerShdw>
                </a:effectLst>
                <a:latin typeface="Times" pitchFamily="2" charset="0"/>
              </a:rPr>
              <a:t>.“ </a:t>
            </a:r>
          </a:p>
          <a:p>
            <a:pPr>
              <a:defRPr/>
            </a:pPr>
            <a:br>
              <a:rPr lang="de-DE" altLang="en-US" sz="2000">
                <a:effectLst>
                  <a:outerShdw blurRad="38100" dist="38100" dir="2700000" algn="tl">
                    <a:srgbClr val="FFFFFF"/>
                  </a:outerShdw>
                </a:effectLst>
                <a:latin typeface="Times" pitchFamily="2" charset="0"/>
              </a:rPr>
            </a:br>
            <a:r>
              <a:rPr lang="de-DE" altLang="en-US" sz="2000">
                <a:effectLst>
                  <a:outerShdw blurRad="38100" dist="38100" dir="2700000" algn="tl">
                    <a:srgbClr val="FFFFFF"/>
                  </a:outerShdw>
                </a:effectLst>
                <a:latin typeface="Times" pitchFamily="2" charset="0"/>
              </a:rPr>
              <a:t>And </a:t>
            </a:r>
            <a:r>
              <a:rPr lang="de-DE" altLang="en-US" sz="2000" b="1">
                <a:effectLst>
                  <a:outerShdw blurRad="38100" dist="38100" dir="2700000" algn="tl">
                    <a:srgbClr val="FFFFFF"/>
                  </a:outerShdw>
                </a:effectLst>
                <a:latin typeface="Times" pitchFamily="2" charset="0"/>
              </a:rPr>
              <a:t>Ornette Coleman</a:t>
            </a:r>
            <a:r>
              <a:rPr lang="de-DE" altLang="en-US" sz="2000">
                <a:effectLst>
                  <a:outerShdw blurRad="38100" dist="38100" dir="2700000" algn="tl">
                    <a:srgbClr val="FFFFFF"/>
                  </a:outerShdw>
                </a:effectLst>
                <a:latin typeface="Times" pitchFamily="2" charset="0"/>
              </a:rPr>
              <a:t> (A.B Spellman: Four Lives in the Bebop Business. pantheon, NY 1966): „I am black and a jazzman. </a:t>
            </a:r>
            <a:r>
              <a:rPr lang="de-DE" altLang="en-US" sz="2000" b="1">
                <a:effectLst>
                  <a:outerShdw blurRad="38100" dist="38100" dir="2700000" algn="tl">
                    <a:srgbClr val="FFFFFF"/>
                  </a:outerShdw>
                </a:effectLst>
                <a:latin typeface="Times" pitchFamily="2" charset="0"/>
              </a:rPr>
              <a:t>As a black and as a jazzman I feel miserable</a:t>
            </a:r>
            <a:r>
              <a:rPr lang="de-DE" altLang="en-US" sz="2000">
                <a:effectLst>
                  <a:outerShdw blurRad="38100" dist="38100" dir="2700000" algn="tl">
                    <a:srgbClr val="FFFFFF"/>
                  </a:outerShdw>
                </a:effectLst>
                <a:latin typeface="Times" pitchFamily="2" charset="0"/>
              </a:rPr>
              <a:t>.“</a:t>
            </a:r>
          </a:p>
        </p:txBody>
      </p:sp>
      <p:sp>
        <p:nvSpPr>
          <p:cNvPr id="870403" name="Text Box 1027">
            <a:extLst>
              <a:ext uri="{FF2B5EF4-FFF2-40B4-BE49-F238E27FC236}">
                <a16:creationId xmlns:a16="http://schemas.microsoft.com/office/drawing/2014/main" id="{C6632378-2265-8D7E-04B1-4AE15CA42F4B}"/>
              </a:ext>
            </a:extLst>
          </p:cNvPr>
          <p:cNvSpPr txBox="1">
            <a:spLocks noChangeArrowheads="1"/>
          </p:cNvSpPr>
          <p:nvPr/>
        </p:nvSpPr>
        <p:spPr bwMode="auto">
          <a:xfrm>
            <a:off x="1617663" y="3917950"/>
            <a:ext cx="5514975" cy="2530475"/>
          </a:xfrm>
          <a:prstGeom prst="rect">
            <a:avLst/>
          </a:prstGeom>
          <a:noFill/>
          <a:ln w="9525">
            <a:noFill/>
            <a:miter lim="800000"/>
            <a:headEnd/>
            <a:tailEnd/>
          </a:ln>
          <a:effectLst/>
        </p:spPr>
        <p:txBody>
          <a:bodyPr>
            <a:spAutoFit/>
          </a:bodyPr>
          <a:lstStyle/>
          <a:p>
            <a:pPr>
              <a:defRPr/>
            </a:pPr>
            <a:r>
              <a:rPr lang="de-DE" sz="2000">
                <a:effectLst>
                  <a:outerShdw blurRad="38100" dist="38100" dir="2700000" algn="tl">
                    <a:srgbClr val="FFFFFF"/>
                  </a:outerShdw>
                </a:effectLst>
                <a:latin typeface="Times" charset="0"/>
                <a:ea typeface="+mn-ea"/>
              </a:rPr>
              <a:t>The black were </a:t>
            </a:r>
            <a:r>
              <a:rPr lang="de-DE" sz="2000" b="1">
                <a:effectLst>
                  <a:outerShdw blurRad="38100" dist="38100" dir="2700000" algn="tl">
                    <a:srgbClr val="FFFFFF"/>
                  </a:outerShdw>
                </a:effectLst>
                <a:latin typeface="Times" charset="0"/>
                <a:ea typeface="+mn-ea"/>
              </a:rPr>
              <a:t>politically organized</a:t>
            </a:r>
            <a:r>
              <a:rPr lang="de-DE" sz="2000">
                <a:effectLst>
                  <a:outerShdw blurRad="38100" dist="38100" dir="2700000" algn="tl">
                    <a:srgbClr val="FFFFFF"/>
                  </a:outerShdw>
                </a:effectLst>
                <a:latin typeface="Times" charset="0"/>
                <a:ea typeface="+mn-ea"/>
              </a:rPr>
              <a:t> and active, e.g. the Montgomery autobus strike 1965, the 1960 SNCC (Student Non Violent Coordination Committee) for black inscription in South States elections, Stokely Carmichael's 1966 Black Power movement, </a:t>
            </a:r>
            <a:r>
              <a:rPr lang="de-DE" sz="2000" b="1">
                <a:effectLst>
                  <a:outerShdw blurRad="38100" dist="38100" dir="2700000" algn="tl">
                    <a:srgbClr val="FFFFFF"/>
                  </a:outerShdw>
                </a:effectLst>
                <a:latin typeface="Times" charset="0"/>
                <a:ea typeface="+mn-ea"/>
              </a:rPr>
              <a:t>Malcom X</a:t>
            </a:r>
            <a:r>
              <a:rPr lang="de-DE" sz="2000">
                <a:effectLst>
                  <a:outerShdw blurRad="38100" dist="38100" dir="2700000" algn="tl">
                    <a:srgbClr val="FFFFFF"/>
                  </a:outerShdw>
                </a:effectLst>
                <a:latin typeface="Times" charset="0"/>
                <a:ea typeface="+mn-ea"/>
              </a:rPr>
              <a:t>: Black Muslims around Eliah Muhammed (since 1932), Actions 1965, 1966 against the black ghettos: Harlem, Detroit, Watts.</a:t>
            </a:r>
          </a:p>
        </p:txBody>
      </p:sp>
      <p:pic>
        <p:nvPicPr>
          <p:cNvPr id="870404" name="Picture 1028">
            <a:extLst>
              <a:ext uri="{FF2B5EF4-FFF2-40B4-BE49-F238E27FC236}">
                <a16:creationId xmlns:a16="http://schemas.microsoft.com/office/drawing/2014/main" id="{6F8DFE2D-0200-828E-24EF-51378DD57C92}"/>
              </a:ext>
            </a:extLst>
          </p:cNvPr>
          <p:cNvPicPr>
            <a:picLocks noChangeAspect="1" noChangeArrowheads="1"/>
          </p:cNvPicPr>
          <p:nvPr/>
        </p:nvPicPr>
        <p:blipFill>
          <a:blip r:embed="rId2"/>
          <a:srcRect/>
          <a:stretch>
            <a:fillRect/>
          </a:stretch>
        </p:blipFill>
        <p:spPr bwMode="auto">
          <a:xfrm>
            <a:off x="7454900" y="3878263"/>
            <a:ext cx="1827213" cy="2441575"/>
          </a:xfrm>
          <a:prstGeom prst="rect">
            <a:avLst/>
          </a:prstGeom>
          <a:noFill/>
          <a:ln w="9525">
            <a:noFill/>
            <a:miter lim="800000"/>
            <a:headEnd/>
            <a:tailEnd/>
          </a:ln>
          <a:effectLst>
            <a:outerShdw blurRad="63500" dist="107763"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8704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8704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nodeType="clickEffect">
                                  <p:stCondLst>
                                    <p:cond delay="0"/>
                                  </p:stCondLst>
                                  <p:childTnLst>
                                    <p:set>
                                      <p:cBhvr>
                                        <p:cTn id="14" dur="1" fill="hold">
                                          <p:stCondLst>
                                            <p:cond delay="499"/>
                                          </p:stCondLst>
                                        </p:cTn>
                                        <p:tgtEl>
                                          <p:spTgt spid="8704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entr" presetSubtype="0" fill="hold" nodeType="clickEffect">
                                  <p:stCondLst>
                                    <p:cond delay="0"/>
                                  </p:stCondLst>
                                  <p:childTnLst>
                                    <p:set>
                                      <p:cBhvr>
                                        <p:cTn id="18" dur="1" fill="hold">
                                          <p:stCondLst>
                                            <p:cond delay="499"/>
                                          </p:stCondLst>
                                        </p:cTn>
                                        <p:tgtEl>
                                          <p:spTgt spid="870403">
                                            <p:txEl>
                                              <p:pRg st="0" end="0"/>
                                            </p:txEl>
                                          </p:spTgt>
                                        </p:tgtEl>
                                        <p:attrNameLst>
                                          <p:attrName>style.visibility</p:attrName>
                                        </p:attrNameLst>
                                      </p:cBhvr>
                                      <p:to>
                                        <p:strVal val="visible"/>
                                      </p:to>
                                    </p:set>
                                  </p:childTnLst>
                                </p:cTn>
                              </p:par>
                            </p:childTnLst>
                          </p:cTn>
                        </p:par>
                        <p:par>
                          <p:cTn id="19" fill="hold" nodeType="afterGroup">
                            <p:stCondLst>
                              <p:cond delay="500"/>
                            </p:stCondLst>
                            <p:childTnLst>
                              <p:par>
                                <p:cTn id="20" presetID="0" presetClass="entr" presetSubtype="0" fill="hold" nodeType="afterEffect">
                                  <p:stCondLst>
                                    <p:cond delay="0"/>
                                  </p:stCondLst>
                                  <p:childTnLst>
                                    <p:set>
                                      <p:cBhvr>
                                        <p:cTn id="21" dur="1" fill="hold">
                                          <p:stCondLst>
                                            <p:cond delay="499"/>
                                          </p:stCondLst>
                                        </p:cTn>
                                        <p:tgtEl>
                                          <p:spTgt spid="870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02" grpId="0" build="p" autoUpdateAnimBg="0"/>
      <p:bldP spid="870403"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Text Box 2">
            <a:extLst>
              <a:ext uri="{FF2B5EF4-FFF2-40B4-BE49-F238E27FC236}">
                <a16:creationId xmlns:a16="http://schemas.microsoft.com/office/drawing/2014/main" id="{45E67FBE-BC30-82A8-B909-667003C0271D}"/>
              </a:ext>
            </a:extLst>
          </p:cNvPr>
          <p:cNvSpPr txBox="1">
            <a:spLocks noChangeArrowheads="1"/>
          </p:cNvSpPr>
          <p:nvPr/>
        </p:nvSpPr>
        <p:spPr bwMode="auto">
          <a:xfrm>
            <a:off x="1624013" y="190500"/>
            <a:ext cx="7999412" cy="6188075"/>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2000" b="1" dirty="0">
                <a:effectLst>
                  <a:outerShdw blurRad="38100" dist="38100" dir="2700000" algn="tl">
                    <a:srgbClr val="FFFFFF"/>
                  </a:outerShdw>
                </a:effectLst>
                <a:latin typeface="Times" pitchFamily="2" charset="0"/>
              </a:rPr>
              <a:t>General </a:t>
            </a:r>
            <a:r>
              <a:rPr lang="de-DE" altLang="en-US" sz="2000" b="1" dirty="0" err="1">
                <a:effectLst>
                  <a:outerShdw blurRad="38100" dist="38100" dir="2700000" algn="tl">
                    <a:srgbClr val="FFFFFF"/>
                  </a:outerShdw>
                </a:effectLst>
                <a:latin typeface="Times" pitchFamily="2" charset="0"/>
              </a:rPr>
              <a:t>socio-cultural</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position</a:t>
            </a:r>
            <a:r>
              <a:rPr lang="de-DE" altLang="en-US" sz="2000" dirty="0">
                <a:effectLst>
                  <a:outerShdw blurRad="38100" dist="38100" dir="2700000" algn="tl">
                    <a:srgbClr val="FFFFFF"/>
                  </a:outerShdw>
                </a:effectLst>
                <a:latin typeface="Times" pitchFamily="2" charset="0"/>
              </a:rPr>
              <a:t>: </a:t>
            </a:r>
          </a:p>
          <a:p>
            <a:pPr>
              <a:defRPr/>
            </a:pPr>
            <a:br>
              <a:rPr lang="de-DE" altLang="en-US" sz="2000" dirty="0">
                <a:effectLst>
                  <a:outerShdw blurRad="38100" dist="38100" dir="2700000" algn="tl">
                    <a:srgbClr val="FFFFFF"/>
                  </a:outerShdw>
                </a:effectLst>
                <a:latin typeface="Times" pitchFamily="2" charset="0"/>
              </a:rPr>
            </a:br>
            <a:r>
              <a:rPr lang="de-DE" altLang="en-US" sz="2000" dirty="0">
                <a:effectLst>
                  <a:outerShdw blurRad="38100" dist="38100" dir="2700000" algn="tl">
                    <a:srgbClr val="FFFFFF"/>
                  </a:outerShdw>
                </a:effectLst>
                <a:latin typeface="Times" pitchFamily="2" charset="0"/>
              </a:rPr>
              <a:t>Jazz </a:t>
            </a:r>
            <a:r>
              <a:rPr lang="de-DE" altLang="en-US" sz="2000" dirty="0" err="1">
                <a:effectLst>
                  <a:outerShdw blurRad="38100" dist="38100" dir="2700000" algn="tl">
                    <a:srgbClr val="FFFFFF"/>
                  </a:outerShdw>
                </a:effectLst>
                <a:latin typeface="Times" pitchFamily="2" charset="0"/>
              </a:rPr>
              <a:t>music</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had</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been</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usurped</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stolen</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by</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white</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intelligenzia</a:t>
            </a:r>
            <a:r>
              <a:rPr lang="de-DE" altLang="en-US" sz="2000" dirty="0">
                <a:effectLst>
                  <a:outerShdw blurRad="38100" dist="38100" dir="2700000" algn="tl">
                    <a:srgbClr val="FFFFFF"/>
                  </a:outerShdw>
                </a:effectLst>
                <a:latin typeface="Times" pitchFamily="2" charset="0"/>
              </a:rPr>
              <a:t>. </a:t>
            </a:r>
            <a:r>
              <a:rPr lang="de-DE" altLang="en-US" sz="2000" b="1" dirty="0">
                <a:effectLst>
                  <a:outerShdw blurRad="38100" dist="38100" dir="2700000" algn="tl">
                    <a:srgbClr val="FFFFFF"/>
                  </a:outerShdw>
                </a:effectLst>
                <a:latin typeface="Times" pitchFamily="2" charset="0"/>
              </a:rPr>
              <a:t>Black </a:t>
            </a:r>
            <a:r>
              <a:rPr lang="de-DE" altLang="en-US" sz="2000" b="1" dirty="0" err="1">
                <a:effectLst>
                  <a:outerShdw blurRad="38100" dist="38100" dir="2700000" algn="tl">
                    <a:srgbClr val="FFFFFF"/>
                  </a:outerShdw>
                </a:effectLst>
                <a:latin typeface="Times" pitchFamily="2" charset="0"/>
              </a:rPr>
              <a:t>musicians</a:t>
            </a:r>
            <a:r>
              <a:rPr lang="de-DE" altLang="en-US" sz="2000" b="1" dirty="0">
                <a:effectLst>
                  <a:outerShdw blurRad="38100" dist="38100" dir="2700000" algn="tl">
                    <a:srgbClr val="FFFFFF"/>
                  </a:outerShdw>
                </a:effectLst>
                <a:latin typeface="Times" pitchFamily="2" charset="0"/>
              </a:rPr>
              <a:t> vs. </a:t>
            </a:r>
            <a:r>
              <a:rPr lang="de-DE" altLang="en-US" sz="2000" b="1" dirty="0" err="1">
                <a:effectLst>
                  <a:outerShdw blurRad="38100" dist="38100" dir="2700000" algn="tl">
                    <a:srgbClr val="FFFFFF"/>
                  </a:outerShdw>
                </a:effectLst>
                <a:latin typeface="Times" pitchFamily="2" charset="0"/>
              </a:rPr>
              <a:t>white</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critics</a:t>
            </a:r>
            <a:r>
              <a:rPr lang="de-DE" altLang="en-US" sz="2000" b="1" dirty="0">
                <a:effectLst>
                  <a:outerShdw blurRad="38100" dist="38100" dir="2700000" algn="tl">
                    <a:srgbClr val="FFFFFF"/>
                  </a:outerShdw>
                </a:effectLst>
                <a:latin typeface="Times" pitchFamily="2" charset="0"/>
              </a:rPr>
              <a:t> and </a:t>
            </a:r>
            <a:r>
              <a:rPr lang="de-DE" altLang="en-US" sz="2000" b="1" dirty="0" err="1">
                <a:effectLst>
                  <a:outerShdw blurRad="38100" dist="38100" dir="2700000" algn="tl">
                    <a:srgbClr val="FFFFFF"/>
                  </a:outerShdw>
                </a:effectLst>
                <a:latin typeface="Times" pitchFamily="2" charset="0"/>
              </a:rPr>
              <a:t>theorists</a:t>
            </a:r>
            <a:r>
              <a:rPr lang="de-DE" altLang="en-US" sz="2000" dirty="0">
                <a:effectLst>
                  <a:outerShdw blurRad="38100" dist="38100" dir="2700000" algn="tl">
                    <a:srgbClr val="FFFFFF"/>
                  </a:outerShdw>
                </a:effectLst>
                <a:latin typeface="Times" pitchFamily="2" charset="0"/>
              </a:rPr>
              <a:t>. White </a:t>
            </a:r>
            <a:r>
              <a:rPr lang="de-DE" altLang="en-US" sz="2000" dirty="0" err="1">
                <a:effectLst>
                  <a:outerShdw blurRad="38100" dist="38100" dir="2700000" algn="tl">
                    <a:srgbClr val="FFFFFF"/>
                  </a:outerShdw>
                </a:effectLst>
                <a:latin typeface="Times" pitchFamily="2" charset="0"/>
              </a:rPr>
              <a:t>parasites</a:t>
            </a:r>
            <a:r>
              <a:rPr lang="de-DE" altLang="en-US" sz="2000" dirty="0">
                <a:effectLst>
                  <a:outerShdw blurRad="38100" dist="38100" dir="2700000" algn="tl">
                    <a:srgbClr val="FFFFFF"/>
                  </a:outerShdw>
                </a:effectLst>
                <a:latin typeface="Times" pitchFamily="2" charset="0"/>
              </a:rPr>
              <a:t>. </a:t>
            </a:r>
          </a:p>
          <a:p>
            <a:pPr>
              <a:defRPr/>
            </a:pPr>
            <a:br>
              <a:rPr lang="de-DE" altLang="en-US" sz="2000" dirty="0">
                <a:effectLst>
                  <a:outerShdw blurRad="38100" dist="38100" dir="2700000" algn="tl">
                    <a:srgbClr val="FFFFFF"/>
                  </a:outerShdw>
                </a:effectLst>
                <a:latin typeface="Times" pitchFamily="2" charset="0"/>
              </a:rPr>
            </a:br>
            <a:r>
              <a:rPr lang="de-DE" altLang="en-US" sz="2000" dirty="0">
                <a:effectLst>
                  <a:outerShdw blurRad="38100" dist="38100" dir="2700000" algn="tl">
                    <a:srgbClr val="FFFFFF"/>
                  </a:outerShdw>
                </a:effectLst>
                <a:latin typeface="Times" pitchFamily="2" charset="0"/>
              </a:rPr>
              <a:t>The (</a:t>
            </a:r>
            <a:r>
              <a:rPr lang="de-DE" altLang="en-US" sz="2000" dirty="0" err="1">
                <a:effectLst>
                  <a:outerShdw blurRad="38100" dist="38100" dir="2700000" algn="tl">
                    <a:srgbClr val="FFFFFF"/>
                  </a:outerShdw>
                </a:effectLst>
                <a:latin typeface="Times" pitchFamily="2" charset="0"/>
              </a:rPr>
              <a:t>typically</a:t>
            </a:r>
            <a:r>
              <a:rPr lang="de-DE" altLang="en-US" sz="2000" dirty="0">
                <a:effectLst>
                  <a:outerShdw blurRad="38100" dist="38100" dir="2700000" algn="tl">
                    <a:srgbClr val="FFFFFF"/>
                  </a:outerShdw>
                </a:effectLst>
                <a:latin typeface="Times" pitchFamily="2" charset="0"/>
              </a:rPr>
              <a:t> II-V </a:t>
            </a:r>
            <a:r>
              <a:rPr lang="de-DE" altLang="en-US" sz="2000" dirty="0" err="1">
                <a:effectLst>
                  <a:outerShdw blurRad="38100" dist="38100" dir="2700000" algn="tl">
                    <a:srgbClr val="FFFFFF"/>
                  </a:outerShdw>
                </a:effectLst>
                <a:latin typeface="Times" pitchFamily="2" charset="0"/>
              </a:rPr>
              <a:t>sequences</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chord</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changes</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the</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blues</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scheme</a:t>
            </a:r>
            <a:r>
              <a:rPr lang="de-DE" altLang="en-US" sz="2000" dirty="0">
                <a:effectLst>
                  <a:outerShdw blurRad="38100" dist="38100" dir="2700000" algn="tl">
                    <a:srgbClr val="FFFFFF"/>
                  </a:outerShdw>
                </a:effectLst>
                <a:latin typeface="Times" pitchFamily="2" charset="0"/>
              </a:rPr>
              <a:t> (3 x 4 </a:t>
            </a:r>
            <a:r>
              <a:rPr lang="de-DE" altLang="en-US" sz="2000" dirty="0" err="1">
                <a:effectLst>
                  <a:outerShdw blurRad="38100" dist="38100" dir="2700000" algn="tl">
                    <a:srgbClr val="FFFFFF"/>
                  </a:outerShdw>
                </a:effectLst>
                <a:latin typeface="Times" pitchFamily="2" charset="0"/>
              </a:rPr>
              <a:t>bars</a:t>
            </a:r>
            <a:r>
              <a:rPr lang="de-DE" altLang="en-US" sz="2000" dirty="0">
                <a:effectLst>
                  <a:outerShdw blurRad="38100" dist="38100" dir="2700000" algn="tl">
                    <a:srgbClr val="FFFFFF"/>
                  </a:outerShdw>
                </a:effectLst>
                <a:latin typeface="Times" pitchFamily="2" charset="0"/>
              </a:rPr>
              <a:t> ) and </a:t>
            </a:r>
            <a:r>
              <a:rPr lang="de-DE" altLang="en-US" sz="2000" dirty="0" err="1">
                <a:effectLst>
                  <a:outerShdw blurRad="38100" dist="38100" dir="2700000" algn="tl">
                    <a:srgbClr val="FFFFFF"/>
                  </a:outerShdw>
                </a:effectLst>
                <a:latin typeface="Times" pitchFamily="2" charset="0"/>
              </a:rPr>
              <a:t>song</a:t>
            </a:r>
            <a:r>
              <a:rPr lang="de-DE" altLang="en-US" sz="2000" dirty="0">
                <a:effectLst>
                  <a:outerShdw blurRad="38100" dist="38100" dir="2700000" algn="tl">
                    <a:srgbClr val="FFFFFF"/>
                  </a:outerShdw>
                </a:effectLst>
                <a:latin typeface="Times" pitchFamily="2" charset="0"/>
              </a:rPr>
              <a:t> form (4 x 8 </a:t>
            </a:r>
            <a:r>
              <a:rPr lang="de-DE" altLang="en-US" sz="2000" dirty="0" err="1">
                <a:effectLst>
                  <a:outerShdw blurRad="38100" dist="38100" dir="2700000" algn="tl">
                    <a:srgbClr val="FFFFFF"/>
                  </a:outerShdw>
                </a:effectLst>
                <a:latin typeface="Times" pitchFamily="2" charset="0"/>
              </a:rPr>
              <a:t>bars</a:t>
            </a:r>
            <a:r>
              <a:rPr lang="de-DE" altLang="en-US" sz="2000" dirty="0">
                <a:effectLst>
                  <a:outerShdw blurRad="38100" dist="38100" dir="2700000" algn="tl">
                    <a:srgbClr val="FFFFFF"/>
                  </a:outerShdw>
                </a:effectLst>
                <a:latin typeface="Times" pitchFamily="2" charset="0"/>
              </a:rPr>
              <a:t>, AAB(</a:t>
            </a:r>
            <a:r>
              <a:rPr lang="de-DE" altLang="en-US" sz="2000" dirty="0" err="1">
                <a:effectLst>
                  <a:outerShdw blurRad="38100" dist="38100" dir="2700000" algn="tl">
                    <a:srgbClr val="FFFFFF"/>
                  </a:outerShdw>
                </a:effectLst>
                <a:latin typeface="Times" pitchFamily="2" charset="0"/>
              </a:rPr>
              <a:t>ridge</a:t>
            </a:r>
            <a:r>
              <a:rPr lang="de-DE" altLang="en-US" sz="2000" dirty="0">
                <a:effectLst>
                  <a:outerShdw blurRad="38100" dist="38100" dir="2700000" algn="tl">
                    <a:srgbClr val="FFFFFF"/>
                  </a:outerShdw>
                </a:effectLst>
                <a:latin typeface="Times" pitchFamily="2" charset="0"/>
              </a:rPr>
              <a:t>)A). Jazz </a:t>
            </a:r>
            <a:r>
              <a:rPr lang="de-DE" altLang="en-US" sz="2000" dirty="0" err="1">
                <a:effectLst>
                  <a:outerShdw blurRad="38100" dist="38100" dir="2700000" algn="tl">
                    <a:srgbClr val="FFFFFF"/>
                  </a:outerShdw>
                </a:effectLst>
                <a:latin typeface="Times" pitchFamily="2" charset="0"/>
              </a:rPr>
              <a:t>theory</a:t>
            </a:r>
            <a:r>
              <a:rPr lang="de-DE" altLang="en-US" sz="2000" dirty="0">
                <a:effectLst>
                  <a:outerShdw blurRad="38100" dist="38100" dir="2700000" algn="tl">
                    <a:srgbClr val="FFFFFF"/>
                  </a:outerShdw>
                </a:effectLst>
                <a:latin typeface="Times" pitchFamily="2" charset="0"/>
              </a:rPr>
              <a:t> and </a:t>
            </a:r>
            <a:r>
              <a:rPr lang="de-DE" altLang="en-US" sz="2000" dirty="0" err="1">
                <a:effectLst>
                  <a:outerShdw blurRad="38100" dist="38100" dir="2700000" algn="tl">
                    <a:srgbClr val="FFFFFF"/>
                  </a:outerShdw>
                </a:effectLst>
                <a:latin typeface="Times" pitchFamily="2" charset="0"/>
              </a:rPr>
              <a:t>standard</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forms</a:t>
            </a:r>
            <a:r>
              <a:rPr lang="de-DE" altLang="en-US" sz="2000" dirty="0">
                <a:effectLst>
                  <a:outerShdw blurRad="38100" dist="38100" dir="2700000" algn="tl">
                    <a:srgbClr val="FFFFFF"/>
                  </a:outerShdw>
                </a:effectLst>
                <a:latin typeface="Times" pitchFamily="2" charset="0"/>
              </a:rPr>
              <a:t> and </a:t>
            </a:r>
            <a:r>
              <a:rPr lang="de-DE" altLang="en-US" sz="2000" dirty="0" err="1">
                <a:effectLst>
                  <a:outerShdw blurRad="38100" dist="38100" dir="2700000" algn="tl">
                    <a:srgbClr val="FFFFFF"/>
                  </a:outerShdw>
                </a:effectLst>
                <a:latin typeface="Times" pitchFamily="2" charset="0"/>
              </a:rPr>
              <a:t>instrumentation</a:t>
            </a:r>
            <a:r>
              <a:rPr lang="de-DE" altLang="en-US" sz="2000" dirty="0">
                <a:effectLst>
                  <a:outerShdw blurRad="38100" dist="38100" dir="2700000" algn="tl">
                    <a:srgbClr val="FFFFFF"/>
                  </a:outerShdw>
                </a:effectLst>
                <a:latin typeface="Times" pitchFamily="2" charset="0"/>
              </a:rPr>
              <a:t> and </a:t>
            </a:r>
            <a:r>
              <a:rPr lang="de-DE" altLang="en-US" sz="2000" dirty="0" err="1">
                <a:effectLst>
                  <a:outerShdw blurRad="38100" dist="38100" dir="2700000" algn="tl">
                    <a:srgbClr val="FFFFFF"/>
                  </a:outerShdw>
                </a:effectLst>
                <a:latin typeface="Times" pitchFamily="2" charset="0"/>
              </a:rPr>
              <a:t>role</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rhythm</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section</a:t>
            </a:r>
            <a:r>
              <a:rPr lang="de-DE" altLang="en-US" sz="2000" dirty="0">
                <a:effectLst>
                  <a:outerShdw blurRad="38100" dist="38100" dir="2700000" algn="tl">
                    <a:srgbClr val="FFFFFF"/>
                  </a:outerShdw>
                </a:effectLst>
                <a:latin typeface="Times" pitchFamily="2" charset="0"/>
              </a:rPr>
              <a:t> (piano, bass, </a:t>
            </a:r>
            <a:r>
              <a:rPr lang="de-DE" altLang="en-US" sz="2000" dirty="0" err="1">
                <a:effectLst>
                  <a:outerShdw blurRad="38100" dist="38100" dir="2700000" algn="tl">
                    <a:srgbClr val="FFFFFF"/>
                  </a:outerShdw>
                </a:effectLst>
                <a:latin typeface="Times" pitchFamily="2" charset="0"/>
              </a:rPr>
              <a:t>drums</a:t>
            </a:r>
            <a:r>
              <a:rPr lang="de-DE" altLang="en-US" sz="2000" dirty="0">
                <a:effectLst>
                  <a:outerShdw blurRad="38100" dist="38100" dir="2700000" algn="tl">
                    <a:srgbClr val="FFFFFF"/>
                  </a:outerShdw>
                </a:effectLst>
                <a:latin typeface="Times" pitchFamily="2" charset="0"/>
              </a:rPr>
              <a:t>) plus </a:t>
            </a:r>
            <a:r>
              <a:rPr lang="de-DE" altLang="en-US" sz="2000" dirty="0" err="1">
                <a:effectLst>
                  <a:outerShdw blurRad="38100" dist="38100" dir="2700000" algn="tl">
                    <a:srgbClr val="FFFFFF"/>
                  </a:outerShdw>
                </a:effectLst>
                <a:latin typeface="Times" pitchFamily="2" charset="0"/>
              </a:rPr>
              <a:t>soloists</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saxes</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trumpets</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singers</a:t>
            </a:r>
            <a:r>
              <a:rPr lang="de-DE" altLang="en-US" sz="2000" dirty="0">
                <a:effectLst>
                  <a:outerShdw blurRad="38100" dist="38100" dir="2700000" algn="tl">
                    <a:srgbClr val="FFFFFF"/>
                  </a:outerShdw>
                </a:effectLst>
                <a:latin typeface="Times" pitchFamily="2" charset="0"/>
              </a:rPr>
              <a:t>).</a:t>
            </a:r>
            <a:br>
              <a:rPr lang="de-DE" altLang="en-US" sz="2000" dirty="0">
                <a:effectLst>
                  <a:outerShdw blurRad="38100" dist="38100" dir="2700000" algn="tl">
                    <a:srgbClr val="FFFFFF"/>
                  </a:outerShdw>
                </a:effectLst>
                <a:latin typeface="Times" pitchFamily="2" charset="0"/>
              </a:rPr>
            </a:br>
            <a:endParaRPr lang="de-DE" altLang="en-US" sz="2000" dirty="0">
              <a:effectLst>
                <a:outerShdw blurRad="38100" dist="38100" dir="2700000" algn="tl">
                  <a:srgbClr val="FFFFFF"/>
                </a:outerShdw>
              </a:effectLst>
              <a:latin typeface="Times" pitchFamily="2" charset="0"/>
            </a:endParaRPr>
          </a:p>
          <a:p>
            <a:pPr>
              <a:defRPr/>
            </a:pPr>
            <a:r>
              <a:rPr lang="de-DE" altLang="en-US" sz="2000" dirty="0">
                <a:effectLst>
                  <a:outerShdw blurRad="38100" dist="38100" dir="2700000" algn="tl">
                    <a:srgbClr val="FFFFFF"/>
                  </a:outerShdw>
                </a:effectLst>
                <a:latin typeface="Times" pitchFamily="2" charset="0"/>
              </a:rPr>
              <a:t>Jazz was </a:t>
            </a:r>
            <a:r>
              <a:rPr lang="de-DE" altLang="en-US" sz="2000" dirty="0" err="1">
                <a:effectLst>
                  <a:outerShdw blurRad="38100" dist="38100" dir="2700000" algn="tl">
                    <a:srgbClr val="FFFFFF"/>
                  </a:outerShdw>
                </a:effectLst>
                <a:latin typeface="Times" pitchFamily="2" charset="0"/>
              </a:rPr>
              <a:t>taken</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away</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from</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its</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creators</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abused</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as</a:t>
            </a:r>
            <a:r>
              <a:rPr lang="de-DE" altLang="en-US" sz="2000" dirty="0">
                <a:effectLst>
                  <a:outerShdw blurRad="38100" dist="38100" dir="2700000" algn="tl">
                    <a:srgbClr val="FFFFFF"/>
                  </a:outerShdw>
                </a:effectLst>
                <a:latin typeface="Times" pitchFamily="2" charset="0"/>
              </a:rPr>
              <a:t> bar </a:t>
            </a:r>
            <a:r>
              <a:rPr lang="de-DE" altLang="en-US" sz="2000" dirty="0" err="1">
                <a:effectLst>
                  <a:outerShdw blurRad="38100" dist="38100" dir="2700000" algn="tl">
                    <a:srgbClr val="FFFFFF"/>
                  </a:outerShdw>
                </a:effectLst>
                <a:latin typeface="Times" pitchFamily="2" charset="0"/>
              </a:rPr>
              <a:t>music</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background</a:t>
            </a:r>
            <a:r>
              <a:rPr lang="de-DE" altLang="en-US" sz="2000" dirty="0">
                <a:effectLst>
                  <a:outerShdw blurRad="38100" dist="38100" dir="2700000" algn="tl">
                    <a:srgbClr val="FFFFFF"/>
                  </a:outerShdw>
                </a:effectLst>
                <a:latin typeface="Times" pitchFamily="2" charset="0"/>
              </a:rPr>
              <a:t> and also </a:t>
            </a:r>
            <a:r>
              <a:rPr lang="de-DE" altLang="en-US" sz="2000" dirty="0" err="1">
                <a:effectLst>
                  <a:outerShdw blurRad="38100" dist="38100" dir="2700000" algn="tl">
                    <a:srgbClr val="FFFFFF"/>
                  </a:outerShdw>
                </a:effectLst>
                <a:latin typeface="Times" pitchFamily="2" charset="0"/>
              </a:rPr>
              <a:t>tamed</a:t>
            </a:r>
            <a:r>
              <a:rPr lang="de-DE" altLang="en-US" sz="2000" dirty="0">
                <a:effectLst>
                  <a:outerShdw blurRad="38100" dist="38100" dir="2700000" algn="tl">
                    <a:srgbClr val="FFFFFF"/>
                  </a:outerShdw>
                </a:effectLst>
                <a:latin typeface="Times" pitchFamily="2" charset="0"/>
              </a:rPr>
              <a:t> and </a:t>
            </a:r>
            <a:r>
              <a:rPr lang="de-DE" altLang="en-US" sz="2000" dirty="0" err="1">
                <a:effectLst>
                  <a:outerShdw blurRad="38100" dist="38100" dir="2700000" algn="tl">
                    <a:srgbClr val="FFFFFF"/>
                  </a:outerShdw>
                </a:effectLst>
                <a:latin typeface="Times" pitchFamily="2" charset="0"/>
              </a:rPr>
              <a:t>casted</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by</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the</a:t>
            </a:r>
            <a:r>
              <a:rPr lang="de-DE" altLang="en-US" sz="2000" dirty="0">
                <a:effectLst>
                  <a:outerShdw blurRad="38100" dist="38100" dir="2700000" algn="tl">
                    <a:srgbClr val="FFFFFF"/>
                  </a:outerShdw>
                </a:effectLst>
                <a:latin typeface="Times" pitchFamily="2" charset="0"/>
              </a:rPr>
              <a:t> jazz </a:t>
            </a:r>
            <a:r>
              <a:rPr lang="de-DE" altLang="en-US" sz="2000" dirty="0" err="1">
                <a:effectLst>
                  <a:outerShdw blurRad="38100" dist="38100" dir="2700000" algn="tl">
                    <a:srgbClr val="FFFFFF"/>
                  </a:outerShdw>
                </a:effectLst>
                <a:latin typeface="Times" pitchFamily="2" charset="0"/>
              </a:rPr>
              <a:t>theory</a:t>
            </a:r>
            <a:r>
              <a:rPr lang="de-DE" altLang="en-US" sz="2000" dirty="0">
                <a:effectLst>
                  <a:outerShdw blurRad="38100" dist="38100" dir="2700000" algn="tl">
                    <a:srgbClr val="FFFFFF"/>
                  </a:outerShdw>
                </a:effectLst>
                <a:latin typeface="Times" pitchFamily="2" charset="0"/>
              </a:rPr>
              <a:t>. </a:t>
            </a:r>
            <a:r>
              <a:rPr lang="de-DE" altLang="en-US" sz="2000" b="1" dirty="0">
                <a:effectLst>
                  <a:outerShdw blurRad="38100" dist="38100" dir="2700000" algn="tl">
                    <a:srgbClr val="FFFFFF"/>
                  </a:outerShdw>
                </a:effectLst>
                <a:latin typeface="Times" pitchFamily="2" charset="0"/>
              </a:rPr>
              <a:t>Miles Davis</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No</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more</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quarter</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notes</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no</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more</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books</a:t>
            </a:r>
            <a:r>
              <a:rPr lang="de-DE" altLang="en-US" sz="2000" dirty="0">
                <a:effectLst>
                  <a:outerShdw blurRad="38100" dist="38100" dir="2700000" algn="tl">
                    <a:srgbClr val="FFFFFF"/>
                  </a:outerShdw>
                </a:effectLst>
                <a:latin typeface="Times" pitchFamily="2" charset="0"/>
              </a:rPr>
              <a:t>, jazz (1972 </a:t>
            </a:r>
            <a:r>
              <a:rPr lang="de-DE" altLang="en-US" sz="2000" dirty="0" err="1">
                <a:effectLst>
                  <a:outerShdw blurRad="38100" dist="38100" dir="2700000" algn="tl">
                    <a:srgbClr val="FFFFFF"/>
                  </a:outerShdw>
                </a:effectLst>
                <a:latin typeface="Times" pitchFamily="2" charset="0"/>
              </a:rPr>
              <a:t>to</a:t>
            </a:r>
            <a:r>
              <a:rPr lang="de-DE" altLang="en-US" sz="2000" dirty="0">
                <a:effectLst>
                  <a:outerShdw blurRad="38100" dist="38100" dir="2700000" algn="tl">
                    <a:srgbClr val="FFFFFF"/>
                  </a:outerShdw>
                </a:effectLst>
                <a:latin typeface="Times" pitchFamily="2" charset="0"/>
              </a:rPr>
              <a:t> Joe Henderson). </a:t>
            </a:r>
            <a:r>
              <a:rPr lang="de-DE" altLang="en-US" sz="2000" i="1" dirty="0" err="1">
                <a:effectLst>
                  <a:outerShdw blurRad="38100" dist="38100" dir="2700000" algn="tl">
                    <a:srgbClr val="FFFFFF"/>
                  </a:outerShdw>
                </a:effectLst>
                <a:latin typeface="Times" pitchFamily="2" charset="0"/>
              </a:rPr>
              <a:t>You</a:t>
            </a:r>
            <a:r>
              <a:rPr lang="de-DE" altLang="en-US" sz="2000" i="1" dirty="0">
                <a:effectLst>
                  <a:outerShdw blurRad="38100" dist="38100" dir="2700000" algn="tl">
                    <a:srgbClr val="FFFFFF"/>
                  </a:outerShdw>
                </a:effectLst>
                <a:latin typeface="Times" pitchFamily="2" charset="0"/>
              </a:rPr>
              <a:t> </a:t>
            </a:r>
            <a:r>
              <a:rPr lang="de-DE" altLang="en-US" sz="2000" i="1" dirty="0" err="1">
                <a:effectLst>
                  <a:outerShdw blurRad="38100" dist="38100" dir="2700000" algn="tl">
                    <a:srgbClr val="FFFFFF"/>
                  </a:outerShdw>
                </a:effectLst>
                <a:latin typeface="Times" pitchFamily="2" charset="0"/>
              </a:rPr>
              <a:t>are</a:t>
            </a:r>
            <a:r>
              <a:rPr lang="de-DE" altLang="en-US" sz="2000" i="1" dirty="0">
                <a:effectLst>
                  <a:outerShdw blurRad="38100" dist="38100" dir="2700000" algn="tl">
                    <a:srgbClr val="FFFFFF"/>
                  </a:outerShdw>
                </a:effectLst>
                <a:latin typeface="Times" pitchFamily="2" charset="0"/>
              </a:rPr>
              <a:t> </a:t>
            </a:r>
            <a:r>
              <a:rPr lang="de-DE" altLang="en-US" sz="2000" i="1" dirty="0" err="1">
                <a:effectLst>
                  <a:outerShdw blurRad="38100" dist="38100" dir="2700000" algn="tl">
                    <a:srgbClr val="FFFFFF"/>
                  </a:outerShdw>
                </a:effectLst>
                <a:latin typeface="Times" pitchFamily="2" charset="0"/>
              </a:rPr>
              <a:t>fired</a:t>
            </a:r>
            <a:r>
              <a:rPr lang="de-DE" altLang="en-US" sz="2000" i="1" dirty="0">
                <a:effectLst>
                  <a:outerShdw blurRad="38100" dist="38100" dir="2700000" algn="tl">
                    <a:srgbClr val="FFFFFF"/>
                  </a:outerShdw>
                </a:effectLst>
                <a:latin typeface="Times" pitchFamily="2" charset="0"/>
              </a:rPr>
              <a:t> </a:t>
            </a:r>
            <a:r>
              <a:rPr lang="de-DE" altLang="en-US" sz="2000" i="1" dirty="0" err="1">
                <a:effectLst>
                  <a:outerShdw blurRad="38100" dist="38100" dir="2700000" algn="tl">
                    <a:srgbClr val="FFFFFF"/>
                  </a:outerShdw>
                </a:effectLst>
                <a:latin typeface="Times" pitchFamily="2" charset="0"/>
              </a:rPr>
              <a:t>if</a:t>
            </a:r>
            <a:r>
              <a:rPr lang="de-DE" altLang="en-US" sz="2000" i="1" dirty="0">
                <a:effectLst>
                  <a:outerShdw blurRad="38100" dist="38100" dir="2700000" algn="tl">
                    <a:srgbClr val="FFFFFF"/>
                  </a:outerShdw>
                </a:effectLst>
                <a:latin typeface="Times" pitchFamily="2" charset="0"/>
              </a:rPr>
              <a:t> </a:t>
            </a:r>
            <a:r>
              <a:rPr lang="de-DE" altLang="en-US" sz="2000" i="1" dirty="0" err="1">
                <a:effectLst>
                  <a:outerShdw blurRad="38100" dist="38100" dir="2700000" algn="tl">
                    <a:srgbClr val="FFFFFF"/>
                  </a:outerShdw>
                </a:effectLst>
                <a:latin typeface="Times" pitchFamily="2" charset="0"/>
              </a:rPr>
              <a:t>you</a:t>
            </a:r>
            <a:r>
              <a:rPr lang="de-DE" altLang="en-US" sz="2000" i="1" dirty="0">
                <a:effectLst>
                  <a:outerShdw blurRad="38100" dist="38100" dir="2700000" algn="tl">
                    <a:srgbClr val="FFFFFF"/>
                  </a:outerShdw>
                </a:effectLst>
                <a:latin typeface="Times" pitchFamily="2" charset="0"/>
              </a:rPr>
              <a:t> </a:t>
            </a:r>
            <a:r>
              <a:rPr lang="de-DE" altLang="en-US" sz="2000" i="1" dirty="0" err="1">
                <a:effectLst>
                  <a:outerShdw blurRad="38100" dist="38100" dir="2700000" algn="tl">
                    <a:srgbClr val="FFFFFF"/>
                  </a:outerShdw>
                </a:effectLst>
                <a:latin typeface="Times" pitchFamily="2" charset="0"/>
              </a:rPr>
              <a:t>go</a:t>
            </a:r>
            <a:r>
              <a:rPr lang="de-DE" altLang="en-US" sz="2000" i="1" dirty="0">
                <a:effectLst>
                  <a:outerShdw blurRad="38100" dist="38100" dir="2700000" algn="tl">
                    <a:srgbClr val="FFFFFF"/>
                  </a:outerShdw>
                </a:effectLst>
                <a:latin typeface="Times" pitchFamily="2" charset="0"/>
              </a:rPr>
              <a:t> on </a:t>
            </a:r>
            <a:r>
              <a:rPr lang="de-DE" altLang="en-US" sz="2000" i="1" dirty="0" err="1">
                <a:effectLst>
                  <a:outerShdw blurRad="38100" dist="38100" dir="2700000" algn="tl">
                    <a:srgbClr val="FFFFFF"/>
                  </a:outerShdw>
                </a:effectLst>
                <a:latin typeface="Times" pitchFamily="2" charset="0"/>
              </a:rPr>
              <a:t>with</a:t>
            </a:r>
            <a:r>
              <a:rPr lang="de-DE" altLang="en-US" sz="2000" i="1" dirty="0">
                <a:effectLst>
                  <a:outerShdw blurRad="38100" dist="38100" dir="2700000" algn="tl">
                    <a:srgbClr val="FFFFFF"/>
                  </a:outerShdw>
                </a:effectLst>
                <a:latin typeface="Times" pitchFamily="2" charset="0"/>
              </a:rPr>
              <a:t> jazz!</a:t>
            </a:r>
            <a:br>
              <a:rPr lang="de-DE" altLang="en-US" sz="2000" dirty="0">
                <a:effectLst>
                  <a:outerShdw blurRad="38100" dist="38100" dir="2700000" algn="tl">
                    <a:srgbClr val="FFFFFF"/>
                  </a:outerShdw>
                </a:effectLst>
                <a:latin typeface="Times" pitchFamily="2" charset="0"/>
              </a:rPr>
            </a:br>
            <a:endParaRPr lang="de-DE" altLang="en-US" sz="2000" dirty="0">
              <a:effectLst>
                <a:outerShdw blurRad="38100" dist="38100" dir="2700000" algn="tl">
                  <a:srgbClr val="FFFFFF"/>
                </a:outerShdw>
              </a:effectLst>
              <a:latin typeface="Times" pitchFamily="2" charset="0"/>
            </a:endParaRPr>
          </a:p>
          <a:p>
            <a:pPr>
              <a:defRPr/>
            </a:pPr>
            <a:r>
              <a:rPr lang="de-DE" altLang="en-US" sz="2000" dirty="0">
                <a:effectLst>
                  <a:outerShdw blurRad="38100" dist="38100" dir="2700000" algn="tl">
                    <a:srgbClr val="FFFFFF"/>
                  </a:outerShdw>
                </a:effectLst>
                <a:latin typeface="Times" pitchFamily="2" charset="0"/>
              </a:rPr>
              <a:t>The </a:t>
            </a:r>
            <a:r>
              <a:rPr lang="de-DE" altLang="en-US" sz="2000" dirty="0" err="1">
                <a:effectLst>
                  <a:outerShdw blurRad="38100" dist="38100" dir="2700000" algn="tl">
                    <a:srgbClr val="FFFFFF"/>
                  </a:outerShdw>
                </a:effectLst>
                <a:latin typeface="Times" pitchFamily="2" charset="0"/>
              </a:rPr>
              <a:t>factor</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of</a:t>
            </a:r>
            <a:r>
              <a:rPr lang="de-DE" altLang="en-US" sz="2000"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black</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beauty</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the</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rewriting</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of</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history</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which</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had</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been</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whitened</a:t>
            </a:r>
            <a:r>
              <a:rPr lang="de-DE" altLang="en-US" sz="2000" dirty="0">
                <a:effectLst>
                  <a:outerShdw blurRad="38100" dist="38100" dir="2700000" algn="tl">
                    <a:srgbClr val="FFFFFF"/>
                  </a:outerShdw>
                </a:effectLst>
                <a:latin typeface="Times" pitchFamily="2" charset="0"/>
              </a:rPr>
              <a:t>“. Archie Shepp: </a:t>
            </a:r>
            <a:r>
              <a:rPr lang="de-DE" altLang="en-US" sz="2000" b="1" dirty="0">
                <a:effectLst>
                  <a:outerShdw blurRad="38100" dist="38100" dir="2700000" algn="tl">
                    <a:srgbClr val="FFFFFF"/>
                  </a:outerShdw>
                </a:effectLst>
                <a:latin typeface="Times" pitchFamily="2" charset="0"/>
              </a:rPr>
              <a:t>„Jazz </a:t>
            </a:r>
            <a:r>
              <a:rPr lang="de-DE" altLang="en-US" sz="2000" b="1" dirty="0" err="1">
                <a:effectLst>
                  <a:outerShdw blurRad="38100" dist="38100" dir="2700000" algn="tl">
                    <a:srgbClr val="FFFFFF"/>
                  </a:outerShdw>
                </a:effectLst>
                <a:latin typeface="Times" pitchFamily="2" charset="0"/>
              </a:rPr>
              <a:t>is</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singularly</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unique</a:t>
            </a:r>
            <a:r>
              <a:rPr lang="de-DE" altLang="en-US" sz="2000" b="1" dirty="0">
                <a:effectLst>
                  <a:outerShdw blurRad="38100" dist="38100" dir="2700000" algn="tl">
                    <a:srgbClr val="FFFFFF"/>
                  </a:outerShdw>
                </a:effectLst>
                <a:latin typeface="Times" pitchFamily="2" charset="0"/>
              </a:rPr>
              <a:t> in </a:t>
            </a:r>
            <a:r>
              <a:rPr lang="de-DE" altLang="en-US" sz="2000" b="1" dirty="0" err="1">
                <a:effectLst>
                  <a:outerShdw blurRad="38100" dist="38100" dir="2700000" algn="tl">
                    <a:srgbClr val="FFFFFF"/>
                  </a:outerShdw>
                </a:effectLst>
                <a:latin typeface="Times" pitchFamily="2" charset="0"/>
              </a:rPr>
              <a:t>that</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the</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people</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who</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control</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it</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are</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thoroughly</a:t>
            </a:r>
            <a:r>
              <a:rPr lang="de-DE" altLang="en-US" sz="2000" b="1" dirty="0">
                <a:effectLst>
                  <a:outerShdw blurRad="38100" dist="38100" dir="2700000" algn="tl">
                    <a:srgbClr val="FFFFFF"/>
                  </a:outerShdw>
                </a:effectLst>
                <a:latin typeface="Times" pitchFamily="2" charset="0"/>
              </a:rPr>
              <a:t> ignorant </a:t>
            </a:r>
            <a:r>
              <a:rPr lang="de-DE" altLang="en-US" sz="2000" b="1" dirty="0" err="1">
                <a:effectLst>
                  <a:outerShdw blurRad="38100" dist="38100" dir="2700000" algn="tl">
                    <a:srgbClr val="FFFFFF"/>
                  </a:outerShdw>
                </a:effectLst>
                <a:latin typeface="Times" pitchFamily="2" charset="0"/>
              </a:rPr>
              <a:t>of</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it</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know</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nothing</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about</a:t>
            </a:r>
            <a:r>
              <a:rPr lang="de-DE" altLang="en-US" sz="2000" b="1" dirty="0">
                <a:effectLst>
                  <a:outerShdw blurRad="38100" dist="38100" dir="2700000" algn="tl">
                    <a:srgbClr val="FFFFFF"/>
                  </a:outerShdw>
                </a:effectLst>
                <a:latin typeface="Times" pitchFamily="2" charset="0"/>
              </a:rPr>
              <a:t> it.“</a:t>
            </a:r>
            <a:r>
              <a:rPr lang="de-DE" altLang="en-US" sz="2000" dirty="0">
                <a:effectLst>
                  <a:outerShdw blurRad="38100" dist="38100" dir="2700000" algn="tl">
                    <a:srgbClr val="FFFFFF"/>
                  </a:outerShdw>
                </a:effectLst>
                <a:latin typeface="Times" pitchFamily="2" charset="0"/>
              </a:rPr>
              <a:t> </a:t>
            </a:r>
            <a:br>
              <a:rPr lang="de-DE" altLang="en-US" sz="2000" dirty="0">
                <a:effectLst>
                  <a:outerShdw blurRad="38100" dist="38100" dir="2700000" algn="tl">
                    <a:srgbClr val="FFFFFF"/>
                  </a:outerShdw>
                </a:effectLst>
                <a:latin typeface="Times" pitchFamily="2" charset="0"/>
              </a:rPr>
            </a:br>
            <a:endParaRPr lang="de-DE" altLang="en-US" sz="2000" dirty="0">
              <a:effectLst>
                <a:outerShdw blurRad="38100" dist="38100" dir="2700000" algn="tl">
                  <a:srgbClr val="FFFFFF"/>
                </a:outerShdw>
              </a:effectLst>
              <a:latin typeface="Times" pitchFamily="2" charset="0"/>
            </a:endParaRPr>
          </a:p>
          <a:p>
            <a:pPr>
              <a:defRPr/>
            </a:pPr>
            <a:r>
              <a:rPr lang="de-DE" altLang="en-US" sz="2000" dirty="0">
                <a:effectLst>
                  <a:outerShdw blurRad="38100" dist="38100" dir="2700000" algn="tl">
                    <a:srgbClr val="FFFFFF"/>
                  </a:outerShdw>
                </a:effectLst>
                <a:latin typeface="Times" pitchFamily="2" charset="0"/>
              </a:rPr>
              <a:t>Blacks </a:t>
            </a:r>
            <a:r>
              <a:rPr lang="de-DE" altLang="en-US" sz="2000" dirty="0" err="1">
                <a:effectLst>
                  <a:outerShdw blurRad="38100" dist="38100" dir="2700000" algn="tl">
                    <a:srgbClr val="FFFFFF"/>
                  </a:outerShdw>
                </a:effectLst>
                <a:latin typeface="Times" pitchFamily="2" charset="0"/>
              </a:rPr>
              <a:t>who</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were</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tamed</a:t>
            </a:r>
            <a:r>
              <a:rPr lang="de-DE" altLang="en-US" sz="2000" dirty="0">
                <a:effectLst>
                  <a:outerShdw blurRad="38100" dist="38100" dir="2700000" algn="tl">
                    <a:srgbClr val="FFFFFF"/>
                  </a:outerShdw>
                </a:effectLst>
                <a:latin typeface="Times" pitchFamily="2" charset="0"/>
              </a:rPr>
              <a:t> = </a:t>
            </a:r>
            <a:r>
              <a:rPr lang="de-DE" altLang="en-US" sz="2000" dirty="0" err="1">
                <a:effectLst>
                  <a:outerShdw blurRad="38100" dist="38100" dir="2700000" algn="tl">
                    <a:srgbClr val="FFFFFF"/>
                  </a:outerShdw>
                </a:effectLst>
                <a:latin typeface="Times" pitchFamily="2" charset="0"/>
              </a:rPr>
              <a:t>n</a:t>
            </a:r>
            <a:r>
              <a:rPr lang="de-DE" altLang="en-US" sz="200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the</a:t>
            </a:r>
            <a:r>
              <a:rPr lang="de-DE" altLang="en-US" sz="2000"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blacks</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of</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the</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white</a:t>
            </a:r>
            <a:r>
              <a:rPr lang="de-DE" altLang="en-US" sz="2000" dirty="0">
                <a:effectLst>
                  <a:outerShdw blurRad="38100" dist="38100" dir="2700000" algn="tl">
                    <a:srgbClr val="FFFFFF"/>
                  </a:outerShdw>
                </a:effectLst>
                <a:latin typeface="Times"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8251536" presetClass="entr" presetSubtype="0" fill="hold" nodeType="clickEffect">
                                  <p:stCondLst>
                                    <p:cond delay="0"/>
                                  </p:stCondLst>
                                  <p:childTnLst>
                                    <p:set>
                                      <p:cBhvr>
                                        <p:cTn id="6" dur="1" fill="hold">
                                          <p:stCondLst>
                                            <p:cond delay="499"/>
                                          </p:stCondLst>
                                        </p:cTn>
                                        <p:tgtEl>
                                          <p:spTgt spid="87142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48251536" presetClass="entr" presetSubtype="0" fill="hold" nodeType="clickEffect">
                                  <p:stCondLst>
                                    <p:cond delay="0"/>
                                  </p:stCondLst>
                                  <p:childTnLst>
                                    <p:set>
                                      <p:cBhvr>
                                        <p:cTn id="10" dur="1" fill="hold">
                                          <p:stCondLst>
                                            <p:cond delay="499"/>
                                          </p:stCondLst>
                                        </p:cTn>
                                        <p:tgtEl>
                                          <p:spTgt spid="87142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648251536" presetClass="entr" presetSubtype="0" fill="hold" nodeType="clickEffect">
                                  <p:stCondLst>
                                    <p:cond delay="0"/>
                                  </p:stCondLst>
                                  <p:childTnLst>
                                    <p:set>
                                      <p:cBhvr>
                                        <p:cTn id="14" dur="1" fill="hold">
                                          <p:stCondLst>
                                            <p:cond delay="499"/>
                                          </p:stCondLst>
                                        </p:cTn>
                                        <p:tgtEl>
                                          <p:spTgt spid="87142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48251536" presetClass="entr" presetSubtype="0" fill="hold" nodeType="clickEffect">
                                  <p:stCondLst>
                                    <p:cond delay="0"/>
                                  </p:stCondLst>
                                  <p:childTnLst>
                                    <p:set>
                                      <p:cBhvr>
                                        <p:cTn id="18" dur="1" fill="hold">
                                          <p:stCondLst>
                                            <p:cond delay="499"/>
                                          </p:stCondLst>
                                        </p:cTn>
                                        <p:tgtEl>
                                          <p:spTgt spid="87142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648251536" presetClass="entr" presetSubtype="0" fill="hold" nodeType="clickEffect">
                                  <p:stCondLst>
                                    <p:cond delay="0"/>
                                  </p:stCondLst>
                                  <p:childTnLst>
                                    <p:set>
                                      <p:cBhvr>
                                        <p:cTn id="22" dur="1" fill="hold">
                                          <p:stCondLst>
                                            <p:cond delay="499"/>
                                          </p:stCondLst>
                                        </p:cTn>
                                        <p:tgtEl>
                                          <p:spTgt spid="87142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648251536" presetClass="entr" presetSubtype="0" fill="hold" nodeType="clickEffect">
                                  <p:stCondLst>
                                    <p:cond delay="0"/>
                                  </p:stCondLst>
                                  <p:childTnLst>
                                    <p:set>
                                      <p:cBhvr>
                                        <p:cTn id="26" dur="1" fill="hold">
                                          <p:stCondLst>
                                            <p:cond delay="499"/>
                                          </p:stCondLst>
                                        </p:cTn>
                                        <p:tgtEl>
                                          <p:spTgt spid="8714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1426"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Text Box 2">
            <a:extLst>
              <a:ext uri="{FF2B5EF4-FFF2-40B4-BE49-F238E27FC236}">
                <a16:creationId xmlns:a16="http://schemas.microsoft.com/office/drawing/2014/main" id="{CD47EF93-0383-FBD8-1113-864957B3EE72}"/>
              </a:ext>
            </a:extLst>
          </p:cNvPr>
          <p:cNvSpPr txBox="1">
            <a:spLocks noChangeArrowheads="1"/>
          </p:cNvSpPr>
          <p:nvPr/>
        </p:nvSpPr>
        <p:spPr bwMode="auto">
          <a:xfrm>
            <a:off x="3452813" y="446088"/>
            <a:ext cx="5878512" cy="1938337"/>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2000" b="1">
                <a:effectLst>
                  <a:outerShdw blurRad="38100" dist="38100" dir="2700000" algn="tl">
                    <a:srgbClr val="FFFFFF"/>
                  </a:outerShdw>
                </a:effectLst>
                <a:latin typeface="Times" pitchFamily="2" charset="0"/>
              </a:rPr>
              <a:t>LeRoi Jones </a:t>
            </a:r>
            <a:br>
              <a:rPr lang="de-DE" altLang="en-US" sz="2000">
                <a:effectLst>
                  <a:outerShdw blurRad="38100" dist="38100" dir="2700000" algn="tl">
                    <a:srgbClr val="FFFFFF"/>
                  </a:outerShdw>
                </a:effectLst>
                <a:latin typeface="Times" pitchFamily="2" charset="0"/>
              </a:rPr>
            </a:br>
            <a:r>
              <a:rPr lang="en-US" altLang="en-US" sz="2000">
                <a:effectLst>
                  <a:outerShdw blurRad="38100" dist="38100" dir="2700000" algn="tl">
                    <a:srgbClr val="FFFFFF"/>
                  </a:outerShdw>
                </a:effectLst>
                <a:latin typeface="Times" pitchFamily="2" charset="0"/>
              </a:rPr>
              <a:t>initiated an intellectual reshaping of the cultural theory of jazz within the framework of Black Studies at US universities, stressing the pride and beauty of the black, as described in his book </a:t>
            </a:r>
            <a:br>
              <a:rPr lang="en-US" altLang="en-US" sz="2000">
                <a:effectLst>
                  <a:outerShdw blurRad="38100" dist="38100" dir="2700000" algn="tl">
                    <a:srgbClr val="FFFFFF"/>
                  </a:outerShdw>
                </a:effectLst>
                <a:latin typeface="Times" pitchFamily="2" charset="0"/>
              </a:rPr>
            </a:br>
            <a:r>
              <a:rPr lang="de-DE" altLang="en-US" sz="2000" b="1">
                <a:effectLst>
                  <a:outerShdw blurRad="38100" dist="38100" dir="2700000" algn="tl">
                    <a:srgbClr val="FFFFFF"/>
                  </a:outerShdw>
                </a:effectLst>
                <a:latin typeface="Times" pitchFamily="2" charset="0"/>
              </a:rPr>
              <a:t>„Blues People“ (1963)</a:t>
            </a:r>
            <a:r>
              <a:rPr lang="de-DE" altLang="en-US" sz="2000">
                <a:effectLst>
                  <a:outerShdw blurRad="38100" dist="38100" dir="2700000" algn="tl">
                    <a:srgbClr val="FFFFFF"/>
                  </a:outerShdw>
                </a:effectLst>
                <a:latin typeface="Times" pitchFamily="2" charset="0"/>
              </a:rPr>
              <a:t>.</a:t>
            </a:r>
          </a:p>
        </p:txBody>
      </p:sp>
      <p:sp>
        <p:nvSpPr>
          <p:cNvPr id="869379" name="Text Box 3">
            <a:extLst>
              <a:ext uri="{FF2B5EF4-FFF2-40B4-BE49-F238E27FC236}">
                <a16:creationId xmlns:a16="http://schemas.microsoft.com/office/drawing/2014/main" id="{B9E987CC-6508-12D3-A330-F3A36CF689EE}"/>
              </a:ext>
            </a:extLst>
          </p:cNvPr>
          <p:cNvSpPr txBox="1">
            <a:spLocks noChangeArrowheads="1"/>
          </p:cNvSpPr>
          <p:nvPr/>
        </p:nvSpPr>
        <p:spPr bwMode="auto">
          <a:xfrm>
            <a:off x="1438275" y="3024188"/>
            <a:ext cx="6329363" cy="3478212"/>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2000" dirty="0" err="1">
                <a:effectLst>
                  <a:outerShdw blurRad="38100" dist="38100" dir="2700000" algn="tl">
                    <a:srgbClr val="FFFFFF"/>
                  </a:outerShdw>
                </a:effectLst>
                <a:latin typeface="Times" pitchFamily="2" charset="0"/>
              </a:rPr>
              <a:t>Within</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the</a:t>
            </a:r>
            <a:r>
              <a:rPr lang="de-DE" altLang="en-US" sz="2000" dirty="0">
                <a:effectLst>
                  <a:outerShdw blurRad="38100" dist="38100" dir="2700000" algn="tl">
                    <a:srgbClr val="FFFFFF"/>
                  </a:outerShdw>
                </a:effectLst>
                <a:latin typeface="Times" pitchFamily="2" charset="0"/>
              </a:rPr>
              <a:t> US </a:t>
            </a:r>
            <a:r>
              <a:rPr lang="de-DE" altLang="en-US" sz="2000" dirty="0" err="1">
                <a:effectLst>
                  <a:outerShdw blurRad="38100" dist="38100" dir="2700000" algn="tl">
                    <a:srgbClr val="FFFFFF"/>
                  </a:outerShdw>
                </a:effectLst>
                <a:latin typeface="Times" pitchFamily="2" charset="0"/>
              </a:rPr>
              <a:t>socio-political</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movements</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LeRoi</a:t>
            </a:r>
            <a:r>
              <a:rPr lang="de-DE" altLang="en-US" sz="2000" dirty="0">
                <a:effectLst>
                  <a:outerShdw blurRad="38100" dist="38100" dir="2700000" algn="tl">
                    <a:srgbClr val="FFFFFF"/>
                  </a:outerShdw>
                </a:effectLst>
                <a:latin typeface="Times" pitchFamily="2" charset="0"/>
              </a:rPr>
              <a:t> Jones, </a:t>
            </a:r>
            <a:r>
              <a:rPr lang="de-DE" altLang="en-US" sz="2000" dirty="0" err="1">
                <a:effectLst>
                  <a:outerShdw blurRad="38100" dist="38100" dir="2700000" algn="tl">
                    <a:srgbClr val="FFFFFF"/>
                  </a:outerShdw>
                </a:effectLst>
                <a:latin typeface="Times" pitchFamily="2" charset="0"/>
              </a:rPr>
              <a:t>now</a:t>
            </a:r>
            <a:r>
              <a:rPr lang="de-DE" altLang="en-US" sz="2000" dirty="0">
                <a:effectLst>
                  <a:outerShdw blurRad="38100" dist="38100" dir="2700000" algn="tl">
                    <a:srgbClr val="FFFFFF"/>
                  </a:outerShdw>
                </a:effectLst>
                <a:latin typeface="Times" pitchFamily="2" charset="0"/>
              </a:rPr>
              <a:t> aka </a:t>
            </a:r>
            <a:r>
              <a:rPr lang="de-DE" altLang="en-US" sz="2000" b="1" dirty="0">
                <a:effectLst>
                  <a:outerShdw blurRad="38100" dist="38100" dir="2700000" algn="tl">
                    <a:srgbClr val="FFFFFF"/>
                  </a:outerShdw>
                </a:effectLst>
                <a:latin typeface="Times" pitchFamily="2" charset="0"/>
              </a:rPr>
              <a:t>Amiri Baraka</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and</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the</a:t>
            </a:r>
            <a:r>
              <a:rPr lang="de-DE" altLang="en-US" sz="2000" dirty="0">
                <a:effectLst>
                  <a:outerShdw blurRad="38100" dist="38100" dir="2700000" algn="tl">
                    <a:srgbClr val="FFFFFF"/>
                  </a:outerShdw>
                </a:effectLst>
                <a:latin typeface="Times" pitchFamily="2" charset="0"/>
              </a:rPr>
              <a:t> Cultural </a:t>
            </a:r>
            <a:r>
              <a:rPr lang="de-DE" altLang="en-US" sz="2000" dirty="0" err="1">
                <a:effectLst>
                  <a:outerShdw blurRad="38100" dist="38100" dir="2700000" algn="tl">
                    <a:srgbClr val="FFFFFF"/>
                  </a:outerShdw>
                </a:effectLst>
                <a:latin typeface="Times" pitchFamily="2" charset="0"/>
              </a:rPr>
              <a:t>Nationalism</a:t>
            </a:r>
            <a:r>
              <a:rPr lang="de-DE" altLang="en-US" sz="2000" dirty="0">
                <a:effectLst>
                  <a:outerShdw blurRad="38100" dist="38100" dir="2700000" algn="tl">
                    <a:srgbClr val="FFFFFF"/>
                  </a:outerShdw>
                </a:effectLst>
                <a:latin typeface="Times" pitchFamily="2" charset="0"/>
              </a:rPr>
              <a:t> (United Brothers in Newark, </a:t>
            </a:r>
            <a:r>
              <a:rPr lang="de-DE" altLang="en-US" sz="2000" dirty="0" err="1">
                <a:effectLst>
                  <a:outerShdw blurRad="38100" dist="38100" dir="2700000" algn="tl">
                    <a:srgbClr val="FFFFFF"/>
                  </a:outerShdw>
                </a:effectLst>
                <a:latin typeface="Times" pitchFamily="2" charset="0"/>
              </a:rPr>
              <a:t>lead</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by</a:t>
            </a:r>
            <a:r>
              <a:rPr lang="de-DE" altLang="en-US" sz="2000"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Stokely</a:t>
            </a:r>
            <a:r>
              <a:rPr lang="de-DE" altLang="en-US" sz="2000" b="1" dirty="0">
                <a:effectLst>
                  <a:outerShdw blurRad="38100" dist="38100" dir="2700000" algn="tl">
                    <a:srgbClr val="FFFFFF"/>
                  </a:outerShdw>
                </a:effectLst>
                <a:latin typeface="Times" pitchFamily="2" charset="0"/>
              </a:rPr>
              <a:t> Carmichael</a:t>
            </a:r>
            <a:r>
              <a:rPr lang="de-DE" altLang="en-US" sz="2000" dirty="0">
                <a:effectLst>
                  <a:outerShdw blurRad="38100" dist="38100" dir="2700000" algn="tl">
                    <a:srgbClr val="FFFFFF"/>
                  </a:outerShdw>
                </a:effectLst>
                <a:latin typeface="Times" pitchFamily="2" charset="0"/>
              </a:rPr>
              <a:t> et al.) </a:t>
            </a:r>
            <a:r>
              <a:rPr lang="de-DE" altLang="en-US" sz="2000" dirty="0" err="1">
                <a:effectLst>
                  <a:outerShdw blurRad="38100" dist="38100" dir="2700000" algn="tl">
                    <a:srgbClr val="FFFFFF"/>
                  </a:outerShdw>
                </a:effectLst>
                <a:latin typeface="Times" pitchFamily="2" charset="0"/>
              </a:rPr>
              <a:t>is</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contradicted</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by</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the</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overtly</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political</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socialist</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communist</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class</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struggle</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movement</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of</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the</a:t>
            </a:r>
            <a:r>
              <a:rPr lang="de-DE" altLang="en-US" sz="2000" dirty="0">
                <a:effectLst>
                  <a:outerShdw blurRad="38100" dist="38100" dir="2700000" algn="tl">
                    <a:srgbClr val="FFFFFF"/>
                  </a:outerShdw>
                </a:effectLst>
                <a:latin typeface="Times" pitchFamily="2" charset="0"/>
              </a:rPr>
              <a:t> </a:t>
            </a:r>
            <a:r>
              <a:rPr lang="de-DE" altLang="en-US" sz="2000" b="1" dirty="0">
                <a:effectLst>
                  <a:outerShdw blurRad="38100" dist="38100" dir="2700000" algn="tl">
                    <a:srgbClr val="FFFFFF"/>
                  </a:outerShdw>
                </a:effectLst>
                <a:latin typeface="Times" pitchFamily="2" charset="0"/>
              </a:rPr>
              <a:t>Black Panther Party (BPP)</a:t>
            </a:r>
            <a:r>
              <a:rPr lang="de-DE" altLang="en-US" sz="2000" dirty="0">
                <a:effectLst>
                  <a:outerShdw blurRad="38100" dist="38100" dir="2700000" algn="tl">
                    <a:srgbClr val="FFFFFF"/>
                  </a:outerShdw>
                </a:effectLst>
                <a:latin typeface="Times" pitchFamily="2" charset="0"/>
              </a:rPr>
              <a:t>. </a:t>
            </a:r>
          </a:p>
          <a:p>
            <a:pPr>
              <a:defRPr/>
            </a:pPr>
            <a:endParaRPr lang="de-DE" altLang="en-US" sz="2000" dirty="0">
              <a:effectLst>
                <a:outerShdw blurRad="38100" dist="38100" dir="2700000" algn="tl">
                  <a:srgbClr val="FFFFFF"/>
                </a:outerShdw>
              </a:effectLst>
              <a:latin typeface="Times" pitchFamily="2" charset="0"/>
            </a:endParaRPr>
          </a:p>
          <a:p>
            <a:pPr>
              <a:defRPr/>
            </a:pPr>
            <a:r>
              <a:rPr lang="de-DE" altLang="en-US" sz="2000" dirty="0">
                <a:effectLst>
                  <a:outerShdw blurRad="38100" dist="38100" dir="2700000" algn="tl">
                    <a:srgbClr val="FFFFFF"/>
                  </a:outerShdw>
                </a:effectLst>
                <a:latin typeface="Times" pitchFamily="2" charset="0"/>
              </a:rPr>
              <a:t>Carmichael: </a:t>
            </a:r>
            <a:r>
              <a:rPr lang="de-DE" altLang="en-US" sz="2000" b="1" dirty="0">
                <a:effectLst>
                  <a:outerShdw blurRad="38100" dist="38100" dir="2700000" algn="tl">
                    <a:srgbClr val="FFFFFF"/>
                  </a:outerShdw>
                </a:effectLst>
                <a:latin typeface="Times" pitchFamily="2" charset="0"/>
              </a:rPr>
              <a:t>„</a:t>
            </a:r>
            <a:r>
              <a:rPr lang="de-DE" altLang="en-US" sz="2000" b="1" dirty="0" err="1">
                <a:effectLst>
                  <a:outerShdw blurRad="38100" dist="38100" dir="2700000" algn="tl">
                    <a:srgbClr val="FFFFFF"/>
                  </a:outerShdw>
                </a:effectLst>
                <a:latin typeface="Times" pitchFamily="2" charset="0"/>
              </a:rPr>
              <a:t>What</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counts</a:t>
            </a:r>
            <a:r>
              <a:rPr lang="de-DE" altLang="en-US" sz="2000" b="1" dirty="0">
                <a:effectLst>
                  <a:outerShdw blurRad="38100" dist="38100" dir="2700000" algn="tl">
                    <a:srgbClr val="FFFFFF"/>
                  </a:outerShdw>
                </a:effectLst>
                <a:latin typeface="Times" pitchFamily="2" charset="0"/>
              </a:rPr>
              <a:t> in </a:t>
            </a:r>
            <a:r>
              <a:rPr lang="de-DE" altLang="en-US" sz="2000" b="1" dirty="0" err="1">
                <a:effectLst>
                  <a:outerShdw blurRad="38100" dist="38100" dir="2700000" algn="tl">
                    <a:srgbClr val="FFFFFF"/>
                  </a:outerShdw>
                </a:effectLst>
                <a:latin typeface="Times" pitchFamily="2" charset="0"/>
              </a:rPr>
              <a:t>our</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struggle</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is</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the</a:t>
            </a:r>
            <a:r>
              <a:rPr lang="de-DE" altLang="en-US" sz="2000" b="1" dirty="0">
                <a:effectLst>
                  <a:outerShdw blurRad="38100" dist="38100" dir="2700000" algn="tl">
                    <a:srgbClr val="FFFFFF"/>
                  </a:outerShdw>
                </a:effectLst>
                <a:latin typeface="Times" pitchFamily="2" charset="0"/>
              </a:rPr>
              <a:t> </a:t>
            </a:r>
            <a:r>
              <a:rPr lang="de-DE" altLang="en-US" sz="2000" b="1" dirty="0" err="1">
                <a:effectLst>
                  <a:outerShdw blurRad="38100" dist="38100" dir="2700000" algn="tl">
                    <a:srgbClr val="FFFFFF"/>
                  </a:outerShdw>
                </a:effectLst>
                <a:latin typeface="Times" pitchFamily="2" charset="0"/>
              </a:rPr>
              <a:t>culture</a:t>
            </a:r>
            <a:r>
              <a:rPr lang="de-DE" altLang="en-US" sz="2000" b="1" dirty="0">
                <a:effectLst>
                  <a:outerShdw blurRad="38100" dist="38100" dir="2700000" algn="tl">
                    <a:srgbClr val="FFFFFF"/>
                  </a:outerShdw>
                </a:effectLst>
                <a:latin typeface="Times" pitchFamily="2" charset="0"/>
              </a:rPr>
              <a:t>.“</a:t>
            </a:r>
            <a:r>
              <a:rPr lang="de-DE" altLang="en-US" sz="2000" dirty="0">
                <a:effectLst>
                  <a:outerShdw blurRad="38100" dist="38100" dir="2700000" algn="tl">
                    <a:srgbClr val="FFFFFF"/>
                  </a:outerShdw>
                </a:effectLst>
                <a:latin typeface="Times" pitchFamily="2" charset="0"/>
              </a:rPr>
              <a:t> </a:t>
            </a:r>
          </a:p>
          <a:p>
            <a:pPr>
              <a:defRPr/>
            </a:pPr>
            <a:br>
              <a:rPr lang="de-DE" altLang="en-US" sz="2000" dirty="0">
                <a:effectLst>
                  <a:outerShdw blurRad="38100" dist="38100" dir="2700000" algn="tl">
                    <a:srgbClr val="FFFFFF"/>
                  </a:outerShdw>
                </a:effectLst>
                <a:latin typeface="Times" pitchFamily="2" charset="0"/>
              </a:rPr>
            </a:br>
            <a:r>
              <a:rPr lang="de-DE" altLang="en-US" sz="2000" dirty="0">
                <a:effectLst>
                  <a:outerShdw blurRad="38100" dist="38100" dir="2700000" algn="tl">
                    <a:srgbClr val="FFFFFF"/>
                  </a:outerShdw>
                </a:effectLst>
                <a:latin typeface="Times" pitchFamily="2" charset="0"/>
              </a:rPr>
              <a:t>BPP: </a:t>
            </a:r>
            <a:r>
              <a:rPr lang="de-DE" altLang="en-US" sz="2000" b="1" dirty="0">
                <a:effectLst>
                  <a:outerShdw blurRad="38100" dist="38100" dir="2700000" algn="tl">
                    <a:srgbClr val="FFFFFF"/>
                  </a:outerShdw>
                </a:effectLst>
                <a:latin typeface="Times" pitchFamily="2" charset="0"/>
              </a:rPr>
              <a:t>„The power </a:t>
            </a:r>
            <a:r>
              <a:rPr lang="de-DE" altLang="en-US" sz="2000" b="1" dirty="0" err="1">
                <a:effectLst>
                  <a:outerShdw blurRad="38100" dist="38100" dir="2700000" algn="tl">
                    <a:srgbClr val="FFFFFF"/>
                  </a:outerShdw>
                </a:effectLst>
                <a:latin typeface="Times" pitchFamily="2" charset="0"/>
              </a:rPr>
              <a:t>is</a:t>
            </a:r>
            <a:r>
              <a:rPr lang="de-DE" altLang="en-US" sz="2000" b="1" dirty="0">
                <a:effectLst>
                  <a:outerShdw blurRad="38100" dist="38100" dir="2700000" algn="tl">
                    <a:srgbClr val="FFFFFF"/>
                  </a:outerShdw>
                </a:effectLst>
                <a:latin typeface="Times" pitchFamily="2" charset="0"/>
              </a:rPr>
              <a:t> at </a:t>
            </a:r>
            <a:r>
              <a:rPr lang="de-DE" altLang="en-US" sz="2000" b="1" dirty="0" err="1">
                <a:effectLst>
                  <a:outerShdw blurRad="38100" dist="38100" dir="2700000" algn="tl">
                    <a:srgbClr val="FFFFFF"/>
                  </a:outerShdw>
                </a:effectLst>
                <a:latin typeface="Times" pitchFamily="2" charset="0"/>
              </a:rPr>
              <a:t>the</a:t>
            </a:r>
            <a:r>
              <a:rPr lang="de-DE" altLang="en-US" sz="2000" b="1" dirty="0">
                <a:effectLst>
                  <a:outerShdw blurRad="38100" dist="38100" dir="2700000" algn="tl">
                    <a:srgbClr val="FFFFFF"/>
                  </a:outerShdw>
                </a:effectLst>
                <a:latin typeface="Times" pitchFamily="2" charset="0"/>
              </a:rPr>
              <a:t> end </a:t>
            </a:r>
            <a:r>
              <a:rPr lang="de-DE" altLang="en-US" sz="2000" b="1" dirty="0" err="1">
                <a:effectLst>
                  <a:outerShdw blurRad="38100" dist="38100" dir="2700000" algn="tl">
                    <a:srgbClr val="FFFFFF"/>
                  </a:outerShdw>
                </a:effectLst>
                <a:latin typeface="Times" pitchFamily="2" charset="0"/>
              </a:rPr>
              <a:t>of</a:t>
            </a:r>
            <a:r>
              <a:rPr lang="de-DE" altLang="en-US" sz="2000" b="1" dirty="0">
                <a:effectLst>
                  <a:outerShdw blurRad="38100" dist="38100" dir="2700000" algn="tl">
                    <a:srgbClr val="FFFFFF"/>
                  </a:outerShdw>
                </a:effectLst>
                <a:latin typeface="Times" pitchFamily="2" charset="0"/>
              </a:rPr>
              <a:t> a </a:t>
            </a:r>
            <a:r>
              <a:rPr lang="de-DE" altLang="en-US" sz="2000" b="1" dirty="0" err="1">
                <a:effectLst>
                  <a:outerShdw blurRad="38100" dist="38100" dir="2700000" algn="tl">
                    <a:srgbClr val="FFFFFF"/>
                  </a:outerShdw>
                </a:effectLst>
                <a:latin typeface="Times" pitchFamily="2" charset="0"/>
              </a:rPr>
              <a:t>sashiki</a:t>
            </a:r>
            <a:r>
              <a:rPr lang="de-DE" altLang="en-US" sz="2000" b="1" dirty="0">
                <a:effectLst>
                  <a:outerShdw blurRad="38100" dist="38100" dir="2700000" algn="tl">
                    <a:srgbClr val="FFFFFF"/>
                  </a:outerShdw>
                </a:effectLst>
                <a:latin typeface="Times" pitchFamily="2" charset="0"/>
              </a:rPr>
              <a:t>.“</a:t>
            </a:r>
            <a:br>
              <a:rPr lang="de-DE" altLang="en-US" sz="2000" dirty="0">
                <a:effectLst>
                  <a:outerShdw blurRad="38100" dist="38100" dir="2700000" algn="tl">
                    <a:srgbClr val="FFFFFF"/>
                  </a:outerShdw>
                </a:effectLst>
                <a:latin typeface="Times" pitchFamily="2" charset="0"/>
              </a:rPr>
            </a:br>
            <a:r>
              <a:rPr lang="de-DE" altLang="en-US" sz="2000" dirty="0">
                <a:effectLst>
                  <a:outerShdw blurRad="38100" dist="38100" dir="2700000" algn="tl">
                    <a:srgbClr val="FFFFFF"/>
                  </a:outerShdw>
                </a:effectLst>
                <a:latin typeface="Times" pitchFamily="2" charset="0"/>
              </a:rPr>
              <a:t>(</a:t>
            </a:r>
            <a:r>
              <a:rPr lang="de-DE" altLang="en-US" sz="2000">
                <a:effectLst>
                  <a:outerShdw blurRad="38100" dist="38100" dir="2700000" algn="tl">
                    <a:srgbClr val="FFFFFF"/>
                  </a:outerShdw>
                </a:effectLst>
                <a:latin typeface="Times" pitchFamily="2" charset="0"/>
              </a:rPr>
              <a:t>swahili </a:t>
            </a:r>
            <a:r>
              <a:rPr lang="de-DE" altLang="en-US" sz="2000" dirty="0" err="1">
                <a:effectLst>
                  <a:outerShdw blurRad="38100" dist="38100" dir="2700000" algn="tl">
                    <a:srgbClr val="FFFFFF"/>
                  </a:outerShdw>
                </a:effectLst>
                <a:latin typeface="Times" pitchFamily="2" charset="0"/>
              </a:rPr>
              <a:t>for</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long</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african</a:t>
            </a:r>
            <a:r>
              <a:rPr lang="de-DE" altLang="en-US" sz="2000" dirty="0">
                <a:effectLst>
                  <a:outerShdw blurRad="38100" dist="38100" dir="2700000" algn="tl">
                    <a:srgbClr val="FFFFFF"/>
                  </a:outerShdw>
                </a:effectLst>
                <a:latin typeface="Times" pitchFamily="2" charset="0"/>
              </a:rPr>
              <a:t> </a:t>
            </a:r>
            <a:r>
              <a:rPr lang="de-DE" altLang="en-US" sz="2000" dirty="0" err="1">
                <a:effectLst>
                  <a:outerShdw blurRad="38100" dist="38100" dir="2700000" algn="tl">
                    <a:srgbClr val="FFFFFF"/>
                  </a:outerShdw>
                </a:effectLst>
                <a:latin typeface="Times" pitchFamily="2" charset="0"/>
              </a:rPr>
              <a:t>shirt</a:t>
            </a:r>
            <a:r>
              <a:rPr lang="de-DE" altLang="en-US" sz="2000" dirty="0">
                <a:effectLst>
                  <a:outerShdw blurRad="38100" dist="38100" dir="2700000" algn="tl">
                    <a:srgbClr val="FFFFFF"/>
                  </a:outerShdw>
                </a:effectLst>
                <a:latin typeface="Times" pitchFamily="2" charset="0"/>
              </a:rPr>
              <a:t>) </a:t>
            </a:r>
          </a:p>
        </p:txBody>
      </p:sp>
      <p:pic>
        <p:nvPicPr>
          <p:cNvPr id="869380" name="Picture 4">
            <a:extLst>
              <a:ext uri="{FF2B5EF4-FFF2-40B4-BE49-F238E27FC236}">
                <a16:creationId xmlns:a16="http://schemas.microsoft.com/office/drawing/2014/main" id="{C5CE1867-BDDC-4558-AA0F-41EFCC43A309}"/>
              </a:ext>
            </a:extLst>
          </p:cNvPr>
          <p:cNvPicPr>
            <a:picLocks noChangeAspect="1" noChangeArrowheads="1"/>
          </p:cNvPicPr>
          <p:nvPr/>
        </p:nvPicPr>
        <p:blipFill>
          <a:blip r:embed="rId2"/>
          <a:srcRect/>
          <a:stretch>
            <a:fillRect/>
          </a:stretch>
        </p:blipFill>
        <p:spPr bwMode="auto">
          <a:xfrm>
            <a:off x="7767638" y="3275013"/>
            <a:ext cx="1978025" cy="2955925"/>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 name="Picture 4" descr="bluespeople.jpg">
            <a:extLst>
              <a:ext uri="{FF2B5EF4-FFF2-40B4-BE49-F238E27FC236}">
                <a16:creationId xmlns:a16="http://schemas.microsoft.com/office/drawing/2014/main" id="{4C0E9D04-380B-29B7-8D4E-91B26B80BDA1}"/>
              </a:ext>
            </a:extLst>
          </p:cNvPr>
          <p:cNvPicPr>
            <a:picLocks noChangeAspect="1"/>
          </p:cNvPicPr>
          <p:nvPr/>
        </p:nvPicPr>
        <p:blipFill>
          <a:blip r:embed="rId3"/>
          <a:srcRect/>
          <a:stretch>
            <a:fillRect/>
          </a:stretch>
        </p:blipFill>
        <p:spPr bwMode="auto">
          <a:xfrm>
            <a:off x="1543050" y="368300"/>
            <a:ext cx="1701800" cy="2540000"/>
          </a:xfrm>
          <a:prstGeom prst="rect">
            <a:avLst/>
          </a:prstGeom>
          <a:noFill/>
          <a:ln>
            <a:noFill/>
          </a:ln>
          <a:effectLst>
            <a:outerShdw blurRad="292100" dist="139700" dir="2700000" algn="tl" rotWithShape="0">
              <a:srgbClr val="333333">
                <a:alpha val="64999"/>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nodeType="afterGroup">
                            <p:stCondLst>
                              <p:cond delay="0"/>
                            </p:stCondLst>
                            <p:childTnLst>
                              <p:par>
                                <p:cTn id="8" presetID="0" presetClass="entr" presetSubtype="0" fill="hold" nodeType="afterEffect">
                                  <p:stCondLst>
                                    <p:cond delay="0"/>
                                  </p:stCondLst>
                                  <p:childTnLst>
                                    <p:set>
                                      <p:cBhvr>
                                        <p:cTn id="9" dur="1" fill="hold">
                                          <p:stCondLst>
                                            <p:cond delay="499"/>
                                          </p:stCondLst>
                                        </p:cTn>
                                        <p:tgtEl>
                                          <p:spTgt spid="869378">
                                            <p:txEl>
                                              <p:pRg st="0" end="0"/>
                                            </p:txEl>
                                          </p:spTgt>
                                        </p:tgtEl>
                                        <p:attrNameLst>
                                          <p:attrName>style.visibility</p:attrName>
                                        </p:attrNameLst>
                                      </p:cBhvr>
                                      <p:to>
                                        <p:strVal val="visible"/>
                                      </p:to>
                                    </p:set>
                                  </p:childTnLst>
                                </p:cTn>
                              </p:par>
                            </p:childTnLst>
                          </p:cTn>
                        </p:par>
                        <p:par>
                          <p:cTn id="10" fill="hold" nodeType="afterGroup">
                            <p:stCondLst>
                              <p:cond delay="500"/>
                            </p:stCondLst>
                            <p:childTnLst>
                              <p:par>
                                <p:cTn id="11" presetID="0" presetClass="entr" presetSubtype="0" fill="hold" nodeType="afterEffect">
                                  <p:stCondLst>
                                    <p:cond delay="0"/>
                                  </p:stCondLst>
                                  <p:childTnLst>
                                    <p:set>
                                      <p:cBhvr>
                                        <p:cTn id="12" dur="1" fill="hold">
                                          <p:stCondLst>
                                            <p:cond delay="499"/>
                                          </p:stCondLst>
                                        </p:cTn>
                                        <p:tgtEl>
                                          <p:spTgt spid="86938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entr" presetSubtype="0" fill="hold" nodeType="clickEffect">
                                  <p:stCondLst>
                                    <p:cond delay="0"/>
                                  </p:stCondLst>
                                  <p:childTnLst>
                                    <p:set>
                                      <p:cBhvr>
                                        <p:cTn id="16" dur="1" fill="hold">
                                          <p:stCondLst>
                                            <p:cond delay="499"/>
                                          </p:stCondLst>
                                        </p:cTn>
                                        <p:tgtEl>
                                          <p:spTgt spid="869379">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entr" presetSubtype="0" fill="hold" nodeType="clickEffect">
                                  <p:stCondLst>
                                    <p:cond delay="0"/>
                                  </p:stCondLst>
                                  <p:childTnLst>
                                    <p:set>
                                      <p:cBhvr>
                                        <p:cTn id="20" dur="1" fill="hold">
                                          <p:stCondLst>
                                            <p:cond delay="499"/>
                                          </p:stCondLst>
                                        </p:cTn>
                                        <p:tgtEl>
                                          <p:spTgt spid="869379">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0" presetClass="entr" presetSubtype="0" fill="hold" nodeType="clickEffect">
                                  <p:stCondLst>
                                    <p:cond delay="0"/>
                                  </p:stCondLst>
                                  <p:childTnLst>
                                    <p:set>
                                      <p:cBhvr>
                                        <p:cTn id="24" dur="1" fill="hold">
                                          <p:stCondLst>
                                            <p:cond delay="499"/>
                                          </p:stCondLst>
                                        </p:cTn>
                                        <p:tgtEl>
                                          <p:spTgt spid="8693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378" grpId="0" build="p" autoUpdateAnimBg="0"/>
      <p:bldP spid="86937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7" name="Text Box 5">
            <a:extLst>
              <a:ext uri="{FF2B5EF4-FFF2-40B4-BE49-F238E27FC236}">
                <a16:creationId xmlns:a16="http://schemas.microsoft.com/office/drawing/2014/main" id="{044D5ABF-DB99-06EE-BFC2-63329A8331DC}"/>
              </a:ext>
            </a:extLst>
          </p:cNvPr>
          <p:cNvSpPr txBox="1">
            <a:spLocks noChangeArrowheads="1"/>
          </p:cNvSpPr>
          <p:nvPr/>
        </p:nvSpPr>
        <p:spPr bwMode="auto">
          <a:xfrm>
            <a:off x="2730500" y="1162050"/>
            <a:ext cx="5197475" cy="457200"/>
          </a:xfrm>
          <a:prstGeom prst="rect">
            <a:avLst/>
          </a:prstGeom>
          <a:noFill/>
          <a:ln w="9525">
            <a:noFill/>
            <a:miter lim="800000"/>
            <a:headEnd/>
            <a:tailEnd/>
          </a:ln>
          <a:effectLst/>
        </p:spPr>
        <p:txBody>
          <a:bodyPr wrap="none">
            <a:spAutoFit/>
          </a:bodyPr>
          <a:lstStyle/>
          <a:p>
            <a:pPr>
              <a:defRPr/>
            </a:pPr>
            <a:r>
              <a:rPr lang="de-DE" sz="2400" b="1">
                <a:effectLst>
                  <a:outerShdw blurRad="38100" dist="38100" dir="2700000" algn="tl">
                    <a:srgbClr val="FFFFFF"/>
                  </a:outerShdw>
                </a:effectLst>
                <a:latin typeface="Times" charset="0"/>
                <a:ea typeface="+mn-ea"/>
              </a:rPr>
              <a:t>DVD</a:t>
            </a:r>
            <a:r>
              <a:rPr lang="de-DE" sz="2400">
                <a:effectLst>
                  <a:outerShdw blurRad="38100" dist="38100" dir="2700000" algn="tl">
                    <a:srgbClr val="FFFFFF"/>
                  </a:outerShdw>
                </a:effectLst>
                <a:latin typeface="Times" charset="0"/>
                <a:ea typeface="+mn-ea"/>
              </a:rPr>
              <a:t>: Imagine the Sound. + discusssion!</a:t>
            </a:r>
          </a:p>
        </p:txBody>
      </p:sp>
      <p:pic>
        <p:nvPicPr>
          <p:cNvPr id="863238" name="Picture 6">
            <a:extLst>
              <a:ext uri="{FF2B5EF4-FFF2-40B4-BE49-F238E27FC236}">
                <a16:creationId xmlns:a16="http://schemas.microsoft.com/office/drawing/2014/main" id="{08FDA194-7372-B346-E3B7-342296B5CD2F}"/>
              </a:ext>
            </a:extLst>
          </p:cNvPr>
          <p:cNvPicPr>
            <a:picLocks noChangeAspect="1" noChangeArrowheads="1"/>
          </p:cNvPicPr>
          <p:nvPr/>
        </p:nvPicPr>
        <p:blipFill>
          <a:blip r:embed="rId2"/>
          <a:srcRect/>
          <a:stretch>
            <a:fillRect/>
          </a:stretch>
        </p:blipFill>
        <p:spPr bwMode="auto">
          <a:xfrm>
            <a:off x="2239963" y="2293938"/>
            <a:ext cx="6375400" cy="3509962"/>
          </a:xfrm>
          <a:prstGeom prst="rect">
            <a:avLst/>
          </a:prstGeom>
          <a:noFill/>
          <a:ln w="9525">
            <a:noFill/>
            <a:miter lim="800000"/>
            <a:headEnd/>
            <a:tailEnd/>
          </a:ln>
          <a:effectLst>
            <a:outerShdw blurRad="63500" dist="107763" dir="2700000" algn="ctr" rotWithShape="0">
              <a:schemeClr val="bg2">
                <a:alpha val="74998"/>
              </a:schemeClr>
            </a:outerShdw>
          </a:effectLst>
        </p:spPr>
      </p:pic>
    </p:spTree>
  </p:cSld>
  <p:clrMapOvr>
    <a:masterClrMapping/>
  </p:clrMapOvr>
</p:sld>
</file>

<file path=ppt/theme/theme1.xml><?xml version="1.0" encoding="utf-8"?>
<a:theme xmlns:a="http://schemas.openxmlformats.org/drawingml/2006/main" name="Blank Presentation">
  <a:themeElements>
    <a:clrScheme name="">
      <a:dk1>
        <a:srgbClr val="000000"/>
      </a:dk1>
      <a:lt1>
        <a:srgbClr val="BBC0FF"/>
      </a:lt1>
      <a:dk2>
        <a:srgbClr val="000000"/>
      </a:dk2>
      <a:lt2>
        <a:srgbClr val="808080"/>
      </a:lt2>
      <a:accent1>
        <a:srgbClr val="00CC99"/>
      </a:accent1>
      <a:accent2>
        <a:srgbClr val="3333CC"/>
      </a:accent2>
      <a:accent3>
        <a:srgbClr val="DADC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Math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Math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Nastassja:Programme:Publish:Microsoft Office 98:Templates:Blank Presentation</Template>
  <TotalTime>299</TotalTime>
  <Words>1109</Words>
  <Application>Microsoft Macintosh PowerPoint</Application>
  <PresentationFormat>Custom</PresentationFormat>
  <Paragraphs>36</Paragraphs>
  <Slides>8</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Math1</vt:lpstr>
      <vt:lpstr>Times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ifi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Stefan Göller</dc:creator>
  <cp:lastModifiedBy>Microsoft Office User</cp:lastModifiedBy>
  <cp:revision>1990</cp:revision>
  <cp:lastPrinted>2005-04-14T09:33:31Z</cp:lastPrinted>
  <dcterms:created xsi:type="dcterms:W3CDTF">2011-01-24T15:20:15Z</dcterms:created>
  <dcterms:modified xsi:type="dcterms:W3CDTF">2024-03-15T16:42:04Z</dcterms:modified>
</cp:coreProperties>
</file>