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70" r:id="rId2"/>
    <p:sldId id="371" r:id="rId3"/>
    <p:sldId id="379" r:id="rId4"/>
    <p:sldId id="372" r:id="rId5"/>
    <p:sldId id="373" r:id="rId6"/>
    <p:sldId id="380" r:id="rId7"/>
    <p:sldId id="374" r:id="rId8"/>
    <p:sldId id="378" r:id="rId9"/>
    <p:sldId id="375" r:id="rId10"/>
    <p:sldId id="376" r:id="rId11"/>
    <p:sldId id="377" r:id="rId12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4">
          <p15:clr>
            <a:srgbClr val="A4A3A4"/>
          </p15:clr>
        </p15:guide>
        <p15:guide id="2" pos="11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9"/>
    <p:restoredTop sz="94694"/>
  </p:normalViewPr>
  <p:slideViewPr>
    <p:cSldViewPr snapToGrid="0">
      <p:cViewPr varScale="1">
        <p:scale>
          <a:sx n="121" d="100"/>
          <a:sy n="121" d="100"/>
        </p:scale>
        <p:origin x="1560" y="176"/>
      </p:cViewPr>
      <p:guideLst>
        <p:guide orient="horz" pos="744"/>
        <p:guide pos="1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BDCBA14D-8E96-BCEE-95BC-C4CEFC2E19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E0ABEAA4-4810-6598-B9F1-EA814E7A4C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446FD3C0-5201-EC2E-61FD-AB855436FF8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8168C6B5-5DCF-5D75-ED09-569F3069FA5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D4D3B2CA-9692-A34D-ADEE-590241F82D8D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BCBA093-ED10-3F42-05A6-7274484EED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3E1831A-7CF3-21F9-12B0-677787C044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BDDDDAB-32FF-54FA-B597-1E81478AC24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03D1B9D3-4F05-3594-DFDE-0CF8A6F8BD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C8A4B4C7-CDB3-C02F-2FBF-C011724C4C7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8CEC888C-D3FC-CCD5-4D98-6ECEC8F96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059F26D0-9A29-8845-9AF1-0FC7606E36A9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F26D0-9A29-8845-9AF1-0FC7606E36A9}" type="slidenum">
              <a:rPr lang="de-CH" altLang="en-US" smtClean="0"/>
              <a:pPr>
                <a:defRPr/>
              </a:pPr>
              <a:t>1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59180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873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201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26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1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1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46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70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58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38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8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22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CBBD47BE-C819-D127-B2EE-3FB3D913FD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 descr="IFM_blue.jpg                                                   00031B6BMacintosh HD                   B746CC0A:">
            <a:extLst>
              <a:ext uri="{FF2B5EF4-FFF2-40B4-BE49-F238E27FC236}">
                <a16:creationId xmlns:a16="http://schemas.microsoft.com/office/drawing/2014/main" id="{FD5C82D1-9356-A675-06E6-5729FA1F10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mn.gif                                                         0000565DExtra                          BF31C3C3:">
            <a:extLst>
              <a:ext uri="{FF2B5EF4-FFF2-40B4-BE49-F238E27FC236}">
                <a16:creationId xmlns:a16="http://schemas.microsoft.com/office/drawing/2014/main" id="{8DF20E53-608D-4EEF-3DCD-B8740EDBF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F284C8E4-19CD-DEAE-CF9A-9B62894D3A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2191544" y="3348832"/>
            <a:ext cx="516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2024): Music 5950 Topics in Music: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Jazz—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encyclospace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4h4_j2G73Q" TargetMode="External"/><Relationship Id="rId2" Type="http://schemas.openxmlformats.org/officeDocument/2006/relationships/hyperlink" Target="https://www.youtube.com/watch?v=aEkXet4WX_c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8rqVi_ROSo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C69C6559-329C-8835-657E-AEDA4571D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>
              <a:spcBef>
                <a:spcPct val="50000"/>
              </a:spcBef>
              <a:buFont typeface="Times" pitchFamily="-112" charset="0"/>
              <a:buAutoNum type="romanUcPeriod"/>
              <a:defRPr/>
            </a:pPr>
            <a:r>
              <a:rPr lang="de-DE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INTRODUCTION</a:t>
            </a:r>
          </a:p>
          <a:p>
            <a:pPr marL="609600" indent="-609600">
              <a:spcBef>
                <a:spcPct val="50000"/>
              </a:spcBef>
              <a:buFont typeface="Times" pitchFamily="-112" charset="0"/>
              <a:buNone/>
              <a:defRPr/>
            </a:pPr>
            <a:r>
              <a:rPr lang="de-DE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I.1 	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We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Jan 17) 	</a:t>
            </a:r>
            <a:b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Overview</a:t>
            </a:r>
            <a:endParaRPr lang="de-DE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id="{530821D0-9B72-F4F2-5846-63A68885E6E7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5384800"/>
            <a:ext cx="7366000" cy="1350963"/>
            <a:chOff x="1376" y="3392"/>
            <a:chExt cx="4640" cy="851"/>
          </a:xfrm>
        </p:grpSpPr>
        <p:sp>
          <p:nvSpPr>
            <p:cNvPr id="866318" name="Text Box 14">
              <a:extLst>
                <a:ext uri="{FF2B5EF4-FFF2-40B4-BE49-F238E27FC236}">
                  <a16:creationId xmlns:a16="http://schemas.microsoft.com/office/drawing/2014/main" id="{7A794890-A2EE-0059-E59B-C991BC008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" y="3661"/>
              <a:ext cx="15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interdisciplinary</a:t>
              </a:r>
            </a:p>
          </p:txBody>
        </p:sp>
        <p:sp>
          <p:nvSpPr>
            <p:cNvPr id="12300" name="AutoShape 15">
              <a:extLst>
                <a:ext uri="{FF2B5EF4-FFF2-40B4-BE49-F238E27FC236}">
                  <a16:creationId xmlns:a16="http://schemas.microsoft.com/office/drawing/2014/main" id="{4DBF2FCB-6144-570C-B078-028F100E4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3392"/>
              <a:ext cx="4640" cy="851"/>
            </a:xfrm>
            <a:prstGeom prst="roundRect">
              <a:avLst>
                <a:gd name="adj" fmla="val 16667"/>
              </a:avLst>
            </a:prstGeom>
            <a:solidFill>
              <a:srgbClr val="F7F700">
                <a:alpha val="3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66306" name="Text Box 2">
            <a:extLst>
              <a:ext uri="{FF2B5EF4-FFF2-40B4-BE49-F238E27FC236}">
                <a16:creationId xmlns:a16="http://schemas.microsoft.com/office/drawing/2014/main" id="{F8C62121-425B-CF6E-2217-1F14CB540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165100"/>
            <a:ext cx="86741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latter is in particular important with regard to </a:t>
            </a:r>
            <a:b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(inter)disciplinary projects and organizations. </a:t>
            </a:r>
            <a:b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algn="ctr">
              <a:defRPr/>
            </a:pP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It is in fact not possible to perform innovative (inter)disciplinary research without changing also the fundamentals of scientific </a:t>
            </a:r>
            <a:r>
              <a:rPr lang="de-DE" altLang="en-US" sz="24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behavior</a:t>
            </a: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from individual and isolated working style </a:t>
            </a:r>
            <a:b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 intense exchange of data, ideas, and engagements.</a:t>
            </a: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866307" name="Picture 3">
            <a:extLst>
              <a:ext uri="{FF2B5EF4-FFF2-40B4-BE49-F238E27FC236}">
                <a16:creationId xmlns:a16="http://schemas.microsoft.com/office/drawing/2014/main" id="{E12F1B27-E619-8973-9CD3-AF35E96E6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5349875"/>
            <a:ext cx="18700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6308" name="Picture 4">
            <a:extLst>
              <a:ext uri="{FF2B5EF4-FFF2-40B4-BE49-F238E27FC236}">
                <a16:creationId xmlns:a16="http://schemas.microsoft.com/office/drawing/2014/main" id="{13AAF1B6-FC1B-7C69-573B-2892DD67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5457825"/>
            <a:ext cx="16002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6316" name="AutoShape 12">
            <a:extLst>
              <a:ext uri="{FF2B5EF4-FFF2-40B4-BE49-F238E27FC236}">
                <a16:creationId xmlns:a16="http://schemas.microsoft.com/office/drawing/2014/main" id="{70492FB2-D41F-97B6-E3F3-B0D2FA78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3756025"/>
            <a:ext cx="6802437" cy="1443038"/>
          </a:xfrm>
          <a:prstGeom prst="curvedDownArrow">
            <a:avLst>
              <a:gd name="adj1" fmla="val 24268"/>
              <a:gd name="adj2" fmla="val 134872"/>
              <a:gd name="adj3" fmla="val 33333"/>
            </a:avLst>
          </a:prstGeom>
          <a:gradFill rotWithShape="0">
            <a:gsLst>
              <a:gs pos="0">
                <a:schemeClr val="accent1">
                  <a:alpha val="46999"/>
                </a:schemeClr>
              </a:gs>
              <a:gs pos="100000">
                <a:srgbClr val="FFFF00">
                  <a:alpha val="3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66317" name="AutoShape 13">
            <a:extLst>
              <a:ext uri="{FF2B5EF4-FFF2-40B4-BE49-F238E27FC236}">
                <a16:creationId xmlns:a16="http://schemas.microsoft.com/office/drawing/2014/main" id="{F1E77D19-FB35-8A4E-BA5E-496C8E4DE2A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19388" y="3789363"/>
            <a:ext cx="5345112" cy="1408112"/>
          </a:xfrm>
          <a:prstGeom prst="curvedDownArrow">
            <a:avLst>
              <a:gd name="adj1" fmla="val 19542"/>
              <a:gd name="adj2" fmla="val 108606"/>
              <a:gd name="adj3" fmla="val 33333"/>
            </a:avLst>
          </a:prstGeom>
          <a:gradFill rotWithShape="0">
            <a:gsLst>
              <a:gs pos="0">
                <a:schemeClr val="accent2">
                  <a:alpha val="46001"/>
                </a:schemeClr>
              </a:gs>
              <a:gs pos="100000">
                <a:srgbClr val="A600FF">
                  <a:alpha val="49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866315" name="Picture 11">
            <a:extLst>
              <a:ext uri="{FF2B5EF4-FFF2-40B4-BE49-F238E27FC236}">
                <a16:creationId xmlns:a16="http://schemas.microsoft.com/office/drawing/2014/main" id="{ECFED198-8542-39E7-856D-901FF071A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365500"/>
            <a:ext cx="3081338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2">
            <a:extLst>
              <a:ext uri="{FF2B5EF4-FFF2-40B4-BE49-F238E27FC236}">
                <a16:creationId xmlns:a16="http://schemas.microsoft.com/office/drawing/2014/main" id="{C42F54DE-0433-D1D2-C0E6-9E07DD3EA842}"/>
              </a:ext>
            </a:extLst>
          </p:cNvPr>
          <p:cNvGrpSpPr>
            <a:grpSpLocks/>
          </p:cNvGrpSpPr>
          <p:nvPr/>
        </p:nvGrpSpPr>
        <p:grpSpPr bwMode="auto">
          <a:xfrm>
            <a:off x="2103438" y="3363913"/>
            <a:ext cx="7366000" cy="1836737"/>
            <a:chOff x="1325" y="2119"/>
            <a:chExt cx="4640" cy="1157"/>
          </a:xfrm>
        </p:grpSpPr>
        <p:sp>
          <p:nvSpPr>
            <p:cNvPr id="866322" name="Text Box 18">
              <a:extLst>
                <a:ext uri="{FF2B5EF4-FFF2-40B4-BE49-F238E27FC236}">
                  <a16:creationId xmlns:a16="http://schemas.microsoft.com/office/drawing/2014/main" id="{0B72BC24-78B4-4909-2676-DDD34AA87B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8" y="2126"/>
              <a:ext cx="128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collaborative</a:t>
              </a:r>
            </a:p>
          </p:txBody>
        </p:sp>
        <p:sp>
          <p:nvSpPr>
            <p:cNvPr id="12298" name="AutoShape 19">
              <a:extLst>
                <a:ext uri="{FF2B5EF4-FFF2-40B4-BE49-F238E27FC236}">
                  <a16:creationId xmlns:a16="http://schemas.microsoft.com/office/drawing/2014/main" id="{D293DA4E-ABE0-268A-AC56-A78D5748B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2119"/>
              <a:ext cx="4640" cy="1157"/>
            </a:xfrm>
            <a:prstGeom prst="roundRect">
              <a:avLst>
                <a:gd name="adj" fmla="val 16667"/>
              </a:avLst>
            </a:prstGeom>
            <a:solidFill>
              <a:srgbClr val="F7F7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6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6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06" grpId="0" build="p" autoUpdateAnimBg="0"/>
      <p:bldP spid="866316" grpId="0" animBg="1"/>
      <p:bldP spid="8663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Text Box 2">
            <a:extLst>
              <a:ext uri="{FF2B5EF4-FFF2-40B4-BE49-F238E27FC236}">
                <a16:creationId xmlns:a16="http://schemas.microsoft.com/office/drawing/2014/main" id="{2CF99FBD-2ADA-5CBC-6EFB-BECFB6C22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1057275"/>
            <a:ext cx="72358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188913" indent="-188913"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shall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not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only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teach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intellectual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aspects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jazz,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comprising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piano, CDs,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Videos, but also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try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make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experiments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performance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students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discuss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collaborative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behavior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such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situations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7-9 PM,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Ferg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225).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Optionally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shall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also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offer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one-day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workshop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students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jazz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musicians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(Guerino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Mazzola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p, Alex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Lubet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b/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Scott Currie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 on Feb. 24 2019.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however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believe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our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discussions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will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help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approach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improvisation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substantial angle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simple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spontaneity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330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Text Box 2">
            <a:extLst>
              <a:ext uri="{FF2B5EF4-FFF2-40B4-BE49-F238E27FC236}">
                <a16:creationId xmlns:a16="http://schemas.microsoft.com/office/drawing/2014/main" id="{48E2109A-AFCD-A5DC-7B7F-C93E16368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528638"/>
            <a:ext cx="723582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Remarks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Administrative: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two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papers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+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participation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; 1/3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each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grading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not a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course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on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improvisational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performance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Participation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instruments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not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test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virtuosity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but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advantageous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;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most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important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instrument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your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ears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!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Also,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you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possibly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meet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improvising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musicians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improvisation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course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Maja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Radovanlija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MUS 5440 (MUS 3440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undergrads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 .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particular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not a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course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therapy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similar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psychotherapeutic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vein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although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shall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have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discuss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specific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individual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approaches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such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Course =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traced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a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book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on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creative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collaboration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jazz</a:t>
            </a: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Office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hours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zoom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appointment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#164,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mazzola@umn.edu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Times" pitchFamily="2" charset="0"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PPT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lessons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on 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hlinkClick r:id="rId2"/>
              </a:rPr>
              <a:t>www.encyclospace.org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5122" name="Picture 2" descr="pastedGraphic.tiff">
            <a:extLst>
              <a:ext uri="{FF2B5EF4-FFF2-40B4-BE49-F238E27FC236}">
                <a16:creationId xmlns:a16="http://schemas.microsoft.com/office/drawing/2014/main" id="{DC94B734-A24B-51BE-E870-ECCFD5505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944688"/>
            <a:ext cx="190658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186" grpId="0" uiExpan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>
            <a:extLst>
              <a:ext uri="{FF2B5EF4-FFF2-40B4-BE49-F238E27FC236}">
                <a16:creationId xmlns:a16="http://schemas.microsoft.com/office/drawing/2014/main" id="{D458ED28-DE22-2140-4A95-4E2D54534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84188"/>
            <a:ext cx="72358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Bebop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: </a:t>
            </a:r>
            <a:b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Charlie Parker - </a:t>
            </a:r>
            <a:r>
              <a:rPr lang="de-DE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Dexterity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2:59 - 1945</a:t>
            </a:r>
            <a:b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(Charlie Parker 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as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Miles Davis 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tp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Max Roach 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ds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Ted 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Dameron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p, 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Curly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Russell b)</a:t>
            </a:r>
            <a:b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(The Genius </a:t>
            </a:r>
            <a:r>
              <a:rPr lang="de-DE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of</a:t>
            </a:r>
            <a:r>
              <a:rPr 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Charlie Parker, Savoy Jazz 2005)</a:t>
            </a:r>
            <a:b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</a:br>
            <a:endParaRPr lang="de-DE" sz="20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62211" name="Picture 3" descr="Charlie-Parker-and-#2436EF.jpeg                                00085F94Macintosh HD                   C2BB404B:">
            <a:extLst>
              <a:ext uri="{FF2B5EF4-FFF2-40B4-BE49-F238E27FC236}">
                <a16:creationId xmlns:a16="http://schemas.microsoft.com/office/drawing/2014/main" id="{0F772155-0379-6490-31D1-C3DE69363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130" t="2779" r="2771" b="12148"/>
          <a:stretch>
            <a:fillRect/>
          </a:stretch>
        </p:blipFill>
        <p:spPr bwMode="auto">
          <a:xfrm>
            <a:off x="3922713" y="3048000"/>
            <a:ext cx="3697287" cy="33337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A3ECB8C-73DB-8D12-79E9-17581026D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663" y="268288"/>
            <a:ext cx="4887912" cy="6321425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(Disc 2) 01 - Dexterity.mp3">
            <a:hlinkClick r:id="" action="ppaction://media"/>
            <a:extLst>
              <a:ext uri="{FF2B5EF4-FFF2-40B4-BE49-F238E27FC236}">
                <a16:creationId xmlns:a16="http://schemas.microsoft.com/office/drawing/2014/main" id="{90DBD116-5629-1E75-F2BC-5A915E59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9468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Text Box 2">
            <a:extLst>
              <a:ext uri="{FF2B5EF4-FFF2-40B4-BE49-F238E27FC236}">
                <a16:creationId xmlns:a16="http://schemas.microsoft.com/office/drawing/2014/main" id="{8B0C18E7-8CBA-EDB2-918F-765714620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53" y="0"/>
            <a:ext cx="8686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Art Ensemble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Chicago: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Certain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Blacks/</a:t>
            </a:r>
          </a:p>
          <a:p>
            <a:pPr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Chicago Beau -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Certain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blacks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do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what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they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wanna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00:00-08:30 (out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24:00) 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America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/Paris 1970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verve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2005 </a:t>
            </a:r>
          </a:p>
          <a:p>
            <a:pPr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Chicago Beau: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pc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Julio Finn: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harmonica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Joseph Jarman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pc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vibes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Ed Mitchell Jr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(=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Roscoe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Mitchell): bass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sax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William A. Howell: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ds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Lester Bowle 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(= Lester Bowie):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tp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Malachai</a:t>
            </a:r>
            <a:r>
              <a:rPr lang="de-DE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Favors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pc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/b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863236" name="Picture 4" descr="&#10;317598.jpg                                                     00085F94Macintosh HD                   C2BB404B:">
            <a:extLst>
              <a:ext uri="{FF2B5EF4-FFF2-40B4-BE49-F238E27FC236}">
                <a16:creationId xmlns:a16="http://schemas.microsoft.com/office/drawing/2014/main" id="{8B7EE591-09E5-B7EB-77FF-089D7B0D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3413" y="3887788"/>
            <a:ext cx="2749550" cy="28765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" name="01 Certain Blacks _Do What They Wanna_.mp3">
            <a:hlinkClick r:id="" action="ppaction://media"/>
            <a:extLst>
              <a:ext uri="{FF2B5EF4-FFF2-40B4-BE49-F238E27FC236}">
                <a16:creationId xmlns:a16="http://schemas.microsoft.com/office/drawing/2014/main" id="{98B3E8E7-0CA1-52C0-6D51-9C1DA34EC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214" y="489364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3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6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3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63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63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63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63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632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323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Text Box 2">
            <a:extLst>
              <a:ext uri="{FF2B5EF4-FFF2-40B4-BE49-F238E27FC236}">
                <a16:creationId xmlns:a16="http://schemas.microsoft.com/office/drawing/2014/main" id="{8B0C18E7-8CBA-EDB2-918F-765714620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288925"/>
            <a:ext cx="868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Glenn Gould (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hlinkClick r:id="rId2"/>
              </a:rPr>
              <a:t>Goldberg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  <a:p>
            <a:pPr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vs. Cecil Taylor „CT“ (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hlinkClick r:id="rId3"/>
              </a:rPr>
              <a:t>1984 Nurnberg Festival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 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4" name="Picture 3" descr="A person playing a piano&#10;&#10;Description automatically generated">
            <a:extLst>
              <a:ext uri="{FF2B5EF4-FFF2-40B4-BE49-F238E27FC236}">
                <a16:creationId xmlns:a16="http://schemas.microsoft.com/office/drawing/2014/main" id="{52CBA2BA-96DD-AAD3-1FA9-E17DEF9EC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771" y="2907536"/>
            <a:ext cx="3878317" cy="2929523"/>
          </a:xfrm>
          <a:prstGeom prst="rect">
            <a:avLst/>
          </a:prstGeom>
        </p:spPr>
      </p:pic>
      <p:pic>
        <p:nvPicPr>
          <p:cNvPr id="6" name="Picture 5" descr="A person playing a piano&#10;&#10;Description automatically generated">
            <a:extLst>
              <a:ext uri="{FF2B5EF4-FFF2-40B4-BE49-F238E27FC236}">
                <a16:creationId xmlns:a16="http://schemas.microsoft.com/office/drawing/2014/main" id="{58A134F3-FFE8-D87A-975F-3DB479D66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262" y="2934390"/>
            <a:ext cx="4091426" cy="29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3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3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6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3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Text Box 2">
            <a:extLst>
              <a:ext uri="{FF2B5EF4-FFF2-40B4-BE49-F238E27FC236}">
                <a16:creationId xmlns:a16="http://schemas.microsoft.com/office/drawing/2014/main" id="{F340C906-2BCC-57F1-DC49-04FBBA7A8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65125"/>
            <a:ext cx="7235825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Teaching a course in free jazz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 problematic in view of a number of </a:t>
            </a: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arguments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>
              <a:buFont typeface="Times" pitchFamily="2" charset="0"/>
              <a:buAutoNum type="arabicPeriod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 is by definition </a:t>
            </a:r>
            <a:r>
              <a:rPr lang="de-DE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breaking with rules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anti-academic, and conflict oriented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(Cecil Taylor could never accomplish his teaching...), how could one learn to „negate whatsoever“?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 typeface="Times" pitchFamily="2" charset="0"/>
              <a:buAutoNum type="arabicPeriod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 is a profoundly </a:t>
            </a:r>
            <a:r>
              <a:rPr lang="de-DE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anti-factual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phenomenon, there are no facts and truths, such as theories, </a:t>
            </a: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scores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schools. Asking CT, he responded: „Just Listen! That might be a good approach.“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 typeface="Times" pitchFamily="2" charset="0"/>
              <a:buAutoNum type="arabicPeriod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 am myself a free jazz musician, so, why could I </a:t>
            </a:r>
            <a:r>
              <a:rPr lang="de-DE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teach the unteachable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?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 typeface="Times" pitchFamily="2" charset="0"/>
              <a:buAutoNum type="arabicPeriod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 is </a:t>
            </a:r>
            <a:r>
              <a:rPr lang="de-DE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 merely historical phenomenon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 is intimately tied to past social and political situations around 1960 and cannot be revitalized. It can only be the subject of a historical reflection and not an art, which could be taught in academia. 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5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1-17 at 10.51.32 AM.png">
            <a:extLst>
              <a:ext uri="{FF2B5EF4-FFF2-40B4-BE49-F238E27FC236}">
                <a16:creationId xmlns:a16="http://schemas.microsoft.com/office/drawing/2014/main" id="{5EE81149-E5A8-3DBA-BEF2-6742E367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0938" y="1089025"/>
            <a:ext cx="8150225" cy="43164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2" name="TextBox 3">
            <a:hlinkClick r:id="rId3"/>
            <a:extLst>
              <a:ext uri="{FF2B5EF4-FFF2-40B4-BE49-F238E27FC236}">
                <a16:creationId xmlns:a16="http://schemas.microsoft.com/office/drawing/2014/main" id="{4F9322D3-6FB2-8AF4-713D-1B044D413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5730875"/>
            <a:ext cx="766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https://</a:t>
            </a:r>
            <a:r>
              <a:rPr lang="en-US" altLang="en-US" dirty="0" err="1"/>
              <a:t>www.youtube.com</a:t>
            </a:r>
            <a:r>
              <a:rPr lang="en-US" altLang="en-US" dirty="0"/>
              <a:t>/</a:t>
            </a:r>
            <a:r>
              <a:rPr lang="en-US" altLang="en-US" dirty="0" err="1"/>
              <a:t>watch?v</a:t>
            </a:r>
            <a:r>
              <a:rPr lang="en-US" altLang="en-US" dirty="0"/>
              <a:t>=Q8rqVi_ROSo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>
            <a:extLst>
              <a:ext uri="{FF2B5EF4-FFF2-40B4-BE49-F238E27FC236}">
                <a16:creationId xmlns:a16="http://schemas.microsoft.com/office/drawing/2014/main" id="{D17A56AA-4C96-C0C3-6558-40F87DD86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658813"/>
            <a:ext cx="72358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 shall see that despite some truth in most of these arguments, they miss the point, and in fact free jazz can be viewed under a completely different angle: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algn="ctr">
              <a:defRPr/>
            </a:pPr>
            <a:r>
              <a:rPr lang="de-DE" altLang="en-US" sz="24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 is a unique example of collaborative behavior, leading to group creativity and collective flow, i.e., characteristics of a very modern direction of human performance, which is desperately needed in the arts, in management, in computer programming and software design communities, and in the research culture.</a:t>
            </a:r>
          </a:p>
          <a:p>
            <a:pPr>
              <a:defRPr/>
            </a:pP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5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282" grpId="0" build="p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22036</TotalTime>
  <Words>738</Words>
  <Application>Microsoft Macintosh PowerPoint</Application>
  <PresentationFormat>Custom</PresentationFormat>
  <Paragraphs>41</Paragraphs>
  <Slides>11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Math1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2011</cp:revision>
  <cp:lastPrinted>2005-04-14T09:33:31Z</cp:lastPrinted>
  <dcterms:created xsi:type="dcterms:W3CDTF">2017-01-17T17:42:23Z</dcterms:created>
  <dcterms:modified xsi:type="dcterms:W3CDTF">2024-01-17T16:52:06Z</dcterms:modified>
</cp:coreProperties>
</file>