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0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3">
          <p15:clr>
            <a:srgbClr val="A4A3A4"/>
          </p15:clr>
        </p15:guide>
        <p15:guide id="2" pos="24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0"/>
    <p:restoredTop sz="94694"/>
  </p:normalViewPr>
  <p:slideViewPr>
    <p:cSldViewPr snapToGrid="0">
      <p:cViewPr varScale="1">
        <p:scale>
          <a:sx n="121" d="100"/>
          <a:sy n="121" d="100"/>
        </p:scale>
        <p:origin x="1928" y="176"/>
      </p:cViewPr>
      <p:guideLst>
        <p:guide orient="horz" pos="3333"/>
        <p:guide pos="2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0168928B-1F9F-2BD7-0BCB-303970ED20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A7ECA436-7DF3-FD38-9000-78A472A985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45BC09A6-1AB2-103F-2C89-25BF14F6CDC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C3067810-A6B1-2DB1-187A-6996105BC4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2358DE77-161D-DE42-B918-29BA55FCE2C7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40713A9-EED4-E6F7-4ADB-EC8CECDC48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9EE7556-518D-283F-DCA8-C63EBB5CCE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679A5B8-C704-2E25-F1C0-6989A5CEE51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27C8DFBC-13AF-E56C-ADD4-A9DF63F893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68DF663D-0D3E-DFCC-B72B-F94F03DEA5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17B6641A-E668-1D97-0717-688BB4CD9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E43A6383-93A0-2E4F-A2C2-F9E8525253AF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6EDD8DBA-A020-62A1-2418-89717CB08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B25D78D8-860B-3DB2-7047-847526E3C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6893EBED-372F-3D79-7A8D-07354B158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2DED12F6-E7A2-E04A-96AE-956E010454FC}" type="slidenum">
              <a:rPr lang="de-CH" altLang="en-US" sz="1200" smtClean="0">
                <a:latin typeface="Times" charset="0"/>
              </a:rPr>
              <a:pPr/>
              <a:t>2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BFEA564E-8377-E5DA-6A9A-8036F9895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E36AE526-7A61-1E05-BAD0-05CEB4B8A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29ACAB5B-A266-6D90-CB3E-0E2ECF9E5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0A785D46-9DE4-2740-B2D3-C6AC990FAB4B}" type="slidenum">
              <a:rPr lang="de-CH" altLang="en-US" sz="1200" smtClean="0">
                <a:latin typeface="Times" charset="0"/>
              </a:rPr>
              <a:pPr/>
              <a:t>11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630F7D4A-DBFC-8666-31B5-1541A4E4C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1AC34145-1395-37DA-DA1A-917689622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7027B4AD-09FC-D7F3-23EB-8D0960811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C708AB70-58D9-554B-9259-07A9DE336E9B}" type="slidenum">
              <a:rPr lang="de-CH" altLang="en-US" sz="1200" smtClean="0">
                <a:latin typeface="Times" charset="0"/>
              </a:rPr>
              <a:pPr/>
              <a:t>12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4A70CD92-C053-F0E5-2156-66A1E62B8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467EA217-1E8C-8DEA-135F-044036821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8CB0EC10-FBF9-8A5C-5BDD-04CE27C90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BCDCFBDF-4625-264C-A4DA-B816CFCCCEDD}" type="slidenum">
              <a:rPr lang="de-CH" altLang="en-US" sz="1200" smtClean="0">
                <a:latin typeface="Times" charset="0"/>
              </a:rPr>
              <a:pPr/>
              <a:t>3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43909350-6BC4-3FAF-F547-BA178362B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F4212D82-3E14-FAA8-F3A2-E61E0B044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30EE4191-F16D-28D6-4208-6464DDEB28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2268049B-1E9F-CF4F-93D4-205A077974DE}" type="slidenum">
              <a:rPr lang="de-CH" altLang="en-US" sz="1200" smtClean="0">
                <a:latin typeface="Times" charset="0"/>
              </a:rPr>
              <a:pPr/>
              <a:t>4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284C917E-4908-EAD6-FFCF-37DFD900F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174F7AD9-842A-9399-92B3-8B77EB928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0542C7C0-CE5E-F95C-8338-D1BBE50C0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BB96CF2D-06C4-4B49-ADA6-60E5477E0433}" type="slidenum">
              <a:rPr lang="de-CH" altLang="en-US" sz="1200" smtClean="0">
                <a:latin typeface="Times" charset="0"/>
              </a:rPr>
              <a:pPr/>
              <a:t>5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0132B1DF-4EAA-0C87-086A-38526AACD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E8EE2DE5-51A9-23AC-2235-31A4EAA09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16ADCD2B-6B0D-F021-E4E9-9A5AF5165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1A4241A1-4F89-8548-9C7E-D71D9AE89085}" type="slidenum">
              <a:rPr lang="de-CH" altLang="en-US" sz="1200" smtClean="0">
                <a:latin typeface="Times" charset="0"/>
              </a:rPr>
              <a:pPr/>
              <a:t>6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590FEF59-8366-516F-BA0F-C1FFE0FBD6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FB1930A5-CAC4-617B-5D69-07BAE51B6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4D72221A-E64D-B430-32B2-98322C3E8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C554AD8F-8F4F-B54A-AE8B-887B0B8C8D03}" type="slidenum">
              <a:rPr lang="de-CH" altLang="en-US" sz="1200" smtClean="0">
                <a:latin typeface="Times" charset="0"/>
              </a:rPr>
              <a:pPr/>
              <a:t>7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A750827-7A38-1AEE-40C4-FFCD37E9B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18673475-97A4-6DFA-C3E0-7183D280C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50015E55-4887-580F-2CBD-A68159B80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85F85902-C72C-7944-A141-70AF1FFFB04D}" type="slidenum">
              <a:rPr lang="de-CH" altLang="en-US" sz="1200" smtClean="0">
                <a:latin typeface="Times" charset="0"/>
              </a:rPr>
              <a:pPr/>
              <a:t>8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9F85399D-E4F7-AB77-E678-1081F950B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D4921C58-2ED7-BB9F-DE2B-7E9ECFE9A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35A523B5-CCB8-6BC6-73A8-4ADFD4DA6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F84A2DC4-D2AB-2E4A-9F6F-94BCCEAC34E0}" type="slidenum">
              <a:rPr lang="de-CH" altLang="en-US" sz="1200" smtClean="0">
                <a:latin typeface="Times" charset="0"/>
              </a:rPr>
              <a:pPr/>
              <a:t>9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D22B9624-AC08-6272-2175-20BCDCD21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4029BB33-EB8A-8DF7-26C7-62F762CFE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6B9993D1-4AE1-73A9-0043-B7697BB29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E3DCEB3C-4748-F74C-AFE3-2001225CFA1B}" type="slidenum">
              <a:rPr lang="de-CH" altLang="en-US" sz="1200" smtClean="0">
                <a:latin typeface="Times" charset="0"/>
              </a:rPr>
              <a:pPr/>
              <a:t>10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14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8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02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95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7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16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71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70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36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97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31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EEB8AA98-365A-6B56-9986-F0729E8C0F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AAF4294F-E309-1968-6C6C-E56A5B8236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73A77F1A-94CE-A7D2-44CE-2CCDC0E20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4">
            <a:extLst>
              <a:ext uri="{FF2B5EF4-FFF2-40B4-BE49-F238E27FC236}">
                <a16:creationId xmlns:a16="http://schemas.microsoft.com/office/drawing/2014/main" id="{7FBE757D-C180-286C-A057-DC2582F005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-2191543" y="3347244"/>
            <a:ext cx="516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Guerino Mazzola (Spring 2024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):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Theory </a:t>
            </a:r>
            <a:b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E13B2BCA-AA6B-B12A-8E58-63E476C8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VIII.4	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Symbolic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„Counterpoint“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and Tanaka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 March 18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50052BF-3028-FA35-45FF-26917425A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8" y="1082675"/>
            <a:ext cx="7108825" cy="3094038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506" name="Group 18">
            <a:extLst>
              <a:ext uri="{FF2B5EF4-FFF2-40B4-BE49-F238E27FC236}">
                <a16:creationId xmlns:a16="http://schemas.microsoft.com/office/drawing/2014/main" id="{9B53E5BC-E5B0-4CC3-7CD1-5301E10841DC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4967288"/>
            <a:ext cx="3724275" cy="1385887"/>
            <a:chOff x="4723514" y="5338188"/>
            <a:chExt cx="3725700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1A581A-509A-0814-EB83-63C6A17D567E}"/>
                </a:ext>
              </a:extLst>
            </p:cNvPr>
            <p:cNvSpPr txBox="1"/>
            <p:nvPr/>
          </p:nvSpPr>
          <p:spPr>
            <a:xfrm>
              <a:off x="4723514" y="5338188"/>
              <a:ext cx="3725700" cy="1384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endParaRPr>
            </a:p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 </a:t>
              </a:r>
            </a:p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↑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8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@↑@ℝ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2 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⥱ ↑@↑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8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@ℝ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2 </a:t>
              </a:r>
              <a:endPara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1A5EB3-5F91-51BF-77ED-5CEF950EB97A}"/>
                </a:ext>
              </a:extLst>
            </p:cNvPr>
            <p:cNvSpPr txBox="1"/>
            <p:nvPr/>
          </p:nvSpPr>
          <p:spPr>
            <a:xfrm flipH="1">
              <a:off x="5018902" y="5944223"/>
              <a:ext cx="552661" cy="5219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EE4AF8-F4DB-8038-2488-BAC87A81FB81}"/>
                </a:ext>
              </a:extLst>
            </p:cNvPr>
            <p:cNvSpPr txBox="1"/>
            <p:nvPr/>
          </p:nvSpPr>
          <p:spPr>
            <a:xfrm flipH="1">
              <a:off x="5496922" y="5933117"/>
              <a:ext cx="552661" cy="5235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B338F-7409-8013-3A3E-3FBA8ABCBC57}"/>
                </a:ext>
              </a:extLst>
            </p:cNvPr>
            <p:cNvSpPr txBox="1"/>
            <p:nvPr/>
          </p:nvSpPr>
          <p:spPr>
            <a:xfrm flipH="1">
              <a:off x="6822992" y="5933117"/>
              <a:ext cx="552661" cy="5235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0AE69A-D800-2309-782F-D4A47471816F}"/>
                </a:ext>
              </a:extLst>
            </p:cNvPr>
            <p:cNvSpPr txBox="1"/>
            <p:nvPr/>
          </p:nvSpPr>
          <p:spPr>
            <a:xfrm flipH="1">
              <a:off x="7458235" y="5933117"/>
              <a:ext cx="552661" cy="5235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700309C4-856B-A280-3424-5C8DF607D0D1}"/>
              </a:ext>
            </a:extLst>
          </p:cNvPr>
          <p:cNvSpPr>
            <a:spLocks/>
          </p:cNvSpPr>
          <p:nvPr/>
        </p:nvSpPr>
        <p:spPr bwMode="auto">
          <a:xfrm>
            <a:off x="2592388" y="2720975"/>
            <a:ext cx="5172075" cy="41275"/>
          </a:xfrm>
          <a:custGeom>
            <a:avLst/>
            <a:gdLst>
              <a:gd name="T0" fmla="*/ 0 w 5171440"/>
              <a:gd name="T1" fmla="*/ 30986 h 40758"/>
              <a:gd name="T2" fmla="*/ 650320 w 5171440"/>
              <a:gd name="T3" fmla="*/ 20697 h 40758"/>
              <a:gd name="T4" fmla="*/ 1331123 w 5171440"/>
              <a:gd name="T5" fmla="*/ 41275 h 40758"/>
              <a:gd name="T6" fmla="*/ 2123701 w 5171440"/>
              <a:gd name="T7" fmla="*/ 30986 h 40758"/>
              <a:gd name="T8" fmla="*/ 2692731 w 5171440"/>
              <a:gd name="T9" fmla="*/ 20697 h 40758"/>
              <a:gd name="T10" fmla="*/ 3444663 w 5171440"/>
              <a:gd name="T11" fmla="*/ 119 h 40758"/>
              <a:gd name="T12" fmla="*/ 3973048 w 5171440"/>
              <a:gd name="T13" fmla="*/ 30986 h 40758"/>
              <a:gd name="T14" fmla="*/ 4572561 w 5171440"/>
              <a:gd name="T15" fmla="*/ 10408 h 40758"/>
              <a:gd name="T16" fmla="*/ 5172075 w 5171440"/>
              <a:gd name="T17" fmla="*/ 10408 h 40758"/>
              <a:gd name="T18" fmla="*/ 5172075 w 5171440"/>
              <a:gd name="T19" fmla="*/ 10408 h 407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71440" h="40758">
                <a:moveTo>
                  <a:pt x="0" y="30598"/>
                </a:moveTo>
                <a:cubicBezTo>
                  <a:pt x="214206" y="24671"/>
                  <a:pt x="428413" y="18745"/>
                  <a:pt x="650240" y="20438"/>
                </a:cubicBezTo>
                <a:cubicBezTo>
                  <a:pt x="872067" y="22131"/>
                  <a:pt x="1330960" y="40758"/>
                  <a:pt x="1330960" y="40758"/>
                </a:cubicBezTo>
                <a:lnTo>
                  <a:pt x="2123440" y="30598"/>
                </a:lnTo>
                <a:lnTo>
                  <a:pt x="2692400" y="20438"/>
                </a:lnTo>
                <a:cubicBezTo>
                  <a:pt x="2912533" y="15358"/>
                  <a:pt x="3230880" y="-1575"/>
                  <a:pt x="3444240" y="118"/>
                </a:cubicBezTo>
                <a:cubicBezTo>
                  <a:pt x="3657600" y="1811"/>
                  <a:pt x="3784600" y="28905"/>
                  <a:pt x="3972560" y="30598"/>
                </a:cubicBezTo>
                <a:cubicBezTo>
                  <a:pt x="4160520" y="32291"/>
                  <a:pt x="4372187" y="13665"/>
                  <a:pt x="4572000" y="10278"/>
                </a:cubicBezTo>
                <a:cubicBezTo>
                  <a:pt x="4771813" y="6891"/>
                  <a:pt x="5171440" y="10278"/>
                  <a:pt x="5171440" y="10278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AA73F45-68D1-E649-28DF-361470CEFB2D}"/>
              </a:ext>
            </a:extLst>
          </p:cNvPr>
          <p:cNvSpPr>
            <a:spLocks/>
          </p:cNvSpPr>
          <p:nvPr/>
        </p:nvSpPr>
        <p:spPr bwMode="auto">
          <a:xfrm>
            <a:off x="3206750" y="1773238"/>
            <a:ext cx="5345113" cy="185737"/>
          </a:xfrm>
          <a:custGeom>
            <a:avLst/>
            <a:gdLst>
              <a:gd name="T0" fmla="*/ 0 w 5344886"/>
              <a:gd name="T1" fmla="*/ 185023 h 185771"/>
              <a:gd name="T2" fmla="*/ 587854 w 5344886"/>
              <a:gd name="T3" fmla="*/ 174140 h 185771"/>
              <a:gd name="T4" fmla="*/ 1339000 w 5344886"/>
              <a:gd name="T5" fmla="*/ 97954 h 185771"/>
              <a:gd name="T6" fmla="*/ 1926853 w 5344886"/>
              <a:gd name="T7" fmla="*/ 32651 h 185771"/>
              <a:gd name="T8" fmla="*/ 2710658 w 5344886"/>
              <a:gd name="T9" fmla="*/ 185023 h 185771"/>
              <a:gd name="T10" fmla="*/ 3222308 w 5344886"/>
              <a:gd name="T11" fmla="*/ 87070 h 185771"/>
              <a:gd name="T12" fmla="*/ 3908137 w 5344886"/>
              <a:gd name="T13" fmla="*/ 21768 h 185771"/>
              <a:gd name="T14" fmla="*/ 4441560 w 5344886"/>
              <a:gd name="T15" fmla="*/ 0 h 185771"/>
              <a:gd name="T16" fmla="*/ 5345113 w 5344886"/>
              <a:gd name="T17" fmla="*/ 21768 h 1857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344886" h="185771">
                <a:moveTo>
                  <a:pt x="0" y="185057"/>
                </a:moveTo>
                <a:lnTo>
                  <a:pt x="587829" y="174172"/>
                </a:lnTo>
                <a:cubicBezTo>
                  <a:pt x="810986" y="159658"/>
                  <a:pt x="1338943" y="97972"/>
                  <a:pt x="1338943" y="97972"/>
                </a:cubicBezTo>
                <a:cubicBezTo>
                  <a:pt x="1562100" y="74386"/>
                  <a:pt x="1698171" y="18143"/>
                  <a:pt x="1926771" y="32657"/>
                </a:cubicBezTo>
                <a:cubicBezTo>
                  <a:pt x="2155371" y="47171"/>
                  <a:pt x="2494643" y="175986"/>
                  <a:pt x="2710543" y="185057"/>
                </a:cubicBezTo>
                <a:cubicBezTo>
                  <a:pt x="2926443" y="194128"/>
                  <a:pt x="3022600" y="114300"/>
                  <a:pt x="3222171" y="87086"/>
                </a:cubicBezTo>
                <a:cubicBezTo>
                  <a:pt x="3421742" y="59872"/>
                  <a:pt x="3704771" y="36286"/>
                  <a:pt x="3907971" y="21772"/>
                </a:cubicBezTo>
                <a:cubicBezTo>
                  <a:pt x="4111171" y="7258"/>
                  <a:pt x="4201885" y="0"/>
                  <a:pt x="4441371" y="0"/>
                </a:cubicBezTo>
                <a:cubicBezTo>
                  <a:pt x="4680857" y="0"/>
                  <a:pt x="5012871" y="10886"/>
                  <a:pt x="5344886" y="21772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C1EBFF-587C-5EF9-23BA-211BEE358482}"/>
              </a:ext>
            </a:extLst>
          </p:cNvPr>
          <p:cNvSpPr/>
          <p:nvPr/>
        </p:nvSpPr>
        <p:spPr bwMode="auto">
          <a:xfrm>
            <a:off x="2624138" y="3046413"/>
            <a:ext cx="5797550" cy="1046162"/>
          </a:xfrm>
          <a:prstGeom prst="rect">
            <a:avLst/>
          </a:prstGeom>
          <a:solidFill>
            <a:schemeClr val="bg1">
              <a:lumMod val="90000"/>
              <a:alpha val="61738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Math1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48B4C43-D181-9F69-12C3-2739D37C89AA}"/>
              </a:ext>
            </a:extLst>
          </p:cNvPr>
          <p:cNvSpPr>
            <a:spLocks/>
          </p:cNvSpPr>
          <p:nvPr/>
        </p:nvSpPr>
        <p:spPr bwMode="auto">
          <a:xfrm>
            <a:off x="2568575" y="1816100"/>
            <a:ext cx="5922963" cy="906463"/>
          </a:xfrm>
          <a:custGeom>
            <a:avLst/>
            <a:gdLst>
              <a:gd name="T0" fmla="*/ 65323 w 5922121"/>
              <a:gd name="T1" fmla="*/ 883458 h 906803"/>
              <a:gd name="T2" fmla="*/ 816544 w 5922121"/>
              <a:gd name="T3" fmla="*/ 883458 h 906803"/>
              <a:gd name="T4" fmla="*/ 1393569 w 5922121"/>
              <a:gd name="T5" fmla="*/ 905221 h 906803"/>
              <a:gd name="T6" fmla="*/ 2144790 w 5922121"/>
              <a:gd name="T7" fmla="*/ 894340 h 906803"/>
              <a:gd name="T8" fmla="*/ 2721815 w 5922121"/>
              <a:gd name="T9" fmla="*/ 872576 h 906803"/>
              <a:gd name="T10" fmla="*/ 3473036 w 5922121"/>
              <a:gd name="T11" fmla="*/ 839931 h 906803"/>
              <a:gd name="T12" fmla="*/ 3984737 w 5922121"/>
              <a:gd name="T13" fmla="*/ 894340 h 906803"/>
              <a:gd name="T14" fmla="*/ 4692409 w 5922121"/>
              <a:gd name="T15" fmla="*/ 850813 h 906803"/>
              <a:gd name="T16" fmla="*/ 5204111 w 5922121"/>
              <a:gd name="T17" fmla="*/ 850813 h 906803"/>
              <a:gd name="T18" fmla="*/ 5922670 w 5922121"/>
              <a:gd name="T19" fmla="*/ 78217 h 906803"/>
              <a:gd name="T20" fmla="*/ 5117012 w 5922121"/>
              <a:gd name="T21" fmla="*/ 23809 h 906803"/>
              <a:gd name="T22" fmla="*/ 4572650 w 5922121"/>
              <a:gd name="T23" fmla="*/ 56454 h 906803"/>
              <a:gd name="T24" fmla="*/ 3788767 w 5922121"/>
              <a:gd name="T25" fmla="*/ 110861 h 906803"/>
              <a:gd name="T26" fmla="*/ 3200855 w 5922121"/>
              <a:gd name="T27" fmla="*/ 230560 h 906803"/>
              <a:gd name="T28" fmla="*/ 2536732 w 5922121"/>
              <a:gd name="T29" fmla="*/ 12927 h 906803"/>
              <a:gd name="T30" fmla="*/ 1883496 w 5922121"/>
              <a:gd name="T31" fmla="*/ 132625 h 906803"/>
              <a:gd name="T32" fmla="*/ 1186711 w 5922121"/>
              <a:gd name="T33" fmla="*/ 187033 h 906803"/>
              <a:gd name="T34" fmla="*/ 566137 w 5922121"/>
              <a:gd name="T35" fmla="*/ 187033 h 906803"/>
              <a:gd name="T36" fmla="*/ 0 w 5922121"/>
              <a:gd name="T37" fmla="*/ 883458 h 906803"/>
              <a:gd name="T38" fmla="*/ 0 w 5922121"/>
              <a:gd name="T39" fmla="*/ 883458 h 906803"/>
              <a:gd name="T40" fmla="*/ 65323 w 5922121"/>
              <a:gd name="T41" fmla="*/ 883458 h 9068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922121" h="906803">
                <a:moveTo>
                  <a:pt x="65314" y="883789"/>
                </a:moveTo>
                <a:lnTo>
                  <a:pt x="816428" y="883789"/>
                </a:lnTo>
                <a:cubicBezTo>
                  <a:pt x="1037771" y="887418"/>
                  <a:pt x="1393371" y="905561"/>
                  <a:pt x="1393371" y="905561"/>
                </a:cubicBezTo>
                <a:lnTo>
                  <a:pt x="2144485" y="894675"/>
                </a:lnTo>
                <a:cubicBezTo>
                  <a:pt x="2365828" y="889232"/>
                  <a:pt x="2721428" y="872903"/>
                  <a:pt x="2721428" y="872903"/>
                </a:cubicBezTo>
                <a:cubicBezTo>
                  <a:pt x="2942771" y="863832"/>
                  <a:pt x="3262085" y="836617"/>
                  <a:pt x="3472542" y="840246"/>
                </a:cubicBezTo>
                <a:cubicBezTo>
                  <a:pt x="3682999" y="843875"/>
                  <a:pt x="3780971" y="892861"/>
                  <a:pt x="3984171" y="894675"/>
                </a:cubicBezTo>
                <a:cubicBezTo>
                  <a:pt x="4187371" y="896489"/>
                  <a:pt x="4488542" y="858389"/>
                  <a:pt x="4691742" y="851132"/>
                </a:cubicBezTo>
                <a:cubicBezTo>
                  <a:pt x="4894942" y="843875"/>
                  <a:pt x="4998357" y="979946"/>
                  <a:pt x="5203371" y="851132"/>
                </a:cubicBezTo>
                <a:cubicBezTo>
                  <a:pt x="5408385" y="722318"/>
                  <a:pt x="5936342" y="216132"/>
                  <a:pt x="5921828" y="78246"/>
                </a:cubicBezTo>
                <a:cubicBezTo>
                  <a:pt x="5907314" y="-59640"/>
                  <a:pt x="5341256" y="27446"/>
                  <a:pt x="5116285" y="23818"/>
                </a:cubicBezTo>
                <a:cubicBezTo>
                  <a:pt x="4891314" y="20190"/>
                  <a:pt x="4572000" y="56475"/>
                  <a:pt x="4572000" y="56475"/>
                </a:cubicBezTo>
                <a:cubicBezTo>
                  <a:pt x="4350657" y="70989"/>
                  <a:pt x="4016828" y="81874"/>
                  <a:pt x="3788228" y="110903"/>
                </a:cubicBezTo>
                <a:cubicBezTo>
                  <a:pt x="3559628" y="139931"/>
                  <a:pt x="3409043" y="246974"/>
                  <a:pt x="3200400" y="230646"/>
                </a:cubicBezTo>
                <a:cubicBezTo>
                  <a:pt x="2991757" y="214318"/>
                  <a:pt x="2755900" y="29260"/>
                  <a:pt x="2536371" y="12932"/>
                </a:cubicBezTo>
                <a:cubicBezTo>
                  <a:pt x="2316842" y="-3396"/>
                  <a:pt x="2108200" y="103646"/>
                  <a:pt x="1883228" y="132675"/>
                </a:cubicBezTo>
                <a:cubicBezTo>
                  <a:pt x="1658257" y="161703"/>
                  <a:pt x="1406070" y="178032"/>
                  <a:pt x="1186542" y="187103"/>
                </a:cubicBezTo>
                <a:cubicBezTo>
                  <a:pt x="967014" y="196174"/>
                  <a:pt x="763814" y="70989"/>
                  <a:pt x="566057" y="187103"/>
                </a:cubicBezTo>
                <a:cubicBezTo>
                  <a:pt x="368300" y="303217"/>
                  <a:pt x="0" y="883789"/>
                  <a:pt x="0" y="883789"/>
                </a:cubicBezTo>
                <a:lnTo>
                  <a:pt x="65314" y="883789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alpha val="62999"/>
                </a:srgb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551D82-BEEB-4DAB-C43C-2DA4697D742A}"/>
              </a:ext>
            </a:extLst>
          </p:cNvPr>
          <p:cNvSpPr txBox="1"/>
          <p:nvPr/>
        </p:nvSpPr>
        <p:spPr>
          <a:xfrm>
            <a:off x="2759075" y="654050"/>
            <a:ext cx="50260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Cecil Taylor’s gestural technique</a:t>
            </a:r>
            <a:endParaRPr lang="en-US" sz="2400" dirty="0">
              <a:effectLst>
                <a:outerShdw blurRad="50800" dist="38100" dir="2700000" algn="tl" rotWithShape="0">
                  <a:srgbClr val="FFFFFF"/>
                </a:outerShdw>
              </a:effectLst>
            </a:endParaRPr>
          </a:p>
        </p:txBody>
      </p:sp>
      <p:pic>
        <p:nvPicPr>
          <p:cNvPr id="18" name="Picture 17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4EC3AD6C-4780-3C55-FE1F-95C51DAA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1789113"/>
            <a:ext cx="7327900" cy="415290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person, music&#10;&#10;Description automatically generated">
            <a:extLst>
              <a:ext uri="{FF2B5EF4-FFF2-40B4-BE49-F238E27FC236}">
                <a16:creationId xmlns:a16="http://schemas.microsoft.com/office/drawing/2014/main" id="{10DE864A-CA84-A8A7-756A-60F36B622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3" y="4217988"/>
            <a:ext cx="3392487" cy="236378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/>
            </a:outerShdw>
          </a:effectLst>
        </p:spPr>
      </p:pic>
      <p:pic>
        <p:nvPicPr>
          <p:cNvPr id="8" name="Picture 7" descr="A picture containing person, indoor, cutting, cut&#10;&#10;Description automatically generated">
            <a:extLst>
              <a:ext uri="{FF2B5EF4-FFF2-40B4-BE49-F238E27FC236}">
                <a16:creationId xmlns:a16="http://schemas.microsoft.com/office/drawing/2014/main" id="{72DD1B23-AC75-31AE-8880-9BFAB969B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163" y="1276350"/>
            <a:ext cx="3265487" cy="26543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281074-0D13-C013-38A5-34EC9C542ED7}"/>
              </a:ext>
            </a:extLst>
          </p:cNvPr>
          <p:cNvSpPr txBox="1"/>
          <p:nvPr/>
        </p:nvSpPr>
        <p:spPr>
          <a:xfrm>
            <a:off x="1379538" y="-23813"/>
            <a:ext cx="8315325" cy="1262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Imaginary Time 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movie, 12/24-25/2014, VIMEO 2016</a:t>
            </a:r>
          </a:p>
          <a:p>
            <a:pPr>
              <a:defRPr/>
            </a:pPr>
            <a:r>
              <a:rPr lang="en-US" sz="2400" dirty="0" err="1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Guerino</a:t>
            </a:r>
            <a:r>
              <a:rPr lang="en-US" sz="24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 Mazzola p., Heinz </a:t>
            </a:r>
            <a:r>
              <a:rPr lang="en-US" sz="2400" dirty="0" err="1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Geisser</a:t>
            </a:r>
            <a:r>
              <a:rPr lang="en-US" sz="24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 perc., Shiro </a:t>
            </a:r>
            <a:r>
              <a:rPr lang="en-US" sz="2400" dirty="0" err="1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Onuma</a:t>
            </a:r>
            <a:r>
              <a:rPr lang="en-US" sz="24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 perc.</a:t>
            </a:r>
          </a:p>
          <a:p>
            <a:pPr>
              <a:defRPr/>
            </a:pPr>
            <a:r>
              <a:rPr lang="en-US" sz="2400" i="1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Yokohama Airegin</a:t>
            </a:r>
            <a:r>
              <a:rPr lang="en-US" sz="24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 jazz club,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233A5C-C39E-79CD-C2DB-CBD759C87304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335213"/>
            <a:ext cx="2762250" cy="1155700"/>
            <a:chOff x="6545766" y="2335471"/>
            <a:chExt cx="2762520" cy="1155349"/>
          </a:xfrm>
        </p:grpSpPr>
        <p:sp>
          <p:nvSpPr>
            <p:cNvPr id="25613" name="Freeform 9">
              <a:extLst>
                <a:ext uri="{FF2B5EF4-FFF2-40B4-BE49-F238E27FC236}">
                  <a16:creationId xmlns:a16="http://schemas.microsoft.com/office/drawing/2014/main" id="{8E56E041-4059-1CB0-5D81-68BC4059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766" y="2603658"/>
              <a:ext cx="1884556" cy="619044"/>
            </a:xfrm>
            <a:custGeom>
              <a:avLst/>
              <a:gdLst>
                <a:gd name="T0" fmla="*/ 0 w 1884556"/>
                <a:gd name="T1" fmla="*/ 39181 h 619044"/>
                <a:gd name="T2" fmla="*/ 970156 w 1884556"/>
                <a:gd name="T3" fmla="*/ 61483 h 619044"/>
                <a:gd name="T4" fmla="*/ 1884556 w 1884556"/>
                <a:gd name="T5" fmla="*/ 619044 h 6190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84556" h="619044">
                  <a:moveTo>
                    <a:pt x="0" y="39181"/>
                  </a:moveTo>
                  <a:cubicBezTo>
                    <a:pt x="328031" y="2010"/>
                    <a:pt x="656063" y="-35161"/>
                    <a:pt x="970156" y="61483"/>
                  </a:cubicBezTo>
                  <a:cubicBezTo>
                    <a:pt x="1284249" y="158127"/>
                    <a:pt x="1584402" y="388585"/>
                    <a:pt x="1884556" y="619044"/>
                  </a:cubicBezTo>
                </a:path>
              </a:pathLst>
            </a:cu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18">
              <a:extLst>
                <a:ext uri="{FF2B5EF4-FFF2-40B4-BE49-F238E27FC236}">
                  <a16:creationId xmlns:a16="http://schemas.microsoft.com/office/drawing/2014/main" id="{253E001D-A24E-6B4F-82A6-069E7F46E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42" y="2603658"/>
              <a:ext cx="1569336" cy="523220"/>
            </a:xfrm>
            <a:custGeom>
              <a:avLst/>
              <a:gdLst>
                <a:gd name="T0" fmla="*/ 0 w 1884556"/>
                <a:gd name="T1" fmla="*/ 33116 h 619044"/>
                <a:gd name="T2" fmla="*/ 807883 w 1884556"/>
                <a:gd name="T3" fmla="*/ 51966 h 619044"/>
                <a:gd name="T4" fmla="*/ 1569336 w 1884556"/>
                <a:gd name="T5" fmla="*/ 523220 h 6190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84556" h="619044">
                  <a:moveTo>
                    <a:pt x="0" y="39181"/>
                  </a:moveTo>
                  <a:cubicBezTo>
                    <a:pt x="328031" y="2010"/>
                    <a:pt x="656063" y="-35161"/>
                    <a:pt x="970156" y="61483"/>
                  </a:cubicBezTo>
                  <a:cubicBezTo>
                    <a:pt x="1284249" y="158127"/>
                    <a:pt x="1584402" y="388585"/>
                    <a:pt x="1884556" y="619044"/>
                  </a:cubicBezTo>
                </a:path>
              </a:pathLst>
            </a:cu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19">
              <a:extLst>
                <a:ext uri="{FF2B5EF4-FFF2-40B4-BE49-F238E27FC236}">
                  <a16:creationId xmlns:a16="http://schemas.microsoft.com/office/drawing/2014/main" id="{E745305B-4C0E-0ECD-5797-55E874D6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7974" y="2335471"/>
              <a:ext cx="1940312" cy="579416"/>
            </a:xfrm>
            <a:custGeom>
              <a:avLst/>
              <a:gdLst>
                <a:gd name="T0" fmla="*/ 0 w 1940312"/>
                <a:gd name="T1" fmla="*/ 278333 h 579416"/>
                <a:gd name="T2" fmla="*/ 1025912 w 1940312"/>
                <a:gd name="T3" fmla="*/ 21855 h 579416"/>
                <a:gd name="T4" fmla="*/ 1940312 w 1940312"/>
                <a:gd name="T5" fmla="*/ 579416 h 5794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0312" h="579416">
                  <a:moveTo>
                    <a:pt x="0" y="278333"/>
                  </a:moveTo>
                  <a:cubicBezTo>
                    <a:pt x="328031" y="174255"/>
                    <a:pt x="711819" y="-74789"/>
                    <a:pt x="1025912" y="21855"/>
                  </a:cubicBezTo>
                  <a:cubicBezTo>
                    <a:pt x="1340005" y="118499"/>
                    <a:pt x="1640158" y="348957"/>
                    <a:pt x="1940312" y="579416"/>
                  </a:cubicBezTo>
                </a:path>
              </a:pathLst>
            </a:cu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20">
              <a:extLst>
                <a:ext uri="{FF2B5EF4-FFF2-40B4-BE49-F238E27FC236}">
                  <a16:creationId xmlns:a16="http://schemas.microsoft.com/office/drawing/2014/main" id="{6654A59B-DDB9-8E9C-1469-27587A3CC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227" y="2629186"/>
              <a:ext cx="732335" cy="861634"/>
            </a:xfrm>
            <a:custGeom>
              <a:avLst/>
              <a:gdLst>
                <a:gd name="T0" fmla="*/ 0 w 1151299"/>
                <a:gd name="T1" fmla="*/ 2991 h 861634"/>
                <a:gd name="T2" fmla="*/ 539053 w 1151299"/>
                <a:gd name="T3" fmla="*/ 382131 h 861634"/>
                <a:gd name="T4" fmla="*/ 696952 w 1151299"/>
                <a:gd name="T5" fmla="*/ 861634 h 8616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1299" h="861634">
                  <a:moveTo>
                    <a:pt x="0" y="2991"/>
                  </a:moveTo>
                  <a:cubicBezTo>
                    <a:pt x="328031" y="-34180"/>
                    <a:pt x="533349" y="285487"/>
                    <a:pt x="847442" y="382131"/>
                  </a:cubicBezTo>
                  <a:cubicBezTo>
                    <a:pt x="1144005" y="567984"/>
                    <a:pt x="1216259" y="642326"/>
                    <a:pt x="1095674" y="861634"/>
                  </a:cubicBezTo>
                </a:path>
              </a:pathLst>
            </a:cu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5041E6-8010-0C65-5A43-F439487ADBF4}"/>
              </a:ext>
            </a:extLst>
          </p:cNvPr>
          <p:cNvGrpSpPr>
            <a:grpSpLocks/>
          </p:cNvGrpSpPr>
          <p:nvPr/>
        </p:nvGrpSpPr>
        <p:grpSpPr bwMode="auto">
          <a:xfrm rot="1909673">
            <a:off x="6338888" y="3824288"/>
            <a:ext cx="2762250" cy="1155700"/>
            <a:chOff x="6545766" y="2335471"/>
            <a:chExt cx="2762520" cy="1155349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6CDE584-92F9-1225-F655-71F354846D83}"/>
                </a:ext>
              </a:extLst>
            </p:cNvPr>
            <p:cNvSpPr/>
            <p:nvPr/>
          </p:nvSpPr>
          <p:spPr bwMode="auto">
            <a:xfrm>
              <a:off x="6544836" y="2603913"/>
              <a:ext cx="1884547" cy="618937"/>
            </a:xfrm>
            <a:custGeom>
              <a:avLst/>
              <a:gdLst>
                <a:gd name="connsiteX0" fmla="*/ 0 w 1884556"/>
                <a:gd name="connsiteY0" fmla="*/ 39181 h 619044"/>
                <a:gd name="connsiteX1" fmla="*/ 970156 w 1884556"/>
                <a:gd name="connsiteY1" fmla="*/ 61483 h 619044"/>
                <a:gd name="connsiteX2" fmla="*/ 1884556 w 1884556"/>
                <a:gd name="connsiteY2" fmla="*/ 619044 h 61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556" h="619044">
                  <a:moveTo>
                    <a:pt x="0" y="39181"/>
                  </a:moveTo>
                  <a:cubicBezTo>
                    <a:pt x="328031" y="2010"/>
                    <a:pt x="656063" y="-35161"/>
                    <a:pt x="970156" y="61483"/>
                  </a:cubicBezTo>
                  <a:cubicBezTo>
                    <a:pt x="1284249" y="158127"/>
                    <a:pt x="1584402" y="388585"/>
                    <a:pt x="1884556" y="619044"/>
                  </a:cubicBezTo>
                </a:path>
              </a:pathLst>
            </a:cu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Math1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5A7499E-2E4F-FC53-DE0D-313914512F39}"/>
                </a:ext>
              </a:extLst>
            </p:cNvPr>
            <p:cNvSpPr/>
            <p:nvPr/>
          </p:nvSpPr>
          <p:spPr bwMode="auto">
            <a:xfrm>
              <a:off x="7372926" y="2603720"/>
              <a:ext cx="1568603" cy="523716"/>
            </a:xfrm>
            <a:custGeom>
              <a:avLst/>
              <a:gdLst>
                <a:gd name="connsiteX0" fmla="*/ 0 w 1884556"/>
                <a:gd name="connsiteY0" fmla="*/ 39181 h 619044"/>
                <a:gd name="connsiteX1" fmla="*/ 970156 w 1884556"/>
                <a:gd name="connsiteY1" fmla="*/ 61483 h 619044"/>
                <a:gd name="connsiteX2" fmla="*/ 1884556 w 1884556"/>
                <a:gd name="connsiteY2" fmla="*/ 619044 h 61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556" h="619044">
                  <a:moveTo>
                    <a:pt x="0" y="39181"/>
                  </a:moveTo>
                  <a:cubicBezTo>
                    <a:pt x="328031" y="2010"/>
                    <a:pt x="656063" y="-35161"/>
                    <a:pt x="970156" y="61483"/>
                  </a:cubicBezTo>
                  <a:cubicBezTo>
                    <a:pt x="1284249" y="158127"/>
                    <a:pt x="1584402" y="388585"/>
                    <a:pt x="1884556" y="619044"/>
                  </a:cubicBezTo>
                </a:path>
              </a:pathLst>
            </a:cu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Math1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024BA48-34D8-6419-7012-47002A99311B}"/>
                </a:ext>
              </a:extLst>
            </p:cNvPr>
            <p:cNvSpPr/>
            <p:nvPr/>
          </p:nvSpPr>
          <p:spPr bwMode="auto">
            <a:xfrm>
              <a:off x="7366392" y="2334932"/>
              <a:ext cx="1940115" cy="579262"/>
            </a:xfrm>
            <a:custGeom>
              <a:avLst/>
              <a:gdLst>
                <a:gd name="connsiteX0" fmla="*/ 0 w 1884556"/>
                <a:gd name="connsiteY0" fmla="*/ 39181 h 619044"/>
                <a:gd name="connsiteX1" fmla="*/ 970156 w 1884556"/>
                <a:gd name="connsiteY1" fmla="*/ 61483 h 619044"/>
                <a:gd name="connsiteX2" fmla="*/ 1884556 w 1884556"/>
                <a:gd name="connsiteY2" fmla="*/ 619044 h 619044"/>
                <a:gd name="connsiteX0" fmla="*/ 0 w 1940312"/>
                <a:gd name="connsiteY0" fmla="*/ 274773 h 575856"/>
                <a:gd name="connsiteX1" fmla="*/ 1025912 w 1940312"/>
                <a:gd name="connsiteY1" fmla="*/ 18295 h 575856"/>
                <a:gd name="connsiteX2" fmla="*/ 1940312 w 1940312"/>
                <a:gd name="connsiteY2" fmla="*/ 575856 h 575856"/>
                <a:gd name="connsiteX0" fmla="*/ 0 w 1940312"/>
                <a:gd name="connsiteY0" fmla="*/ 278333 h 579416"/>
                <a:gd name="connsiteX1" fmla="*/ 1025912 w 1940312"/>
                <a:gd name="connsiteY1" fmla="*/ 21855 h 579416"/>
                <a:gd name="connsiteX2" fmla="*/ 1940312 w 1940312"/>
                <a:gd name="connsiteY2" fmla="*/ 579416 h 57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0312" h="579416">
                  <a:moveTo>
                    <a:pt x="0" y="278333"/>
                  </a:moveTo>
                  <a:cubicBezTo>
                    <a:pt x="328031" y="174255"/>
                    <a:pt x="711819" y="-74789"/>
                    <a:pt x="1025912" y="21855"/>
                  </a:cubicBezTo>
                  <a:cubicBezTo>
                    <a:pt x="1340005" y="118499"/>
                    <a:pt x="1640158" y="348957"/>
                    <a:pt x="1940312" y="579416"/>
                  </a:cubicBezTo>
                </a:path>
              </a:pathLst>
            </a:cu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Math1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BF767EF-EC8E-16C9-AB8A-C7982E3EA200}"/>
                </a:ext>
              </a:extLst>
            </p:cNvPr>
            <p:cNvSpPr/>
            <p:nvPr/>
          </p:nvSpPr>
          <p:spPr bwMode="auto">
            <a:xfrm>
              <a:off x="7352522" y="2629410"/>
              <a:ext cx="731910" cy="861750"/>
            </a:xfrm>
            <a:custGeom>
              <a:avLst/>
              <a:gdLst>
                <a:gd name="connsiteX0" fmla="*/ 0 w 1884556"/>
                <a:gd name="connsiteY0" fmla="*/ 39181 h 619044"/>
                <a:gd name="connsiteX1" fmla="*/ 970156 w 1884556"/>
                <a:gd name="connsiteY1" fmla="*/ 61483 h 619044"/>
                <a:gd name="connsiteX2" fmla="*/ 1884556 w 1884556"/>
                <a:gd name="connsiteY2" fmla="*/ 619044 h 619044"/>
                <a:gd name="connsiteX0" fmla="*/ 0 w 2094926"/>
                <a:gd name="connsiteY0" fmla="*/ 1347 h 1361795"/>
                <a:gd name="connsiteX1" fmla="*/ 1180526 w 2094926"/>
                <a:gd name="connsiteY1" fmla="*/ 804234 h 1361795"/>
                <a:gd name="connsiteX2" fmla="*/ 2094926 w 2094926"/>
                <a:gd name="connsiteY2" fmla="*/ 1361795 h 1361795"/>
                <a:gd name="connsiteX0" fmla="*/ 0 w 1257433"/>
                <a:gd name="connsiteY0" fmla="*/ 1347 h 1261434"/>
                <a:gd name="connsiteX1" fmla="*/ 1180526 w 1257433"/>
                <a:gd name="connsiteY1" fmla="*/ 804234 h 1261434"/>
                <a:gd name="connsiteX2" fmla="*/ 1025550 w 1257433"/>
                <a:gd name="connsiteY2" fmla="*/ 1261434 h 1261434"/>
                <a:gd name="connsiteX0" fmla="*/ 0 w 1418378"/>
                <a:gd name="connsiteY0" fmla="*/ 1347 h 1261434"/>
                <a:gd name="connsiteX1" fmla="*/ 1180526 w 1418378"/>
                <a:gd name="connsiteY1" fmla="*/ 804234 h 1261434"/>
                <a:gd name="connsiteX2" fmla="*/ 1025550 w 1418378"/>
                <a:gd name="connsiteY2" fmla="*/ 1261434 h 1261434"/>
                <a:gd name="connsiteX0" fmla="*/ 0 w 1428078"/>
                <a:gd name="connsiteY0" fmla="*/ 1787 h 1261874"/>
                <a:gd name="connsiteX1" fmla="*/ 1198057 w 1428078"/>
                <a:gd name="connsiteY1" fmla="*/ 615103 h 1261874"/>
                <a:gd name="connsiteX2" fmla="*/ 1025550 w 1428078"/>
                <a:gd name="connsiteY2" fmla="*/ 1261874 h 1261874"/>
                <a:gd name="connsiteX0" fmla="*/ 0 w 1421038"/>
                <a:gd name="connsiteY0" fmla="*/ 1787 h 1261874"/>
                <a:gd name="connsiteX1" fmla="*/ 1198057 w 1421038"/>
                <a:gd name="connsiteY1" fmla="*/ 615103 h 1261874"/>
                <a:gd name="connsiteX2" fmla="*/ 1025550 w 1421038"/>
                <a:gd name="connsiteY2" fmla="*/ 1261874 h 1261874"/>
                <a:gd name="connsiteX0" fmla="*/ 0 w 1278576"/>
                <a:gd name="connsiteY0" fmla="*/ 2991 h 1263078"/>
                <a:gd name="connsiteX1" fmla="*/ 847442 w 1278576"/>
                <a:gd name="connsiteY1" fmla="*/ 382131 h 1263078"/>
                <a:gd name="connsiteX2" fmla="*/ 1025550 w 1278576"/>
                <a:gd name="connsiteY2" fmla="*/ 1263078 h 1263078"/>
                <a:gd name="connsiteX0" fmla="*/ 0 w 1330178"/>
                <a:gd name="connsiteY0" fmla="*/ 2991 h 861634"/>
                <a:gd name="connsiteX1" fmla="*/ 847442 w 1330178"/>
                <a:gd name="connsiteY1" fmla="*/ 382131 h 861634"/>
                <a:gd name="connsiteX2" fmla="*/ 1095674 w 1330178"/>
                <a:gd name="connsiteY2" fmla="*/ 861634 h 861634"/>
                <a:gd name="connsiteX0" fmla="*/ 0 w 1151299"/>
                <a:gd name="connsiteY0" fmla="*/ 2991 h 861634"/>
                <a:gd name="connsiteX1" fmla="*/ 847442 w 1151299"/>
                <a:gd name="connsiteY1" fmla="*/ 382131 h 861634"/>
                <a:gd name="connsiteX2" fmla="*/ 1095674 w 1151299"/>
                <a:gd name="connsiteY2" fmla="*/ 861634 h 86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299" h="861634">
                  <a:moveTo>
                    <a:pt x="0" y="2991"/>
                  </a:moveTo>
                  <a:cubicBezTo>
                    <a:pt x="328031" y="-34180"/>
                    <a:pt x="533349" y="285487"/>
                    <a:pt x="847442" y="382131"/>
                  </a:cubicBezTo>
                  <a:cubicBezTo>
                    <a:pt x="1144005" y="567984"/>
                    <a:pt x="1216259" y="642326"/>
                    <a:pt x="1095674" y="861634"/>
                  </a:cubicBezTo>
                </a:path>
              </a:pathLst>
            </a:cu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Math1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9E5B93B-6D56-4D73-503C-CF76641D76F3}"/>
              </a:ext>
            </a:extLst>
          </p:cNvPr>
          <p:cNvSpPr txBox="1"/>
          <p:nvPr/>
        </p:nvSpPr>
        <p:spPr>
          <a:xfrm>
            <a:off x="7929563" y="1709738"/>
            <a:ext cx="100171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Right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224E8E-D7FA-B7CF-2463-7CF19F422C81}"/>
              </a:ext>
            </a:extLst>
          </p:cNvPr>
          <p:cNvSpPr txBox="1"/>
          <p:nvPr/>
        </p:nvSpPr>
        <p:spPr>
          <a:xfrm>
            <a:off x="6543675" y="4281488"/>
            <a:ext cx="7826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Left</a:t>
            </a:r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1F16036B-52E8-CB22-ACFC-9E1D12D7BDB2}"/>
              </a:ext>
            </a:extLst>
          </p:cNvPr>
          <p:cNvSpPr>
            <a:spLocks noChangeArrowheads="1"/>
          </p:cNvSpPr>
          <p:nvPr/>
        </p:nvSpPr>
        <p:spPr bwMode="auto">
          <a:xfrm rot="644568">
            <a:off x="8293100" y="3159125"/>
            <a:ext cx="379413" cy="1263650"/>
          </a:xfrm>
          <a:prstGeom prst="upDownArrow">
            <a:avLst>
              <a:gd name="adj1" fmla="val 50000"/>
              <a:gd name="adj2" fmla="val 49989"/>
            </a:avLst>
          </a:prstGeom>
          <a:gradFill rotWithShape="0">
            <a:gsLst>
              <a:gs pos="0">
                <a:srgbClr val="FF0000">
                  <a:alpha val="62999"/>
                </a:srgbClr>
              </a:gs>
              <a:gs pos="100000">
                <a:srgbClr val="FFFF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112939CE-CF8B-36AF-475F-BC1CACE79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Modulation B-flat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major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-&gt; G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major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Beethoven‘s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op. 106, Allegro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Escher Theorem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Diagram&#10;&#10;Description automatically generated">
            <a:extLst>
              <a:ext uri="{FF2B5EF4-FFF2-40B4-BE49-F238E27FC236}">
                <a16:creationId xmlns:a16="http://schemas.microsoft.com/office/drawing/2014/main" id="{1DBDF630-1F23-59C4-1429-582265D9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969963"/>
            <a:ext cx="7470775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C3052-DDB7-BD2A-250D-F2CAD9B262D5}"/>
              </a:ext>
            </a:extLst>
          </p:cNvPr>
          <p:cNvSpPr txBox="1"/>
          <p:nvPr/>
        </p:nvSpPr>
        <p:spPr>
          <a:xfrm>
            <a:off x="3557588" y="393700"/>
            <a:ext cx="3214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Recall Vertical Time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47962075-9607-605B-B4D3-41ACA94C6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75" y="1171575"/>
            <a:ext cx="7773988" cy="514826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93B9D63-8731-236D-1FFB-EDC7A8A8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382838"/>
            <a:ext cx="8588375" cy="329882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200D29A-76D2-EA75-2008-9C98EF0AD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917700"/>
            <a:ext cx="7650163" cy="27305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2B470-14B4-AB43-8DD2-234F87D16A21}"/>
              </a:ext>
            </a:extLst>
          </p:cNvPr>
          <p:cNvSpPr txBox="1"/>
          <p:nvPr/>
        </p:nvSpPr>
        <p:spPr>
          <a:xfrm>
            <a:off x="3395663" y="631825"/>
            <a:ext cx="51181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1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3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1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’,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’,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3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’,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4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 </a:t>
            </a:r>
            <a:r>
              <a:rPr lang="ja-JP" altLang="en-US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∈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↑@ℝ</a:t>
            </a:r>
            <a:r>
              <a:rPr lang="en-US" baseline="30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65C6A9B-F985-7314-91D5-46EBE98F8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917700"/>
            <a:ext cx="7650163" cy="27305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4DF018-E7ED-A853-C24D-EFCA5CE0641C}"/>
              </a:ext>
            </a:extLst>
          </p:cNvPr>
          <p:cNvSpPr txBox="1"/>
          <p:nvPr/>
        </p:nvSpPr>
        <p:spPr>
          <a:xfrm>
            <a:off x="3548063" y="5497513"/>
            <a:ext cx="29892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β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1</a:t>
            </a:r>
            <a:r>
              <a:rPr lang="en-US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, β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 ∈↑</a:t>
            </a:r>
            <a:r>
              <a:rPr lang="en-US" baseline="300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 @↑@ℝ</a:t>
            </a:r>
            <a:r>
              <a:rPr lang="en-US" baseline="300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DD824-A8FB-C54E-C3EB-783BC4F6E3D3}"/>
              </a:ext>
            </a:extLst>
          </p:cNvPr>
          <p:cNvSpPr txBox="1"/>
          <p:nvPr/>
        </p:nvSpPr>
        <p:spPr>
          <a:xfrm>
            <a:off x="5043488" y="5235575"/>
            <a:ext cx="54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→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D0226-EABB-B619-E226-07777D20C2F9}"/>
              </a:ext>
            </a:extLst>
          </p:cNvPr>
          <p:cNvSpPr txBox="1"/>
          <p:nvPr/>
        </p:nvSpPr>
        <p:spPr>
          <a:xfrm>
            <a:off x="5518150" y="5235575"/>
            <a:ext cx="54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rPr>
              <a:t>→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564D0-639E-577C-74D7-647E9E2F66F0}"/>
              </a:ext>
            </a:extLst>
          </p:cNvPr>
          <p:cNvSpPr txBox="1"/>
          <p:nvPr/>
        </p:nvSpPr>
        <p:spPr>
          <a:xfrm>
            <a:off x="3395663" y="631825"/>
            <a:ext cx="51181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1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3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1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’,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’,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3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’, α</a:t>
            </a:r>
            <a:r>
              <a:rPr lang="en-US" baseline="-25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4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 </a:t>
            </a:r>
            <a:r>
              <a:rPr lang="ja-JP" altLang="en-US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∈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↑@ℝ</a:t>
            </a:r>
            <a:r>
              <a:rPr lang="en-US" baseline="300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6973095-024E-6FBD-8762-BE54E965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1890713"/>
            <a:ext cx="5370513" cy="271938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A3C0419-3526-320B-3A5D-439456E3E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88" y="1855788"/>
            <a:ext cx="7108825" cy="309403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51BA3B5-AFFE-86F8-0D2A-FEBE65B42CAE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65150"/>
            <a:ext cx="6194425" cy="785813"/>
            <a:chOff x="2437845" y="565704"/>
            <a:chExt cx="6194324" cy="7848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1862A91-F8D2-480E-E64C-5A436280E3DC}"/>
                </a:ext>
              </a:extLst>
            </p:cNvPr>
            <p:cNvSpPr txBox="1"/>
            <p:nvPr/>
          </p:nvSpPr>
          <p:spPr>
            <a:xfrm>
              <a:off x="2437845" y="827314"/>
              <a:ext cx="619432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δ</a:t>
              </a:r>
              <a:r>
                <a:rPr lang="en-US" baseline="-25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0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, δ</a:t>
              </a:r>
              <a:r>
                <a:rPr lang="en-US" baseline="-25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1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, δ</a:t>
              </a:r>
              <a:r>
                <a:rPr lang="en-US" baseline="-25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2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, δ</a:t>
              </a:r>
              <a:r>
                <a:rPr lang="en-US" baseline="-25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3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, δ</a:t>
              </a:r>
              <a:r>
                <a:rPr lang="en-US" baseline="-25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1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’, δ</a:t>
              </a:r>
              <a:r>
                <a:rPr lang="en-US" baseline="-25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2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‘, δ</a:t>
              </a:r>
              <a:r>
                <a:rPr lang="en-US" baseline="-25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3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’, δ</a:t>
              </a:r>
              <a:r>
                <a:rPr lang="en-US" baseline="-25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4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, δ</a:t>
              </a:r>
              <a:r>
                <a:rPr lang="en-US" baseline="-25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5 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∈ ↑@ℝ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2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C3CDC0-6D75-C894-5F26-0B82781169F5}"/>
                </a:ext>
              </a:extLst>
            </p:cNvPr>
            <p:cNvSpPr txBox="1"/>
            <p:nvPr/>
          </p:nvSpPr>
          <p:spPr>
            <a:xfrm flipH="1">
              <a:off x="7349490" y="565704"/>
              <a:ext cx="554029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>
                        <a:alpha val="40000"/>
                      </a:srgbClr>
                    </a:outerShdw>
                  </a:effectLst>
                </a:rPr>
                <a:t>→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EF597E-32BE-65D7-743C-6A1F6780D7E8}"/>
              </a:ext>
            </a:extLst>
          </p:cNvPr>
          <p:cNvGrpSpPr>
            <a:grpSpLocks/>
          </p:cNvGrpSpPr>
          <p:nvPr/>
        </p:nvGrpSpPr>
        <p:grpSpPr bwMode="auto">
          <a:xfrm>
            <a:off x="1377950" y="5456238"/>
            <a:ext cx="2371725" cy="784225"/>
            <a:chOff x="1378083" y="5455659"/>
            <a:chExt cx="2371162" cy="7848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2927AB-1DA3-C380-A400-B4ACFFE589A7}"/>
                </a:ext>
              </a:extLst>
            </p:cNvPr>
            <p:cNvSpPr txBox="1"/>
            <p:nvPr/>
          </p:nvSpPr>
          <p:spPr>
            <a:xfrm>
              <a:off x="1378083" y="5717798"/>
              <a:ext cx="2371162" cy="5226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ɸ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 ∈ ↑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8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@↑@ℝ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2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099251-8501-F0D2-E9BA-8B90001CEB89}"/>
                </a:ext>
              </a:extLst>
            </p:cNvPr>
            <p:cNvSpPr txBox="1"/>
            <p:nvPr/>
          </p:nvSpPr>
          <p:spPr>
            <a:xfrm flipH="1">
              <a:off x="2265285" y="5455659"/>
              <a:ext cx="552319" cy="5226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747CD1-6AB1-E391-9744-B6E539BC67D7}"/>
                </a:ext>
              </a:extLst>
            </p:cNvPr>
            <p:cNvSpPr txBox="1"/>
            <p:nvPr/>
          </p:nvSpPr>
          <p:spPr>
            <a:xfrm flipH="1">
              <a:off x="2750945" y="5455659"/>
              <a:ext cx="552319" cy="5226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B63EB4-65CF-69F4-9DAB-64AC777BFA51}"/>
              </a:ext>
            </a:extLst>
          </p:cNvPr>
          <p:cNvGrpSpPr>
            <a:grpSpLocks/>
          </p:cNvGrpSpPr>
          <p:nvPr/>
        </p:nvGrpSpPr>
        <p:grpSpPr bwMode="auto">
          <a:xfrm>
            <a:off x="4722813" y="5072063"/>
            <a:ext cx="3751262" cy="1651000"/>
            <a:chOff x="4723514" y="5072160"/>
            <a:chExt cx="3751348" cy="16510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5AA8CE-C913-5CEE-C057-B0517CB5C92A}"/>
                </a:ext>
              </a:extLst>
            </p:cNvPr>
            <p:cNvSpPr txBox="1"/>
            <p:nvPr/>
          </p:nvSpPr>
          <p:spPr>
            <a:xfrm>
              <a:off x="4723514" y="5338864"/>
              <a:ext cx="3751348" cy="13843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↑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6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 @↑@ℝ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2 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⥱↑ @↑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6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@ℝ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2</a:t>
              </a:r>
            </a:p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 </a:t>
              </a:r>
            </a:p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↑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8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@↑@ℝ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2 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⥱ ↑@↑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8</a:t>
              </a: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@ℝ</a:t>
              </a:r>
              <a:r>
                <a:rPr lang="en-US" baseline="30000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2 </a:t>
              </a:r>
              <a:endPara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BA0DCE-3878-953A-6E4D-4DF105642121}"/>
                </a:ext>
              </a:extLst>
            </p:cNvPr>
            <p:cNvSpPr txBox="1"/>
            <p:nvPr/>
          </p:nvSpPr>
          <p:spPr>
            <a:xfrm flipH="1">
              <a:off x="5101348" y="5076922"/>
              <a:ext cx="554050" cy="5222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0DC120-3151-F228-E7E0-0A99524A48B2}"/>
                </a:ext>
              </a:extLst>
            </p:cNvPr>
            <p:cNvSpPr txBox="1"/>
            <p:nvPr/>
          </p:nvSpPr>
          <p:spPr>
            <a:xfrm flipH="1">
              <a:off x="5655397" y="5080097"/>
              <a:ext cx="552463" cy="523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5CDA28-1FBF-F806-0435-45C6B6464435}"/>
                </a:ext>
              </a:extLst>
            </p:cNvPr>
            <p:cNvSpPr txBox="1"/>
            <p:nvPr/>
          </p:nvSpPr>
          <p:spPr>
            <a:xfrm flipH="1">
              <a:off x="6906376" y="5072160"/>
              <a:ext cx="552463" cy="523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E5697D-DF28-34F2-75E0-17437443F7AD}"/>
                </a:ext>
              </a:extLst>
            </p:cNvPr>
            <p:cNvSpPr txBox="1"/>
            <p:nvPr/>
          </p:nvSpPr>
          <p:spPr>
            <a:xfrm flipH="1">
              <a:off x="7557266" y="5080097"/>
              <a:ext cx="552463" cy="523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E45C09-1747-C462-45EA-3F1C0F193797}"/>
                </a:ext>
              </a:extLst>
            </p:cNvPr>
            <p:cNvSpPr txBox="1"/>
            <p:nvPr/>
          </p:nvSpPr>
          <p:spPr>
            <a:xfrm flipH="1">
              <a:off x="5018796" y="5943709"/>
              <a:ext cx="552463" cy="523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BA5B3B-955A-59ED-A50B-129839265303}"/>
                </a:ext>
              </a:extLst>
            </p:cNvPr>
            <p:cNvSpPr txBox="1"/>
            <p:nvPr/>
          </p:nvSpPr>
          <p:spPr>
            <a:xfrm flipH="1">
              <a:off x="5496644" y="5932597"/>
              <a:ext cx="552463" cy="523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C73ED9-3142-43D5-48AC-E3123776EEF3}"/>
                </a:ext>
              </a:extLst>
            </p:cNvPr>
            <p:cNvSpPr txBox="1"/>
            <p:nvPr/>
          </p:nvSpPr>
          <p:spPr>
            <a:xfrm flipH="1">
              <a:off x="6822237" y="5932597"/>
              <a:ext cx="554050" cy="523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58BC7E-C9E7-53A5-65F1-59D359334304}"/>
                </a:ext>
              </a:extLst>
            </p:cNvPr>
            <p:cNvSpPr txBox="1"/>
            <p:nvPr/>
          </p:nvSpPr>
          <p:spPr>
            <a:xfrm flipH="1">
              <a:off x="7458839" y="5932597"/>
              <a:ext cx="552463" cy="523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→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26769</TotalTime>
  <Words>211</Words>
  <Application>Microsoft Macintosh PowerPoint</Application>
  <PresentationFormat>Custom</PresentationFormat>
  <Paragraphs>52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Math1</vt:lpstr>
      <vt:lpstr>ＭＳ Ｐゴシック</vt:lpstr>
      <vt:lpstr>Arial</vt:lpstr>
      <vt:lpstr>Times</vt:lpstr>
      <vt:lpstr>Times-Roman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2488</cp:revision>
  <cp:lastPrinted>2005-04-14T09:33:31Z</cp:lastPrinted>
  <dcterms:created xsi:type="dcterms:W3CDTF">2015-10-04T22:09:05Z</dcterms:created>
  <dcterms:modified xsi:type="dcterms:W3CDTF">2024-03-15T16:03:28Z</dcterms:modified>
</cp:coreProperties>
</file>