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70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9" r:id="rId18"/>
    <p:sldId id="390" r:id="rId19"/>
    <p:sldId id="386" r:id="rId20"/>
    <p:sldId id="391" r:id="rId21"/>
    <p:sldId id="387" r:id="rId22"/>
    <p:sldId id="388" r:id="rId23"/>
    <p:sldId id="392" r:id="rId24"/>
    <p:sldId id="393" r:id="rId25"/>
    <p:sldId id="397" r:id="rId26"/>
    <p:sldId id="394" r:id="rId27"/>
    <p:sldId id="395" r:id="rId28"/>
    <p:sldId id="396" r:id="rId29"/>
    <p:sldId id="398" r:id="rId30"/>
    <p:sldId id="399" r:id="rId31"/>
    <p:sldId id="400" r:id="rId32"/>
    <p:sldId id="401" r:id="rId33"/>
    <p:sldId id="402" r:id="rId34"/>
    <p:sldId id="403" r:id="rId35"/>
  </p:sldIdLst>
  <p:sldSz cx="9902825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3">
          <p15:clr>
            <a:srgbClr val="A4A3A4"/>
          </p15:clr>
        </p15:guide>
        <p15:guide id="2" pos="24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2"/>
    <p:restoredTop sz="94694"/>
  </p:normalViewPr>
  <p:slideViewPr>
    <p:cSldViewPr snapToGrid="0">
      <p:cViewPr varScale="1">
        <p:scale>
          <a:sx n="121" d="100"/>
          <a:sy n="121" d="100"/>
        </p:scale>
        <p:origin x="2016" y="176"/>
      </p:cViewPr>
      <p:guideLst>
        <p:guide orient="horz" pos="3333"/>
        <p:guide pos="2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04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9DE607ED-3E42-FA36-A175-A15AC8CC94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72285440-FC93-A6BD-A099-2FB954563A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BF115322-8CD5-EBC6-23B4-B4007C93B4A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EBDC68A8-D2AF-FD4A-36FA-9C9646EA21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9A91DBF1-F8AC-2840-979C-A1A7100988E0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F99C2D4-B0F7-51D7-F3DE-AF32A04214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10E4740-B736-6A78-DD8C-CDD87DF852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DA11A62-9E21-497E-2B60-5EBEF662818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701925" y="533400"/>
            <a:ext cx="374015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25B4271D-4E54-844A-3B32-DBF1FB3249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F74DF566-8539-9934-D051-BE1F47C547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E11E8794-AC8B-1E99-A3DF-188B84DFB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1BF1744A-7A3E-0F47-AA27-3A976C532555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5B992644-83A0-886E-2AA4-76C46C0C6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F96B25BC-425E-6166-B510-8E0259C21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06D291BF-8295-96AD-DAB8-1B1448DA0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DF70F3B0-E6AA-D94A-9C6B-70C6ECD83D91}" type="slidenum">
              <a:rPr lang="de-CH" altLang="en-US" sz="1200" smtClean="0">
                <a:latin typeface="Times" charset="0"/>
              </a:rPr>
              <a:pPr/>
              <a:t>2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FA2BCA6A-18A0-6E5F-E27D-BDA6D6271B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855CD394-FA12-65DF-0538-3DC7BBBBF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865DE8FE-C5A6-92B3-5B8A-C05B06C39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ADC878B9-26F9-2A4D-89F7-8E8A0C6E6724}" type="slidenum">
              <a:rPr lang="de-CH" altLang="en-US" sz="1200" smtClean="0">
                <a:latin typeface="Times" charset="0"/>
              </a:rPr>
              <a:pPr/>
              <a:t>28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88D99AE4-B53E-5403-2843-50E991899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ECC091B5-5BC0-0E1F-87E8-9C17AFED8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ED6E5CED-4FBE-AB67-1F06-A185218AB4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3E1504F4-B65C-1E4B-AE56-4B49CB01013B}" type="slidenum">
              <a:rPr lang="de-CH" altLang="en-US" sz="1200" smtClean="0">
                <a:latin typeface="Times" charset="0"/>
              </a:rPr>
              <a:pPr/>
              <a:t>29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12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64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00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62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92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45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132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647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95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15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19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7B2AD67E-D0BB-9865-725E-5B61348A9D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409700" cy="6858000"/>
          </a:xfrm>
          <a:prstGeom prst="rect">
            <a:avLst/>
          </a:prstGeom>
          <a:gradFill rotWithShape="0">
            <a:gsLst>
              <a:gs pos="0">
                <a:srgbClr val="FFCB1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7" name="Picture 10" descr="IFM_blue.jpg                                                   00031B6BMacintosh HD                   B746CC0A:">
            <a:extLst>
              <a:ext uri="{FF2B5EF4-FFF2-40B4-BE49-F238E27FC236}">
                <a16:creationId xmlns:a16="http://schemas.microsoft.com/office/drawing/2014/main" id="{2D0788AF-09A6-9435-973C-98F4CCB196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EE7EE"/>
              </a:clrFrom>
              <a:clrTo>
                <a:srgbClr val="CE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2296"/>
          <a:stretch>
            <a:fillRect/>
          </a:stretch>
        </p:blipFill>
        <p:spPr bwMode="auto">
          <a:xfrm>
            <a:off x="79375" y="115888"/>
            <a:ext cx="82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mn.gif                                                         0000565DExtra                          BF31C3C3:">
            <a:extLst>
              <a:ext uri="{FF2B5EF4-FFF2-40B4-BE49-F238E27FC236}">
                <a16:creationId xmlns:a16="http://schemas.microsoft.com/office/drawing/2014/main" id="{D6063A86-6449-CAC0-D744-B0FC53CA9B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2713"/>
            <a:ext cx="646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 Box 14">
            <a:extLst>
              <a:ext uri="{FF2B5EF4-FFF2-40B4-BE49-F238E27FC236}">
                <a16:creationId xmlns:a16="http://schemas.microsoft.com/office/drawing/2014/main" id="{CBD62102-FE0E-8717-6CF4-C26AAB9857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-2191543" y="3347244"/>
            <a:ext cx="516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Guerino Mazzola (Spring 2024</a:t>
            </a:r>
            <a:r>
              <a:rPr lang="de-DE" altLang="en-US" sz="12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©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): </a:t>
            </a:r>
            <a:r>
              <a:rPr lang="de-DE" altLang="en-US" sz="1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Theory </a:t>
            </a:r>
            <a:b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12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mil.org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-ZcsAHVn6A&amp;list=PL4796EDB2CBFC01FF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iE-Q0BHnzk" TargetMode="External"/><Relationship Id="rId2" Type="http://schemas.openxmlformats.org/officeDocument/2006/relationships/hyperlink" Target="https://www.youtube.com/watch?v=qKyLDEO77Y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XLSoPmY6jGM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ideo.search.yahoo.com/video/play;_ylt=AwrEa_yBrCxivxYmCCg0nIlQ;_ylu=c2VjA3NyBHNsawN2aWQEdnRpZAMEZ3BvcwMx?p=youtube+music+tanaka+global+string&amp;vid=5fd41fe93bf20fbe64c27f1b36ad3efd&amp;turl=https%3A%2F%2Ftse2.mm.bing.net%2Fth%3Fid%3DOVP.kU3IyucEc3sitUzlT74TWgEsDh%26pid%3DApi%26h%3D225%26w%3D300%26c%3D7%26rs%3D1&amp;rurl=https%3A%2F%2Fvimeo.com%2F46800992&amp;tit=%3Cb%3EGlobal%3C%2Fb%3E+%3Cb%3EString%3C%2Fb%3E+by+Atau+%3Cb%3ETanaka%3C%2Fb%3E+%282000%29&amp;c=0&amp;h=225&amp;w=300&amp;l=539&amp;sigr=qk_3CGo_WNB0&amp;sigt=frA8HsNvhnj_&amp;sigi=tef5JPEO246t&amp;age=1343891820&amp;fr2=p%3As%2Cv%3Av&amp;fr=yhs-ima-001&amp;hsimp=yhs-001&amp;hspart=ima&amp;type=ff_q3060_A03S4_set_bfrq&amp;tt=b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F00F407F-65B9-EBA8-5487-D4F8DC52E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23582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VIII.3	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Two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opinion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leaders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Marcelo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Atau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Tanaka</a:t>
            </a: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</a:t>
            </a: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3" name="Picture 2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23399DAD-2AF2-FC1E-F151-30F38B586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2" r="11364"/>
          <a:stretch/>
        </p:blipFill>
        <p:spPr>
          <a:xfrm>
            <a:off x="2424113" y="2352675"/>
            <a:ext cx="1293812" cy="1676400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erson wearing headphones&#10;&#10;Description automatically generated with medium confidence">
            <a:extLst>
              <a:ext uri="{FF2B5EF4-FFF2-40B4-BE49-F238E27FC236}">
                <a16:creationId xmlns:a16="http://schemas.microsoft.com/office/drawing/2014/main" id="{6CEEB370-ACF8-793B-989F-927CD8D95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50" y="2352675"/>
            <a:ext cx="1485900" cy="1778000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F70534C7-E412-3C2A-E54F-39DB125CD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VIII.3.1 Marcelo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Publications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Research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Pedagogy</a:t>
            </a:r>
            <a:endParaRPr lang="de-DE" altLang="en-US" sz="24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Dance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Discussion</a:t>
            </a:r>
            <a:r>
              <a:rPr lang="de-DE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Groups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18C8555C-BD40-D09B-CCBB-7112E2762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50800" dist="38100" dir="2700000" algn="tl" rotWithShape="0">
                    <a:srgbClr val="FFFFFF"/>
                  </a:outerShdw>
                </a:effectLst>
                <a:latin typeface="Times-Roman" pitchFamily="2" charset="0"/>
              </a:rPr>
              <a:t>IRCAM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/>
                  </a:outerShdw>
                </a:effectLst>
                <a:latin typeface="Times-Roman" pitchFamily="2" charset="0"/>
              </a:rPr>
              <a:t>Choreography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/>
                  </a:outerShdw>
                </a:effectLst>
                <a:latin typeface="Times-Roman" pitchFamily="2" charset="0"/>
              </a:rPr>
              <a:t> Department in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/>
                  </a:outerShdw>
                </a:effectLst>
                <a:latin typeface="Times-Roman" pitchFamily="2" charset="0"/>
              </a:rPr>
              <a:t>collaboration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/>
                  </a:outerShdw>
                </a:effectLst>
                <a:latin typeface="Times-Roman" pitchFamily="2" charset="0"/>
              </a:rPr>
              <a:t>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/>
                  </a:outerShdw>
                </a:effectLst>
                <a:latin typeface="Times-Roman" pitchFamily="2" charset="0"/>
              </a:rPr>
              <a:t>with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/>
                  </a:outerShdw>
                </a:effectLst>
                <a:latin typeface="Times-Roman" pitchFamily="2" charset="0"/>
              </a:rPr>
              <a:t>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/>
                  </a:outerShdw>
                </a:effectLst>
                <a:latin typeface="Times-Roman" pitchFamily="2" charset="0"/>
              </a:rPr>
              <a:t>composers</a:t>
            </a:r>
            <a:endParaRPr lang="de-DE" altLang="en-US" sz="2400" dirty="0">
              <a:effectLst>
                <a:outerShdw blurRad="50800" dist="38100" dir="2700000" algn="tl" rotWithShape="0">
                  <a:srgbClr val="FFFFFF"/>
                </a:outerShdw>
              </a:effectLst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F40A074F-6445-2DB1-B7B0-5CDED230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VIII.3.1 Marcelo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Publications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Research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Pedagogy</a:t>
            </a:r>
            <a:endParaRPr lang="de-DE" altLang="en-US" sz="24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Dance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Discussion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Groups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D6709C06-F264-8962-A93A-2DE9797F7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Discussion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groups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Groupe</a:t>
            </a: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de 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discussion</a:t>
            </a: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sur</a:t>
            </a: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le 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geste</a:t>
            </a: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created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Dubnov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05FBFE3A-224A-E84F-72BC-3EF276A9A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VIII.3.1 Marcelo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paper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2008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R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Jensenius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R I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Godøy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 Leman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Dance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Definitions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Studying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Musical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Methods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Studying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Musical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Conclusions</a:t>
            </a: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D3FFF7D4-2852-0F16-338E-1ADC0EA4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Dance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endParaRPr lang="de-DE" altLang="en-US" sz="24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= human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body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movement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along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Producing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vs.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perceiving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Dancers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make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because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make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movements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meaning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transcend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Cartesian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duality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CBF96E9C-6E8B-B336-134B-6F753FB9B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Definitions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endParaRPr lang="de-DE" altLang="en-US" sz="24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Three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types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communicative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control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metaphor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communicative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Kendon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McNeill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;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coexisting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speech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A5066EF-EB58-BBAB-11E8-790FB04F4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75" y="2652713"/>
            <a:ext cx="8089900" cy="25527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601AE710-3260-76C6-9234-C888E38B3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Definitions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endParaRPr lang="de-DE" altLang="en-US" sz="24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control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HCI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„...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understand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intended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meaning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based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on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context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on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life-long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experience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multimodal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communication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.“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Extract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expressiveness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body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movement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Computer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technology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not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linguistic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Kendon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McNeill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Miranda: „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broad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sense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mean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human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generate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.“ „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Naked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“ =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without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haptic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contact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D1E672DA-ECA9-079D-6ADA-1D4222FD3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Definitions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endParaRPr lang="de-DE" altLang="en-US" sz="24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3.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metaphoric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N. P. M. Todd: 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movement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similar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imitates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movement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physical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space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R. Hatten: 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„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significant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energetic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shaping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time.“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Delalande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„Musical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intersection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observable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actions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mental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images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.“</a:t>
            </a: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0E4D2121-F44B-FECB-D017-0BC200AD0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4886325"/>
            <a:ext cx="7683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Essential </a:t>
            </a:r>
            <a:r>
              <a:rPr lang="de-DE" alt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definitions</a:t>
            </a:r>
            <a:r>
              <a:rPr lang="de-DE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transcends</a:t>
            </a:r>
            <a:r>
              <a:rPr lang="de-DE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Cartesian</a:t>
            </a:r>
            <a:r>
              <a:rPr lang="de-DE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duality</a:t>
            </a:r>
            <a:r>
              <a:rPr lang="de-DE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  <p:bldP spid="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56CC29E5-09B3-3EC6-D335-EE765EBDB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Studying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Musical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endParaRPr lang="de-DE" altLang="en-US" sz="24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Spatial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Aspects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Scene,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position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space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nested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pic>
        <p:nvPicPr>
          <p:cNvPr id="22530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6EABF83-2B34-8F00-23E9-ECF42C0A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6"/>
          <a:stretch>
            <a:fillRect/>
          </a:stretch>
        </p:blipFill>
        <p:spPr bwMode="auto">
          <a:xfrm>
            <a:off x="1168400" y="3321050"/>
            <a:ext cx="3783013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8845057-8F95-2C09-9840-60AD3DC6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6"/>
          <a:stretch>
            <a:fillRect/>
          </a:stretch>
        </p:blipFill>
        <p:spPr bwMode="auto">
          <a:xfrm>
            <a:off x="5172075" y="3321050"/>
            <a:ext cx="3781425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EA12FEC-8CBE-C5EA-D51A-317A581D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7" b="17476"/>
          <a:stretch>
            <a:fillRect/>
          </a:stretch>
        </p:blipFill>
        <p:spPr bwMode="auto">
          <a:xfrm>
            <a:off x="6851650" y="395288"/>
            <a:ext cx="279241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EB420ADA-213B-7CE5-4D2E-DDA7C7E36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VIII.3.1 Marcelo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started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end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20th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century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at IRCAM in Paris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later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worked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at McGill U in Montreal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includes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Publications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Research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Pedagogy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Dance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Discussion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Groups</a:t>
            </a: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BBF5B392-3874-BD49-EF1A-84665AD1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956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Studying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Musical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endParaRPr lang="de-DE" altLang="en-US" sz="24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Functional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Aspects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 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excitation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vs.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modification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 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communication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performer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-performer vs.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performer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-receiver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fascillitating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support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phrasing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entrained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sound-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accompanying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tracing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E01923BA-8747-CF93-BAFB-2E1ADA6E8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Methods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Studying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Musical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Need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multidisciplinary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approaches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from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natural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sciences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humanities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Different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methodologies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from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qualitative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quantitative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required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Measuring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interpreting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simulating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6A45E31C-01AF-7511-5DCE-5644211C8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Their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Conclusions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Have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no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unequivocal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definition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but a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definition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should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refer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body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meaning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discuss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research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at IRCAM!</a:t>
            </a: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BF0F3291-D04F-F85B-D034-CA878321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VIII.3.1 Marcelo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paper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2012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R M Winters,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Savart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V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Verfaille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Tool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Mapping Data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Video Integration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Goals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Sonification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C4806D60-928F-923C-6B11-E3D78C38A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Tool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capture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system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GUI: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D37BB9B-FE43-DE10-F43E-CFEBE7D0A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2081213"/>
            <a:ext cx="6372225" cy="462597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9DD370DE-4FAF-59EC-F6BD-D39E6B48A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marker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placement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8077AC8-28DD-E1E6-BE85-014187AFC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8" y="1204913"/>
            <a:ext cx="5129212" cy="535146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B68ABC2-24BF-DBC4-6556-A30A25C0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638" y="2874963"/>
            <a:ext cx="3708400" cy="1760537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144CF08E-9855-4804-1A1E-3170C1BB9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Mapping Data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MAX/MSP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software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6C4318C-49CE-A8BB-2796-1977E973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2232025"/>
            <a:ext cx="8331200" cy="21971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56280035-2222-0320-0081-77DB9EB1B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Video Integration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possible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record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video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movements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play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back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sonification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See also </a:t>
            </a:r>
            <a:r>
              <a:rPr lang="de-DE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hlinkClick r:id="rId2"/>
              </a:rPr>
              <a:t>IDMIL website</a:t>
            </a:r>
            <a:r>
              <a:rPr lang="de-DE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en-US" sz="2400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Input Devices and Music Interaction Laboratory)</a:t>
            </a:r>
            <a:endParaRPr lang="de-DE" altLang="en-US" sz="2400" dirty="0">
              <a:solidFill>
                <a:srgbClr val="FF0000"/>
              </a:solidFill>
              <a:effectLst>
                <a:outerShdw blurRad="50800" dist="38100" dir="2700000" algn="tl" rotWithShape="0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5921894E-9B22-E980-9398-ABC9757AA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Goals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Sonification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31746" name="Group 4">
            <a:extLst>
              <a:ext uri="{FF2B5EF4-FFF2-40B4-BE49-F238E27FC236}">
                <a16:creationId xmlns:a16="http://schemas.microsoft.com/office/drawing/2014/main" id="{0AF23273-A59B-AF5B-28B5-739F5F819E21}"/>
              </a:ext>
            </a:extLst>
          </p:cNvPr>
          <p:cNvGrpSpPr>
            <a:grpSpLocks/>
          </p:cNvGrpSpPr>
          <p:nvPr/>
        </p:nvGrpSpPr>
        <p:grpSpPr bwMode="auto">
          <a:xfrm>
            <a:off x="1012825" y="1495425"/>
            <a:ext cx="8669338" cy="1933575"/>
            <a:chOff x="1013551" y="1495488"/>
            <a:chExt cx="8668936" cy="1933512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6701C308-2250-B19A-F91E-1DE9D13B0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3551" y="1495488"/>
              <a:ext cx="8668936" cy="1933512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748" name="Rectangle 3">
              <a:extLst>
                <a:ext uri="{FF2B5EF4-FFF2-40B4-BE49-F238E27FC236}">
                  <a16:creationId xmlns:a16="http://schemas.microsoft.com/office/drawing/2014/main" id="{F60A85AB-6776-C5BD-8ABD-15FDDCDE7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059" y="1828801"/>
              <a:ext cx="421728" cy="236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49" name="Rectangle 5">
              <a:extLst>
                <a:ext uri="{FF2B5EF4-FFF2-40B4-BE49-F238E27FC236}">
                  <a16:creationId xmlns:a16="http://schemas.microsoft.com/office/drawing/2014/main" id="{98EE9561-0C64-89BD-B89F-34C7A8299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036" y="2473261"/>
              <a:ext cx="560111" cy="23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50" name="Rectangle 6">
              <a:extLst>
                <a:ext uri="{FF2B5EF4-FFF2-40B4-BE49-F238E27FC236}">
                  <a16:creationId xmlns:a16="http://schemas.microsoft.com/office/drawing/2014/main" id="{2970A604-6A94-0C17-34B7-795222D3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174" y="3123205"/>
              <a:ext cx="426310" cy="23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3AF8C454-6DAD-6518-7CDA-A8EA9F29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VIII.3.1 Marcelo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paper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2014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Hattwick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 Woods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Spine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tool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cello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42B189A4-0A3D-9F99-0802-755320354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90763"/>
            <a:ext cx="5981700" cy="424180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CF3566-1523-4D15-2D85-4B3BA0F6BBB9}"/>
              </a:ext>
            </a:extLst>
          </p:cNvPr>
          <p:cNvSpPr txBox="1"/>
          <p:nvPr/>
        </p:nvSpPr>
        <p:spPr>
          <a:xfrm>
            <a:off x="7343775" y="2305050"/>
            <a:ext cx="2555875" cy="310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Train a </a:t>
            </a:r>
          </a:p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professional</a:t>
            </a:r>
          </a:p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cellist to per-</a:t>
            </a:r>
          </a:p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form on a new</a:t>
            </a:r>
          </a:p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electronic</a:t>
            </a:r>
          </a:p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instrument, the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spine</a:t>
            </a: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E8D86A02-3E04-D197-9B23-E5ED2431A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VIII.3.1 Marcelo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Publications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Research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Pedagogy</a:t>
            </a:r>
            <a:endParaRPr lang="de-DE" altLang="en-US" sz="24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Dance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Discussion</a:t>
            </a:r>
            <a:r>
              <a:rPr lang="de-DE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Groups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29F6EB2A-CE2D-7619-79C0-366967545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396875"/>
            <a:ext cx="8348662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VIII.3.2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Atau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Tanaka,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Goldsmith U, London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Atau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Tanaka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conducts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research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embodied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interaction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This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work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takes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place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at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intersection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human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computer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interaction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computer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performance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He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studies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our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encounters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they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everyday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phenomenological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experience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This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includes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physiological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sensing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technologies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notably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muscle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tension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electromyogram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signal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machine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learning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analysis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complex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organic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data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At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other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extreme, he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studies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user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experience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through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ethnographic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methods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participatory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design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where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activities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workshopping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scenario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building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structured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brainstorming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lead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understanding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mediums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affordances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bottom-up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emergent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ways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He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member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EAVI (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Embodied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AudioVisual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Interaction)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research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group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focuses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on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embodied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interaction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image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EAVI 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small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group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academics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researchers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students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carrying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out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cutting-edge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research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across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topics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including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motion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capture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eye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tracking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brain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computer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interfaces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physiological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bio-interfaces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machine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learning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auditory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culture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pic>
        <p:nvPicPr>
          <p:cNvPr id="3" name="Picture 2" descr="A person wearing headphones&#10;&#10;Description automatically generated with medium confidence">
            <a:extLst>
              <a:ext uri="{FF2B5EF4-FFF2-40B4-BE49-F238E27FC236}">
                <a16:creationId xmlns:a16="http://schemas.microsoft.com/office/drawing/2014/main" id="{9BB50906-86F8-45DE-A206-06FD015DD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9513"/>
            <a:ext cx="1485900" cy="1778000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426EF8A8-C24E-46E9-B80B-486412E6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96875"/>
            <a:ext cx="88995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Atau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Tanaka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 Performance Practice on Sensor-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based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Instruments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2000, in 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Trends in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Control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Definition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computer-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based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instrument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reprogrammable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system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sensor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input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system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software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hardware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output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devices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Tanaka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describes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three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instruments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electronic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nature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BioMuse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SoundNet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Global String</a:t>
            </a:r>
          </a:p>
          <a:p>
            <a:pPr marL="0">
              <a:spcBef>
                <a:spcPct val="50000"/>
              </a:spcBef>
              <a:defRPr/>
            </a:pPr>
            <a:endParaRPr lang="de-DE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defRPr/>
            </a:pP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Here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early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1994 </a:t>
            </a:r>
            <a:r>
              <a:rPr lang="de-DE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hlinkClick r:id="rId2"/>
              </a:rPr>
              <a:t>youtube video</a:t>
            </a:r>
            <a:r>
              <a:rPr lang="de-DE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Edwin van der Heide, Zbigniew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Karkowski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Atau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Tanaka,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Sensorband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E471D38A-A092-9E81-013B-AD2F1857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96875"/>
            <a:ext cx="88995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Atau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Tanaka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 Performance Practice on Sensor-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based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Instruments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2000, in 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Trends in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Control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hlinkClick r:id="rId2"/>
              </a:rPr>
              <a:t>BioMuse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since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1992.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messages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8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channels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EEG, EMG, EOG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/arm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movements</a:t>
            </a:r>
            <a:endParaRPr lang="de-DE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MIDI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MAX/MSP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hlinkClick r:id="rId3"/>
              </a:rPr>
              <a:t>Inaugural</a:t>
            </a:r>
            <a:r>
              <a:rPr lang="de-DE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hlinkClick r:id="rId3"/>
              </a:rPr>
              <a:t> </a:t>
            </a:r>
            <a:r>
              <a:rPr lang="de-DE" alt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hlinkClick r:id="rId3"/>
              </a:rPr>
              <a:t>performance</a:t>
            </a:r>
            <a:endParaRPr lang="de-DE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EE8400-49BA-6883-D19A-61E3C8F0D8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2" t="2313" r="3061"/>
          <a:stretch/>
        </p:blipFill>
        <p:spPr>
          <a:xfrm>
            <a:off x="4022725" y="2397125"/>
            <a:ext cx="5273675" cy="389255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67DAA523-39D1-92BA-A403-FAB71E4C3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333375"/>
            <a:ext cx="88995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Atau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Tanaka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 Performance Practice on Sensor-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based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Instruments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2000, in 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Trends in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Control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hlinkClick r:id="rId2"/>
              </a:rPr>
              <a:t>SoundNet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A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multisensor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instrument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created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Sensorband. 11 x 11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meters</a:t>
            </a:r>
            <a:endParaRPr lang="de-DE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11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sensors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detect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stretching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movement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</p:txBody>
      </p:sp>
      <p:pic>
        <p:nvPicPr>
          <p:cNvPr id="3" name="Picture 2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EAA850FB-306C-A38A-2DBF-0676EA0CE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3" y="2851150"/>
            <a:ext cx="7412037" cy="3805238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5E4542DE-97F9-D7E1-CE47-F071A17B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333375"/>
            <a:ext cx="88995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Atau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Tanaka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 Performance Practice on Sensor-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based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Instruments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2000, in 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Trends in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Control </a:t>
            </a:r>
            <a:r>
              <a:rPr lang="de-DE" altLang="en-US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de-DE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hlinkClick r:id="rId2"/>
              </a:rPr>
              <a:t>Global String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Idea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Create a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string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spans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world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3DCA41C-752C-225E-15FA-BC669D85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38" y="2241550"/>
            <a:ext cx="7235825" cy="4422775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C042E985-948C-CF32-9EA1-0264BB724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66738"/>
            <a:ext cx="764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Interfaces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Homme-Machine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 et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Création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Musicale</a:t>
            </a:r>
            <a:endParaRPr lang="de-DE" altLang="en-US" sz="2400" dirty="0"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  <a:latin typeface="Times-Roman" pitchFamily="2" charset="0"/>
            </a:endParaRP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Hermès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 Science Publishing 1999,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from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workshop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 1998 at IRCAM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80373D8E-7C84-F2E3-0CCE-69ACA988D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675" y="2038350"/>
            <a:ext cx="2971800" cy="4481513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sky, building, outdoor, government building&#10;&#10;Description automatically generated">
            <a:extLst>
              <a:ext uri="{FF2B5EF4-FFF2-40B4-BE49-F238E27FC236}">
                <a16:creationId xmlns:a16="http://schemas.microsoft.com/office/drawing/2014/main" id="{20470B79-EC60-B7AF-787C-BECC09585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2359025"/>
            <a:ext cx="5026025" cy="3770313"/>
          </a:xfrm>
          <a:prstGeom prst="rect">
            <a:avLst/>
          </a:prstGeom>
          <a:effectLst>
            <a:outerShdw blurRad="50800" dist="38100" dir="2700000" sx="101000" sy="101000" algn="tl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2E1928C8-05F3-C6B0-617E-094FBDB45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Trends in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Gestural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 Control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of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 Music, IRCAM 2000, CD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edited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by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 M.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Wanderley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and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 M.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Battier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;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papers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,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videos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,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music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,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and</a:t>
            </a:r>
            <a:r>
              <a:rPr lang="de-DE" altLang="en-US" sz="2400" dirty="0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 </a:t>
            </a:r>
            <a:r>
              <a:rPr lang="de-DE" altLang="en-US" sz="2400" dirty="0" err="1"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Times-Roman" pitchFamily="2" charset="0"/>
              </a:rPr>
              <a:t>bibliography</a:t>
            </a:r>
            <a:endParaRPr lang="de-DE" altLang="en-US" sz="2400" dirty="0">
              <a:effectLst>
                <a:outerShdw blurRad="50800" dist="38100" dir="2700000" algn="tl" rotWithShape="0">
                  <a:srgbClr val="FFFFFF">
                    <a:alpha val="40000"/>
                  </a:srgbClr>
                </a:outerShdw>
              </a:effectLst>
              <a:latin typeface="Times-Roman" pitchFamily="2" charset="0"/>
            </a:endParaRPr>
          </a:p>
        </p:txBody>
      </p:sp>
      <p:pic>
        <p:nvPicPr>
          <p:cNvPr id="819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F4CB8A7-057C-D0CB-73D9-72FB46CB4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3375" r="4117" b="3716"/>
          <a:stretch>
            <a:fillRect/>
          </a:stretch>
        </p:blipFill>
        <p:spPr bwMode="auto">
          <a:xfrm>
            <a:off x="3419475" y="2584450"/>
            <a:ext cx="41529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2C5FBC3B-A699-E264-0864-8A3AD074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VIII.3.1 Marcelo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Publications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Research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Pedagogy</a:t>
            </a:r>
            <a:endParaRPr lang="de-DE" altLang="en-US" sz="24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Dance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Discussion</a:t>
            </a:r>
            <a:r>
              <a:rPr lang="de-DE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Groups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141313E8-7DF4-7472-DBA1-DCE2EB6BD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Alternate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Controllers</a:t>
            </a: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Haptic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Devices</a:t>
            </a: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Real-Time Additive Synthesis Control – ESCHER</a:t>
            </a: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Real-time Control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Physical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Models</a:t>
            </a: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Inversion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Physical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Models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how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should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model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controlled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order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obtain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given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</a:t>
            </a: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Score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Following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Modeling Performer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Mapping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Strategies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Instrumental Performance</a:t>
            </a: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Wacom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Tablet</a:t>
            </a: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4A0D62-5DEC-77A6-A10D-CEECCD1B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5297488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22BADEC4-6E6A-E092-D8B8-697D1F50D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VIII.3.1 Marcelo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Publications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Research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Pedagogy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Dance</a:t>
            </a:r>
          </a:p>
          <a:p>
            <a:pPr marL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Discussion</a:t>
            </a:r>
            <a:r>
              <a:rPr lang="de-DE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Groups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357BA130-6673-1940-98BC-95A7353EC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566738"/>
            <a:ext cx="7683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Compositions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Applied Studies</a:t>
            </a: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Courses</a:t>
            </a: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MSc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Course on Multimedia at CNAM (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Conservatoire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National des Arts et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Métiers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</a:t>
            </a: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Session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Workshop at ISEA 2000 (International Symposium on Electronic Art)</a:t>
            </a: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Hardware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Developments</a:t>
            </a: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BC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ADC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Nastassja:Programme:Publish:Microsoft Office 98:Templates:Blank Presentation</Template>
  <TotalTime>42668</TotalTime>
  <Words>1143</Words>
  <Application>Microsoft Macintosh PowerPoint</Application>
  <PresentationFormat>Custom</PresentationFormat>
  <Paragraphs>174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Math1</vt:lpstr>
      <vt:lpstr>ＭＳ Ｐゴシック</vt:lpstr>
      <vt:lpstr>Arial</vt:lpstr>
      <vt:lpstr>Times</vt:lpstr>
      <vt:lpstr>Times-Roman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Stefan Göller</dc:creator>
  <cp:lastModifiedBy>Microsoft Office User</cp:lastModifiedBy>
  <cp:revision>2475</cp:revision>
  <cp:lastPrinted>2005-04-14T09:33:31Z</cp:lastPrinted>
  <dcterms:created xsi:type="dcterms:W3CDTF">2015-10-04T22:09:05Z</dcterms:created>
  <dcterms:modified xsi:type="dcterms:W3CDTF">2024-03-13T15:21:16Z</dcterms:modified>
</cp:coreProperties>
</file>