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74" r:id="rId2"/>
    <p:sldId id="501" r:id="rId3"/>
    <p:sldId id="494" r:id="rId4"/>
    <p:sldId id="499" r:id="rId5"/>
    <p:sldId id="510" r:id="rId6"/>
    <p:sldId id="509" r:id="rId7"/>
    <p:sldId id="513" r:id="rId8"/>
    <p:sldId id="402" r:id="rId9"/>
    <p:sldId id="403" r:id="rId10"/>
    <p:sldId id="502" r:id="rId11"/>
  </p:sldIdLst>
  <p:sldSz cx="9902825" cy="68580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">
          <p15:clr>
            <a:srgbClr val="A4A3A4"/>
          </p15:clr>
        </p15:guide>
        <p15:guide id="2" pos="30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94694"/>
  </p:normalViewPr>
  <p:slideViewPr>
    <p:cSldViewPr snapToGrid="0">
      <p:cViewPr varScale="1">
        <p:scale>
          <a:sx n="121" d="100"/>
          <a:sy n="121" d="100"/>
        </p:scale>
        <p:origin x="1800" y="176"/>
      </p:cViewPr>
      <p:guideLst>
        <p:guide orient="horz" pos="226"/>
        <p:guide pos="30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0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771F2B4F-DFBB-B3B5-9122-3B0D0E5DDB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9FAF665B-609F-E514-E595-88E7FE167CD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338C2B67-E80F-38C4-E69B-6E32824E76B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C3794D4F-8FD3-780E-9CFF-851C7B46924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53CC90C4-A8EB-E349-AB3E-6AAC0AC67C72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3B847F74-577C-EA5E-6D70-C5666396D5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F6794A7A-167E-D6D6-D67C-FFA0FFC1A50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841EB74-566C-25F6-C0BF-E0DA814A31F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701925" y="533400"/>
            <a:ext cx="37401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DB4D36A6-96AE-AA91-75B5-094A11EDDCD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D5B4C62D-1725-87EC-A55F-FD431BAB5EB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4941C523-A732-B87C-782A-69FBE85BF3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7E144262-51C3-E141-B1BD-A31ADD82F665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AFFAA75B-DD3E-2188-611E-3C9BF71A91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7E99E34F-3ECF-AA46-A571-7A0B7826AD14}" type="slidenum">
              <a:rPr lang="de-CH" altLang="en-US" sz="1200" smtClean="0">
                <a:latin typeface="Times" charset="0"/>
              </a:rPr>
              <a:pPr/>
              <a:t>3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9A37DD80-A4D0-CB94-4AD0-B4F1AF8D20D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FEEA5C6-CE87-A865-4AB8-0DD3F2004B6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F3D70DD4-3B0B-6094-5ABF-73A10CC8DC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B6B430DB-D02B-584F-8517-DBB1EB6ABC6E}" type="slidenum">
              <a:rPr lang="de-CH" altLang="en-US" sz="1200" smtClean="0">
                <a:latin typeface="Times" charset="0"/>
              </a:rPr>
              <a:pPr/>
              <a:t>8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286AB786-7348-E5FB-4203-09999F830C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A9B7CC3-A64D-22D8-4E03-F91701ED029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31F2CD3E-3A23-25E9-AE05-972BF43253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D4FDF2EF-0F87-8C48-BB59-5DFB8D565611}" type="slidenum">
              <a:rPr lang="de-CH" altLang="en-US" sz="1200" smtClean="0">
                <a:latin typeface="Times" charset="0"/>
              </a:rPr>
              <a:pPr/>
              <a:t>9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3D60675E-50F6-F6A8-88B0-0956AA70E9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01FEF6-D036-AE32-809A-5E5EB4416BC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06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038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38"/>
            <a:ext cx="2227262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25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0705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917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82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9913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379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44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539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348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58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22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63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BBBA1C1D-7517-2FC1-2E5C-9C440B1E87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409700" cy="6858000"/>
          </a:xfrm>
          <a:prstGeom prst="rect">
            <a:avLst/>
          </a:prstGeom>
          <a:gradFill rotWithShape="0">
            <a:gsLst>
              <a:gs pos="0">
                <a:srgbClr val="FFCB1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27" name="Picture 10">
            <a:extLst>
              <a:ext uri="{FF2B5EF4-FFF2-40B4-BE49-F238E27FC236}">
                <a16:creationId xmlns:a16="http://schemas.microsoft.com/office/drawing/2014/main" id="{BAEF5FAC-ED8F-25EA-CCC9-754C4F6756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CEE7EE"/>
              </a:clrFrom>
              <a:clrTo>
                <a:srgbClr val="CEE7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 b="2296"/>
          <a:stretch>
            <a:fillRect/>
          </a:stretch>
        </p:blipFill>
        <p:spPr bwMode="auto">
          <a:xfrm>
            <a:off x="79375" y="115888"/>
            <a:ext cx="8239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>
            <a:extLst>
              <a:ext uri="{FF2B5EF4-FFF2-40B4-BE49-F238E27FC236}">
                <a16:creationId xmlns:a16="http://schemas.microsoft.com/office/drawing/2014/main" id="{0A34E3E4-693B-4FE4-C901-189F990E4C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12713"/>
            <a:ext cx="6461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6E370EAB-E017-5395-85A2-B50F1427B1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2191543" y="3347244"/>
            <a:ext cx="5167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Guerino Mazzola (Spring 2024</a:t>
            </a:r>
            <a:r>
              <a:rPr lang="de-DE" altLang="en-US" sz="12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©</a:t>
            </a: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): </a:t>
            </a:r>
            <a:r>
              <a:rPr lang="de-DE" altLang="en-US" sz="1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Theory </a:t>
            </a:r>
            <a:b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2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hyperlink" Target="https://vimeo.com/956556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zzola/MaMuTh/Sense/spuren/walking.mpg" TargetMode="External"/><Relationship Id="rId1" Type="http://schemas.microsoft.com/office/2007/relationships/media" Target="file:////Users/mazzola/MaMuTh/Sense/spuren/walking.mpg" TargetMode="External"/><Relationship Id="rId5" Type="http://schemas.openxmlformats.org/officeDocument/2006/relationships/image" Target="../media/image3.png"/><Relationship Id="rId4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zzola/MaMuTh/IFI/Doktoranden/Mueller/diss/contents/czerny.mov" TargetMode="External"/><Relationship Id="rId1" Type="http://schemas.microsoft.com/office/2007/relationships/media" Target="file:////Users/mazzola/MaMuTh/IFI/Doktoranden/Mueller/diss/contents/czerny.mo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zzola/MaMuTh/SchoolOfMusic/courses/fall20%20/fall20_HS/materials/Robot%20Violinist.mp4" TargetMode="External"/><Relationship Id="rId1" Type="http://schemas.microsoft.com/office/2007/relationships/media" Target="file:////Users/mazzola/MaMuTh/SchoolOfMusic/courses/fall20%20/fall20_HS/materials/Robot%20Violinist.mp4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zzola/MaMuTh/SchoolOfMusic/courses/fall19/fall19_HS/materials/Highlights%20of%20ASIMO%20at%20the%202011%20Sundance%20Film%20Festival.mp4" TargetMode="External"/><Relationship Id="rId1" Type="http://schemas.microsoft.com/office/2007/relationships/media" Target="file:////Users/mazzola/MaMuTh/SchoolOfMusic/courses/fall19/fall19_HS/materials/Highlights%20of%20ASIMO%20at%20the%202011%20Sundance%20Film%20Festival.mp4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zzola/MaMuTh/SchoolOfMusic/courses/fall19/fall19_HS/materials/Compressorhead%20Ace%20of%20Spades.mp4" TargetMode="External"/><Relationship Id="rId1" Type="http://schemas.microsoft.com/office/2007/relationships/media" Target="file:////Users/mazzola/MaMuTh/SchoolOfMusic/courses/fall19/fall19_HS/materials/Compressorhead%20Ace%20of%20Spades.mp4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4167B651-599B-F724-5128-665884AA0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None/>
              <a:defRPr/>
            </a:pP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IX.0	 </a:t>
            </a:r>
            <a:r>
              <a:rPr lang="de-DE" altLang="en-US" sz="28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Gestural</a:t>
            </a:r>
            <a:r>
              <a:rPr lang="de-DE" altLang="en-US" sz="28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 </a:t>
            </a:r>
            <a:r>
              <a:rPr lang="de-DE" alt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</a:rPr>
              <a:t>Experiments</a:t>
            </a:r>
          </a:p>
          <a:p>
            <a:pPr>
              <a:spcBef>
                <a:spcPct val="50000"/>
              </a:spcBef>
              <a:buFont typeface="Times" charset="0"/>
              <a:buNone/>
              <a:defRPr/>
            </a:pPr>
            <a:r>
              <a:rPr lang="de-DE" altLang="en-US" sz="28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Mar.20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06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84F0958-BB36-5B31-D274-6C19809EDCF2}"/>
              </a:ext>
            </a:extLst>
          </p:cNvPr>
          <p:cNvGrpSpPr>
            <a:grpSpLocks/>
          </p:cNvGrpSpPr>
          <p:nvPr/>
        </p:nvGrpSpPr>
        <p:grpSpPr bwMode="auto">
          <a:xfrm>
            <a:off x="1827213" y="2233613"/>
            <a:ext cx="7277100" cy="4306887"/>
            <a:chOff x="695" y="536"/>
            <a:chExt cx="4584" cy="2713"/>
          </a:xfrm>
        </p:grpSpPr>
        <p:pic>
          <p:nvPicPr>
            <p:cNvPr id="16418" name="Picture 3">
              <a:extLst>
                <a:ext uri="{FF2B5EF4-FFF2-40B4-BE49-F238E27FC236}">
                  <a16:creationId xmlns:a16="http://schemas.microsoft.com/office/drawing/2014/main" id="{DCCF8DED-E502-B3AB-2E47-A5FB3A2EA2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" y="555"/>
              <a:ext cx="4544" cy="2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9" name="Freeform 4">
              <a:extLst>
                <a:ext uri="{FF2B5EF4-FFF2-40B4-BE49-F238E27FC236}">
                  <a16:creationId xmlns:a16="http://schemas.microsoft.com/office/drawing/2014/main" id="{CE5BC7C1-A355-0116-8B63-3719E9E97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" y="2765"/>
              <a:ext cx="202" cy="484"/>
            </a:xfrm>
            <a:custGeom>
              <a:avLst/>
              <a:gdLst>
                <a:gd name="T0" fmla="*/ 202 w 202"/>
                <a:gd name="T1" fmla="*/ 479 h 484"/>
                <a:gd name="T2" fmla="*/ 0 w 202"/>
                <a:gd name="T3" fmla="*/ 0 h 484"/>
                <a:gd name="T4" fmla="*/ 9 w 202"/>
                <a:gd name="T5" fmla="*/ 484 h 484"/>
                <a:gd name="T6" fmla="*/ 202 w 202"/>
                <a:gd name="T7" fmla="*/ 479 h 4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2"/>
                <a:gd name="T13" fmla="*/ 0 h 484"/>
                <a:gd name="T14" fmla="*/ 202 w 202"/>
                <a:gd name="T15" fmla="*/ 484 h 4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2" h="484">
                  <a:moveTo>
                    <a:pt x="202" y="479"/>
                  </a:moveTo>
                  <a:lnTo>
                    <a:pt x="0" y="0"/>
                  </a:lnTo>
                  <a:lnTo>
                    <a:pt x="9" y="484"/>
                  </a:lnTo>
                  <a:lnTo>
                    <a:pt x="202" y="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0" name="Freeform 5">
              <a:extLst>
                <a:ext uri="{FF2B5EF4-FFF2-40B4-BE49-F238E27FC236}">
                  <a16:creationId xmlns:a16="http://schemas.microsoft.com/office/drawing/2014/main" id="{12517DE9-B1D7-2A5B-1B8B-B92FB9A14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2787"/>
              <a:ext cx="439" cy="462"/>
            </a:xfrm>
            <a:custGeom>
              <a:avLst/>
              <a:gdLst>
                <a:gd name="T0" fmla="*/ 0 w 439"/>
                <a:gd name="T1" fmla="*/ 462 h 462"/>
                <a:gd name="T2" fmla="*/ 435 w 439"/>
                <a:gd name="T3" fmla="*/ 0 h 462"/>
                <a:gd name="T4" fmla="*/ 439 w 439"/>
                <a:gd name="T5" fmla="*/ 448 h 462"/>
                <a:gd name="T6" fmla="*/ 0 w 439"/>
                <a:gd name="T7" fmla="*/ 462 h 4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9"/>
                <a:gd name="T13" fmla="*/ 0 h 462"/>
                <a:gd name="T14" fmla="*/ 439 w 439"/>
                <a:gd name="T15" fmla="*/ 462 h 4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9" h="462">
                  <a:moveTo>
                    <a:pt x="0" y="462"/>
                  </a:moveTo>
                  <a:lnTo>
                    <a:pt x="435" y="0"/>
                  </a:lnTo>
                  <a:lnTo>
                    <a:pt x="439" y="448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1" name="Freeform 6">
              <a:extLst>
                <a:ext uri="{FF2B5EF4-FFF2-40B4-BE49-F238E27FC236}">
                  <a16:creationId xmlns:a16="http://schemas.microsoft.com/office/drawing/2014/main" id="{135A8F1E-D100-1852-9B0B-18796DA74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" y="1539"/>
              <a:ext cx="1649" cy="953"/>
            </a:xfrm>
            <a:custGeom>
              <a:avLst/>
              <a:gdLst>
                <a:gd name="T0" fmla="*/ 779 w 1649"/>
                <a:gd name="T1" fmla="*/ 0 h 953"/>
                <a:gd name="T2" fmla="*/ 0 w 1649"/>
                <a:gd name="T3" fmla="*/ 953 h 953"/>
                <a:gd name="T4" fmla="*/ 1649 w 1649"/>
                <a:gd name="T5" fmla="*/ 953 h 953"/>
                <a:gd name="T6" fmla="*/ 779 w 1649"/>
                <a:gd name="T7" fmla="*/ 0 h 9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49"/>
                <a:gd name="T13" fmla="*/ 0 h 953"/>
                <a:gd name="T14" fmla="*/ 1649 w 1649"/>
                <a:gd name="T15" fmla="*/ 953 h 9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49" h="953">
                  <a:moveTo>
                    <a:pt x="779" y="0"/>
                  </a:moveTo>
                  <a:lnTo>
                    <a:pt x="0" y="953"/>
                  </a:lnTo>
                  <a:lnTo>
                    <a:pt x="1649" y="95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Freeform 7">
              <a:extLst>
                <a:ext uri="{FF2B5EF4-FFF2-40B4-BE49-F238E27FC236}">
                  <a16:creationId xmlns:a16="http://schemas.microsoft.com/office/drawing/2014/main" id="{7CF78A8B-71B9-AF28-D91C-DE5B9E313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" y="544"/>
              <a:ext cx="1925" cy="2290"/>
            </a:xfrm>
            <a:custGeom>
              <a:avLst/>
              <a:gdLst>
                <a:gd name="T0" fmla="*/ 0 w 1925"/>
                <a:gd name="T1" fmla="*/ 2290 h 2290"/>
                <a:gd name="T2" fmla="*/ 1925 w 1925"/>
                <a:gd name="T3" fmla="*/ 9 h 2290"/>
                <a:gd name="T4" fmla="*/ 4 w 1925"/>
                <a:gd name="T5" fmla="*/ 0 h 2290"/>
                <a:gd name="T6" fmla="*/ 0 w 1925"/>
                <a:gd name="T7" fmla="*/ 2290 h 22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5"/>
                <a:gd name="T13" fmla="*/ 0 h 2290"/>
                <a:gd name="T14" fmla="*/ 1925 w 1925"/>
                <a:gd name="T15" fmla="*/ 2290 h 22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5" h="2290">
                  <a:moveTo>
                    <a:pt x="0" y="2290"/>
                  </a:moveTo>
                  <a:lnTo>
                    <a:pt x="1925" y="9"/>
                  </a:lnTo>
                  <a:lnTo>
                    <a:pt x="4" y="0"/>
                  </a:lnTo>
                  <a:lnTo>
                    <a:pt x="0" y="22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Freeform 8">
              <a:extLst>
                <a:ext uri="{FF2B5EF4-FFF2-40B4-BE49-F238E27FC236}">
                  <a16:creationId xmlns:a16="http://schemas.microsoft.com/office/drawing/2014/main" id="{19A96140-562B-E82C-B683-78FE0C9B0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" y="536"/>
              <a:ext cx="2149" cy="2282"/>
            </a:xfrm>
            <a:custGeom>
              <a:avLst/>
              <a:gdLst>
                <a:gd name="T0" fmla="*/ 2144 w 2149"/>
                <a:gd name="T1" fmla="*/ 2282 h 2282"/>
                <a:gd name="T2" fmla="*/ 0 w 2149"/>
                <a:gd name="T3" fmla="*/ 3 h 2282"/>
                <a:gd name="T4" fmla="*/ 2149 w 2149"/>
                <a:gd name="T5" fmla="*/ 0 h 2282"/>
                <a:gd name="T6" fmla="*/ 2144 w 2149"/>
                <a:gd name="T7" fmla="*/ 2282 h 22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9"/>
                <a:gd name="T13" fmla="*/ 0 h 2282"/>
                <a:gd name="T14" fmla="*/ 2149 w 2149"/>
                <a:gd name="T15" fmla="*/ 2282 h 22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9" h="2282">
                  <a:moveTo>
                    <a:pt x="2144" y="2282"/>
                  </a:moveTo>
                  <a:lnTo>
                    <a:pt x="0" y="3"/>
                  </a:lnTo>
                  <a:lnTo>
                    <a:pt x="2149" y="0"/>
                  </a:lnTo>
                  <a:lnTo>
                    <a:pt x="2144" y="22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>
            <a:extLst>
              <a:ext uri="{FF2B5EF4-FFF2-40B4-BE49-F238E27FC236}">
                <a16:creationId xmlns:a16="http://schemas.microsoft.com/office/drawing/2014/main" id="{9188F4C3-0D0C-ACE6-51EB-C9F553C91BED}"/>
              </a:ext>
            </a:extLst>
          </p:cNvPr>
          <p:cNvGrpSpPr>
            <a:grpSpLocks/>
          </p:cNvGrpSpPr>
          <p:nvPr/>
        </p:nvGrpSpPr>
        <p:grpSpPr bwMode="auto">
          <a:xfrm>
            <a:off x="7178675" y="4967288"/>
            <a:ext cx="2563813" cy="1758950"/>
            <a:chOff x="4522" y="3129"/>
            <a:chExt cx="1615" cy="1108"/>
          </a:xfrm>
        </p:grpSpPr>
        <p:sp>
          <p:nvSpPr>
            <p:cNvPr id="1137680" name="Rectangle 16">
              <a:extLst>
                <a:ext uri="{FF2B5EF4-FFF2-40B4-BE49-F238E27FC236}">
                  <a16:creationId xmlns:a16="http://schemas.microsoft.com/office/drawing/2014/main" id="{52BF5774-D4F2-297B-8FD4-EA4CEE5DF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7" y="3129"/>
              <a:ext cx="1539" cy="11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137681" name="Text Box 17">
              <a:extLst>
                <a:ext uri="{FF2B5EF4-FFF2-40B4-BE49-F238E27FC236}">
                  <a16:creationId xmlns:a16="http://schemas.microsoft.com/office/drawing/2014/main" id="{CF9649C2-305B-79EA-60AE-0370DAF63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2" y="3162"/>
              <a:ext cx="16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DE" altLang="en-US" sz="2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f(t) = </a:t>
              </a:r>
              <a:r>
                <a:rPr lang="de-DE" altLang="en-US" sz="3600">
                  <a:effectLst>
                    <a:outerShdw blurRad="38100" dist="38100" dir="2700000" algn="tl">
                      <a:srgbClr val="FFFFFF"/>
                    </a:outerShdw>
                  </a:effectLst>
                  <a:sym typeface="Symbol" charset="2"/>
                </a:rPr>
                <a:t></a:t>
              </a:r>
              <a:r>
                <a:rPr lang="de-DE" altLang="en-US" sz="2800">
                  <a:effectLst>
                    <a:outerShdw blurRad="38100" dist="38100" dir="2700000" algn="tl">
                      <a:srgbClr val="FFFFFF"/>
                    </a:outerShdw>
                  </a:effectLst>
                  <a:sym typeface="Symbol" charset="2"/>
                </a:rPr>
                <a:t> </a:t>
              </a:r>
              <a:r>
                <a:rPr lang="de-DE" altLang="en-US" baseline="-25000">
                  <a:effectLst>
                    <a:outerShdw blurRad="38100" dist="38100" dir="2700000" algn="tl">
                      <a:srgbClr val="FFFFFF"/>
                    </a:outerShdw>
                  </a:effectLst>
                  <a:sym typeface="Symbol" charset="2"/>
                </a:rPr>
                <a:t>n</a:t>
              </a: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sym typeface="Symbol" charset="2"/>
                </a:rPr>
                <a:t> a</a:t>
              </a:r>
              <a:r>
                <a:rPr lang="de-DE" altLang="en-US" baseline="-25000">
                  <a:effectLst>
                    <a:outerShdw blurRad="38100" dist="38100" dir="2700000" algn="tl">
                      <a:srgbClr val="FFFFFF"/>
                    </a:outerShdw>
                  </a:effectLst>
                  <a:sym typeface="Symbol" charset="2"/>
                </a:rPr>
                <a:t>n </a:t>
              </a:r>
              <a:r>
                <a:rPr lang="de-DE" altLang="en-US" sz="28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</a:t>
              </a:r>
              <a:r>
                <a:rPr lang="de-DE" altLang="en-US" sz="2800" baseline="30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i2</a:t>
              </a:r>
              <a:r>
                <a:rPr lang="de-DE" altLang="en-US" sz="2800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Lucida Grande" charset="0"/>
                  <a:sym typeface="Symbol" charset="2"/>
                </a:rPr>
                <a:t></a:t>
              </a:r>
              <a:r>
                <a:rPr lang="de-DE" altLang="en-US" sz="2800" baseline="30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nt </a:t>
              </a:r>
            </a:p>
          </p:txBody>
        </p:sp>
        <p:pic>
          <p:nvPicPr>
            <p:cNvPr id="16417" name="Picture 18">
              <a:extLst>
                <a:ext uri="{FF2B5EF4-FFF2-40B4-BE49-F238E27FC236}">
                  <a16:creationId xmlns:a16="http://schemas.microsoft.com/office/drawing/2014/main" id="{DF3B8FF8-F216-81A9-2FE0-4D4A7631D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9" t="8383" r="11125" b="11111"/>
            <a:stretch>
              <a:fillRect/>
            </a:stretch>
          </p:blipFill>
          <p:spPr bwMode="auto">
            <a:xfrm>
              <a:off x="4658" y="3539"/>
              <a:ext cx="1381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37683" name="Picture 19">
            <a:extLst>
              <a:ext uri="{FF2B5EF4-FFF2-40B4-BE49-F238E27FC236}">
                <a16:creationId xmlns:a16="http://schemas.microsoft.com/office/drawing/2014/main" id="{2346214D-2A56-6F47-0023-92CA73AA5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634" r="9393"/>
          <a:stretch>
            <a:fillRect/>
          </a:stretch>
        </p:blipFill>
        <p:spPr bwMode="auto">
          <a:xfrm>
            <a:off x="830263" y="4900613"/>
            <a:ext cx="2230437" cy="17367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</p:pic>
      <p:pic>
        <p:nvPicPr>
          <p:cNvPr id="1137697" name="Picture 33" descr="&#13;mazzola0.tiff                                                  002F6A3AMacintosh HD                   C2BB404B:">
            <a:extLst>
              <a:ext uri="{FF2B5EF4-FFF2-40B4-BE49-F238E27FC236}">
                <a16:creationId xmlns:a16="http://schemas.microsoft.com/office/drawing/2014/main" id="{5A6FAD3B-6F85-7AA4-F976-83D58536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6109" t="4079" r="57458" b="59668"/>
          <a:stretch>
            <a:fillRect/>
          </a:stretch>
        </p:blipFill>
        <p:spPr bwMode="auto">
          <a:xfrm flipH="1">
            <a:off x="7694613" y="304800"/>
            <a:ext cx="520700" cy="7667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4" name="Group 53">
            <a:extLst>
              <a:ext uri="{FF2B5EF4-FFF2-40B4-BE49-F238E27FC236}">
                <a16:creationId xmlns:a16="http://schemas.microsoft.com/office/drawing/2014/main" id="{F3987EBA-FF24-7DF4-1A07-55D5427DF553}"/>
              </a:ext>
            </a:extLst>
          </p:cNvPr>
          <p:cNvGrpSpPr>
            <a:grpSpLocks/>
          </p:cNvGrpSpPr>
          <p:nvPr/>
        </p:nvGrpSpPr>
        <p:grpSpPr bwMode="auto">
          <a:xfrm>
            <a:off x="3251200" y="1144588"/>
            <a:ext cx="3819525" cy="4075112"/>
            <a:chOff x="2048" y="721"/>
            <a:chExt cx="2406" cy="2567"/>
          </a:xfrm>
        </p:grpSpPr>
        <p:sp>
          <p:nvSpPr>
            <p:cNvPr id="1137703" name="Rectangle 39">
              <a:extLst>
                <a:ext uri="{FF2B5EF4-FFF2-40B4-BE49-F238E27FC236}">
                  <a16:creationId xmlns:a16="http://schemas.microsoft.com/office/drawing/2014/main" id="{45095490-6267-D813-303D-0F7A9BA1E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721"/>
              <a:ext cx="2405" cy="7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pic>
          <p:nvPicPr>
            <p:cNvPr id="1137687" name="Picture 23" descr="fourierballet.jpg                                              00452353Macintosh HD                   C2BB404B:">
              <a:extLst>
                <a:ext uri="{FF2B5EF4-FFF2-40B4-BE49-F238E27FC236}">
                  <a16:creationId xmlns:a16="http://schemas.microsoft.com/office/drawing/2014/main" id="{3DC7CA04-FAE9-602F-A92F-30AAF6D2A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44759" t="40636" r="1022" b="1926"/>
            <a:stretch>
              <a:fillRect/>
            </a:stretch>
          </p:blipFill>
          <p:spPr bwMode="auto">
            <a:xfrm>
              <a:off x="2048" y="1426"/>
              <a:ext cx="2406" cy="18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000000">
                  <a:alpha val="74997"/>
                </a:srgbClr>
              </a:outerShdw>
            </a:effectLst>
          </p:spPr>
        </p:pic>
      </p:grpSp>
      <p:grpSp>
        <p:nvGrpSpPr>
          <p:cNvPr id="5" name="Group 51">
            <a:extLst>
              <a:ext uri="{FF2B5EF4-FFF2-40B4-BE49-F238E27FC236}">
                <a16:creationId xmlns:a16="http://schemas.microsoft.com/office/drawing/2014/main" id="{5DE19449-0512-C68F-0BA0-04B4DB7B88D6}"/>
              </a:ext>
            </a:extLst>
          </p:cNvPr>
          <p:cNvGrpSpPr>
            <a:grpSpLocks/>
          </p:cNvGrpSpPr>
          <p:nvPr/>
        </p:nvGrpSpPr>
        <p:grpSpPr bwMode="auto">
          <a:xfrm>
            <a:off x="3289300" y="1497013"/>
            <a:ext cx="1804988" cy="809625"/>
            <a:chOff x="2072" y="943"/>
            <a:chExt cx="1137" cy="510"/>
          </a:xfrm>
        </p:grpSpPr>
        <p:pic>
          <p:nvPicPr>
            <p:cNvPr id="16411" name="Picture 40">
              <a:extLst>
                <a:ext uri="{FF2B5EF4-FFF2-40B4-BE49-F238E27FC236}">
                  <a16:creationId xmlns:a16="http://schemas.microsoft.com/office/drawing/2014/main" id="{E4147310-6755-3462-66BB-0905910A9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24" r="53065"/>
            <a:stretch>
              <a:fillRect/>
            </a:stretch>
          </p:blipFill>
          <p:spPr bwMode="auto">
            <a:xfrm>
              <a:off x="2072" y="943"/>
              <a:ext cx="334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Freeform 47">
              <a:extLst>
                <a:ext uri="{FF2B5EF4-FFF2-40B4-BE49-F238E27FC236}">
                  <a16:creationId xmlns:a16="http://schemas.microsoft.com/office/drawing/2014/main" id="{CD923376-FAB8-8ECF-E586-194F1831D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998"/>
              <a:ext cx="800" cy="48"/>
            </a:xfrm>
            <a:custGeom>
              <a:avLst/>
              <a:gdLst>
                <a:gd name="T0" fmla="*/ 800 w 800"/>
                <a:gd name="T1" fmla="*/ 0 h 48"/>
                <a:gd name="T2" fmla="*/ 0 w 800"/>
                <a:gd name="T3" fmla="*/ 48 h 48"/>
                <a:gd name="T4" fmla="*/ 0 60000 65536"/>
                <a:gd name="T5" fmla="*/ 0 60000 65536"/>
                <a:gd name="T6" fmla="*/ 0 w 800"/>
                <a:gd name="T7" fmla="*/ 0 h 48"/>
                <a:gd name="T8" fmla="*/ 800 w 800"/>
                <a:gd name="T9" fmla="*/ 48 h 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0" h="48">
                  <a:moveTo>
                    <a:pt x="800" y="0"/>
                  </a:moveTo>
                  <a:cubicBezTo>
                    <a:pt x="466" y="20"/>
                    <a:pt x="133" y="40"/>
                    <a:pt x="0" y="4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2">
            <a:extLst>
              <a:ext uri="{FF2B5EF4-FFF2-40B4-BE49-F238E27FC236}">
                <a16:creationId xmlns:a16="http://schemas.microsoft.com/office/drawing/2014/main" id="{8187F4A6-1FBE-5B73-157B-6B4C1D7E95B7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1538288"/>
            <a:ext cx="1881188" cy="850900"/>
            <a:chOff x="3230" y="969"/>
            <a:chExt cx="1185" cy="536"/>
          </a:xfrm>
        </p:grpSpPr>
        <p:pic>
          <p:nvPicPr>
            <p:cNvPr id="16409" name="Picture 27">
              <a:extLst>
                <a:ext uri="{FF2B5EF4-FFF2-40B4-BE49-F238E27FC236}">
                  <a16:creationId xmlns:a16="http://schemas.microsoft.com/office/drawing/2014/main" id="{8BD0B63E-8576-888B-F554-296A5E268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8"/>
            <a:stretch>
              <a:fillRect/>
            </a:stretch>
          </p:blipFill>
          <p:spPr bwMode="auto">
            <a:xfrm>
              <a:off x="4034" y="969"/>
              <a:ext cx="381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0" name="Freeform 48">
              <a:extLst>
                <a:ext uri="{FF2B5EF4-FFF2-40B4-BE49-F238E27FC236}">
                  <a16:creationId xmlns:a16="http://schemas.microsoft.com/office/drawing/2014/main" id="{C45D1158-4EEC-DF7D-CB82-AA9C6AE1C6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30" y="988"/>
              <a:ext cx="796" cy="75"/>
            </a:xfrm>
            <a:custGeom>
              <a:avLst/>
              <a:gdLst>
                <a:gd name="T0" fmla="*/ 676 w 800"/>
                <a:gd name="T1" fmla="*/ 0 h 48"/>
                <a:gd name="T2" fmla="*/ 0 w 800"/>
                <a:gd name="T3" fmla="*/ 119474995 h 48"/>
                <a:gd name="T4" fmla="*/ 0 60000 65536"/>
                <a:gd name="T5" fmla="*/ 0 60000 65536"/>
                <a:gd name="T6" fmla="*/ 0 w 800"/>
                <a:gd name="T7" fmla="*/ 0 h 48"/>
                <a:gd name="T8" fmla="*/ 800 w 800"/>
                <a:gd name="T9" fmla="*/ 48 h 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0" h="48">
                  <a:moveTo>
                    <a:pt x="800" y="0"/>
                  </a:moveTo>
                  <a:cubicBezTo>
                    <a:pt x="466" y="20"/>
                    <a:pt x="133" y="40"/>
                    <a:pt x="0" y="4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37690" name="Picture 26">
            <a:extLst>
              <a:ext uri="{FF2B5EF4-FFF2-40B4-BE49-F238E27FC236}">
                <a16:creationId xmlns:a16="http://schemas.microsoft.com/office/drawing/2014/main" id="{449AA9A3-BF7D-FDB6-4695-1A51CBA4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143000"/>
            <a:ext cx="12795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9">
            <a:extLst>
              <a:ext uri="{FF2B5EF4-FFF2-40B4-BE49-F238E27FC236}">
                <a16:creationId xmlns:a16="http://schemas.microsoft.com/office/drawing/2014/main" id="{3692771A-542C-2402-C8AF-4355001C8A9F}"/>
              </a:ext>
            </a:extLst>
          </p:cNvPr>
          <p:cNvGrpSpPr>
            <a:grpSpLocks/>
          </p:cNvGrpSpPr>
          <p:nvPr/>
        </p:nvGrpSpPr>
        <p:grpSpPr bwMode="auto">
          <a:xfrm>
            <a:off x="4019550" y="1820863"/>
            <a:ext cx="3025775" cy="2952750"/>
            <a:chOff x="2532" y="1147"/>
            <a:chExt cx="1906" cy="1860"/>
          </a:xfrm>
        </p:grpSpPr>
        <p:sp>
          <p:nvSpPr>
            <p:cNvPr id="16405" name="Freeform 43">
              <a:extLst>
                <a:ext uri="{FF2B5EF4-FFF2-40B4-BE49-F238E27FC236}">
                  <a16:creationId xmlns:a16="http://schemas.microsoft.com/office/drawing/2014/main" id="{CDB15F67-917E-C77E-B92B-5C319AE14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" y="1200"/>
              <a:ext cx="267" cy="796"/>
            </a:xfrm>
            <a:custGeom>
              <a:avLst/>
              <a:gdLst>
                <a:gd name="T0" fmla="*/ 20 w 263"/>
                <a:gd name="T1" fmla="*/ 334 h 818"/>
                <a:gd name="T2" fmla="*/ 429 w 263"/>
                <a:gd name="T3" fmla="*/ 205 h 818"/>
                <a:gd name="T4" fmla="*/ 24 w 263"/>
                <a:gd name="T5" fmla="*/ 245 h 818"/>
                <a:gd name="T6" fmla="*/ 192 w 263"/>
                <a:gd name="T7" fmla="*/ 94 h 818"/>
                <a:gd name="T8" fmla="*/ 11 w 263"/>
                <a:gd name="T9" fmla="*/ 0 h 8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3"/>
                <a:gd name="T16" fmla="*/ 0 h 818"/>
                <a:gd name="T17" fmla="*/ 263 w 263"/>
                <a:gd name="T18" fmla="*/ 818 h 8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3" h="818">
                  <a:moveTo>
                    <a:pt x="20" y="818"/>
                  </a:moveTo>
                  <a:cubicBezTo>
                    <a:pt x="140" y="677"/>
                    <a:pt x="261" y="537"/>
                    <a:pt x="262" y="501"/>
                  </a:cubicBezTo>
                  <a:cubicBezTo>
                    <a:pt x="263" y="465"/>
                    <a:pt x="48" y="647"/>
                    <a:pt x="24" y="602"/>
                  </a:cubicBezTo>
                  <a:cubicBezTo>
                    <a:pt x="0" y="557"/>
                    <a:pt x="119" y="333"/>
                    <a:pt x="117" y="233"/>
                  </a:cubicBezTo>
                  <a:cubicBezTo>
                    <a:pt x="115" y="133"/>
                    <a:pt x="63" y="66"/>
                    <a:pt x="11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6" name="Freeform 44">
              <a:extLst>
                <a:ext uri="{FF2B5EF4-FFF2-40B4-BE49-F238E27FC236}">
                  <a16:creationId xmlns:a16="http://schemas.microsoft.com/office/drawing/2014/main" id="{7A0A0D5C-0E14-E672-E0CC-A58F6065A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" y="1191"/>
              <a:ext cx="708" cy="1464"/>
            </a:xfrm>
            <a:custGeom>
              <a:avLst/>
              <a:gdLst>
                <a:gd name="T0" fmla="*/ 397 w 717"/>
                <a:gd name="T1" fmla="*/ 908 h 1486"/>
                <a:gd name="T2" fmla="*/ 420 w 717"/>
                <a:gd name="T3" fmla="*/ 569 h 1486"/>
                <a:gd name="T4" fmla="*/ 342 w 717"/>
                <a:gd name="T5" fmla="*/ 417 h 1486"/>
                <a:gd name="T6" fmla="*/ 452 w 717"/>
                <a:gd name="T7" fmla="*/ 468 h 1486"/>
                <a:gd name="T8" fmla="*/ 214 w 717"/>
                <a:gd name="T9" fmla="*/ 203 h 1486"/>
                <a:gd name="T10" fmla="*/ 0 w 717"/>
                <a:gd name="T11" fmla="*/ 0 h 14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7"/>
                <a:gd name="T19" fmla="*/ 0 h 1486"/>
                <a:gd name="T20" fmla="*/ 717 w 717"/>
                <a:gd name="T21" fmla="*/ 1486 h 14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7" h="1486">
                  <a:moveTo>
                    <a:pt x="600" y="1486"/>
                  </a:moveTo>
                  <a:cubicBezTo>
                    <a:pt x="606" y="1394"/>
                    <a:pt x="651" y="1066"/>
                    <a:pt x="637" y="932"/>
                  </a:cubicBezTo>
                  <a:cubicBezTo>
                    <a:pt x="623" y="798"/>
                    <a:pt x="510" y="710"/>
                    <a:pt x="518" y="682"/>
                  </a:cubicBezTo>
                  <a:cubicBezTo>
                    <a:pt x="526" y="654"/>
                    <a:pt x="717" y="824"/>
                    <a:pt x="685" y="765"/>
                  </a:cubicBezTo>
                  <a:cubicBezTo>
                    <a:pt x="653" y="706"/>
                    <a:pt x="439" y="457"/>
                    <a:pt x="325" y="330"/>
                  </a:cubicBezTo>
                  <a:cubicBezTo>
                    <a:pt x="211" y="203"/>
                    <a:pt x="68" y="69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7" name="Freeform 45">
              <a:extLst>
                <a:ext uri="{FF2B5EF4-FFF2-40B4-BE49-F238E27FC236}">
                  <a16:creationId xmlns:a16="http://schemas.microsoft.com/office/drawing/2014/main" id="{3C304F0C-D8D3-D82D-9B44-7E5A91C4C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147"/>
              <a:ext cx="820" cy="1860"/>
            </a:xfrm>
            <a:custGeom>
              <a:avLst/>
              <a:gdLst>
                <a:gd name="T0" fmla="*/ 585 w 820"/>
                <a:gd name="T1" fmla="*/ 1860 h 1860"/>
                <a:gd name="T2" fmla="*/ 791 w 820"/>
                <a:gd name="T3" fmla="*/ 1631 h 1860"/>
                <a:gd name="T4" fmla="*/ 760 w 820"/>
                <a:gd name="T5" fmla="*/ 774 h 1860"/>
                <a:gd name="T6" fmla="*/ 615 w 820"/>
                <a:gd name="T7" fmla="*/ 515 h 1860"/>
                <a:gd name="T8" fmla="*/ 0 w 820"/>
                <a:gd name="T9" fmla="*/ 0 h 18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0"/>
                <a:gd name="T16" fmla="*/ 0 h 1860"/>
                <a:gd name="T17" fmla="*/ 820 w 820"/>
                <a:gd name="T18" fmla="*/ 1860 h 18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0" h="1860">
                  <a:moveTo>
                    <a:pt x="585" y="1860"/>
                  </a:moveTo>
                  <a:cubicBezTo>
                    <a:pt x="619" y="1822"/>
                    <a:pt x="762" y="1812"/>
                    <a:pt x="791" y="1631"/>
                  </a:cubicBezTo>
                  <a:cubicBezTo>
                    <a:pt x="820" y="1450"/>
                    <a:pt x="790" y="959"/>
                    <a:pt x="760" y="774"/>
                  </a:cubicBezTo>
                  <a:cubicBezTo>
                    <a:pt x="747" y="699"/>
                    <a:pt x="742" y="644"/>
                    <a:pt x="615" y="515"/>
                  </a:cubicBezTo>
                  <a:cubicBezTo>
                    <a:pt x="488" y="386"/>
                    <a:pt x="128" y="107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8" name="Freeform 46">
              <a:extLst>
                <a:ext uri="{FF2B5EF4-FFF2-40B4-BE49-F238E27FC236}">
                  <a16:creationId xmlns:a16="http://schemas.microsoft.com/office/drawing/2014/main" id="{162B0AA2-E63D-B53D-3949-E4E600607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1200"/>
              <a:ext cx="980" cy="695"/>
            </a:xfrm>
            <a:custGeom>
              <a:avLst/>
              <a:gdLst>
                <a:gd name="T0" fmla="*/ 154 w 980"/>
                <a:gd name="T1" fmla="*/ 695 h 695"/>
                <a:gd name="T2" fmla="*/ 53 w 980"/>
                <a:gd name="T3" fmla="*/ 365 h 695"/>
                <a:gd name="T4" fmla="*/ 470 w 980"/>
                <a:gd name="T5" fmla="*/ 268 h 695"/>
                <a:gd name="T6" fmla="*/ 290 w 980"/>
                <a:gd name="T7" fmla="*/ 220 h 695"/>
                <a:gd name="T8" fmla="*/ 813 w 980"/>
                <a:gd name="T9" fmla="*/ 154 h 695"/>
                <a:gd name="T10" fmla="*/ 980 w 980"/>
                <a:gd name="T11" fmla="*/ 0 h 6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0"/>
                <a:gd name="T19" fmla="*/ 0 h 695"/>
                <a:gd name="T20" fmla="*/ 980 w 980"/>
                <a:gd name="T21" fmla="*/ 695 h 69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0" h="695">
                  <a:moveTo>
                    <a:pt x="154" y="695"/>
                  </a:moveTo>
                  <a:cubicBezTo>
                    <a:pt x="137" y="640"/>
                    <a:pt x="0" y="436"/>
                    <a:pt x="53" y="365"/>
                  </a:cubicBezTo>
                  <a:cubicBezTo>
                    <a:pt x="106" y="294"/>
                    <a:pt x="431" y="292"/>
                    <a:pt x="470" y="268"/>
                  </a:cubicBezTo>
                  <a:cubicBezTo>
                    <a:pt x="509" y="244"/>
                    <a:pt x="233" y="239"/>
                    <a:pt x="290" y="220"/>
                  </a:cubicBezTo>
                  <a:cubicBezTo>
                    <a:pt x="347" y="201"/>
                    <a:pt x="698" y="191"/>
                    <a:pt x="813" y="154"/>
                  </a:cubicBezTo>
                  <a:cubicBezTo>
                    <a:pt x="928" y="117"/>
                    <a:pt x="945" y="32"/>
                    <a:pt x="98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BA1C1C1-4D5D-F630-BD43-CB554854C8FF}"/>
              </a:ext>
            </a:extLst>
          </p:cNvPr>
          <p:cNvSpPr txBox="1"/>
          <p:nvPr/>
        </p:nvSpPr>
        <p:spPr>
          <a:xfrm>
            <a:off x="2139950" y="419100"/>
            <a:ext cx="55895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2009: </a:t>
            </a:r>
            <a:r>
              <a:rPr lang="de-DE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Dancing </a:t>
            </a:r>
            <a:r>
              <a:rPr lang="de-DE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de-DE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Violent</a:t>
            </a:r>
            <a:r>
              <a:rPr lang="de-DE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Body </a:t>
            </a:r>
            <a:r>
              <a:rPr lang="de-DE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de-DE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Sound</a:t>
            </a:r>
            <a:endParaRPr lang="en-US" altLang="en-US" dirty="0">
              <a:solidFill>
                <a:srgbClr val="FF0000"/>
              </a:solidFill>
              <a:latin typeface="Times" charset="0"/>
            </a:endParaRPr>
          </a:p>
        </p:txBody>
      </p:sp>
      <p:grpSp>
        <p:nvGrpSpPr>
          <p:cNvPr id="8" name="Group 37">
            <a:extLst>
              <a:ext uri="{FF2B5EF4-FFF2-40B4-BE49-F238E27FC236}">
                <a16:creationId xmlns:a16="http://schemas.microsoft.com/office/drawing/2014/main" id="{AFA4EC0A-4CD8-EF28-45E0-D652742545F6}"/>
              </a:ext>
            </a:extLst>
          </p:cNvPr>
          <p:cNvGrpSpPr>
            <a:grpSpLocks/>
          </p:cNvGrpSpPr>
          <p:nvPr/>
        </p:nvGrpSpPr>
        <p:grpSpPr bwMode="auto">
          <a:xfrm>
            <a:off x="720725" y="3067050"/>
            <a:ext cx="1549400" cy="1689100"/>
            <a:chOff x="721089" y="3067132"/>
            <a:chExt cx="1549823" cy="1689018"/>
          </a:xfrm>
        </p:grpSpPr>
        <p:pic>
          <p:nvPicPr>
            <p:cNvPr id="1137693" name="Picture 29" descr="&#9;diyah.jpg                                                      004AE860Macintosh HD                   C2BB404B:">
              <a:extLst>
                <a:ext uri="{FF2B5EF4-FFF2-40B4-BE49-F238E27FC236}">
                  <a16:creationId xmlns:a16="http://schemas.microsoft.com/office/drawing/2014/main" id="{B77D5FF3-8733-558F-844E-1D19B3AA9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r="24846" b="45245"/>
            <a:stretch>
              <a:fillRect/>
            </a:stretch>
          </p:blipFill>
          <p:spPr bwMode="auto">
            <a:xfrm>
              <a:off x="827481" y="3441764"/>
              <a:ext cx="971815" cy="13143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000000">
                  <a:alpha val="74997"/>
                </a:srgb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6B96F6-1E53-9C38-BB5F-0C654E9B0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089" y="3067132"/>
              <a:ext cx="1549823" cy="3698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latin typeface="+mn-lt"/>
                  <a:ea typeface="+mn-ea"/>
                </a:rPr>
                <a:t>Diyah Larasati</a:t>
              </a:r>
            </a:p>
          </p:txBody>
        </p:sp>
      </p:grpSp>
      <p:grpSp>
        <p:nvGrpSpPr>
          <p:cNvPr id="9" name="Group 39">
            <a:extLst>
              <a:ext uri="{FF2B5EF4-FFF2-40B4-BE49-F238E27FC236}">
                <a16:creationId xmlns:a16="http://schemas.microsoft.com/office/drawing/2014/main" id="{D187E2CE-1534-6477-9CE3-C34804F1F546}"/>
              </a:ext>
            </a:extLst>
          </p:cNvPr>
          <p:cNvGrpSpPr>
            <a:grpSpLocks/>
          </p:cNvGrpSpPr>
          <p:nvPr/>
        </p:nvGrpSpPr>
        <p:grpSpPr bwMode="auto">
          <a:xfrm>
            <a:off x="1250950" y="992188"/>
            <a:ext cx="1608138" cy="1304925"/>
            <a:chOff x="1250176" y="991825"/>
            <a:chExt cx="1608133" cy="1305288"/>
          </a:xfrm>
        </p:grpSpPr>
        <p:pic>
          <p:nvPicPr>
            <p:cNvPr id="1137695" name="Picture 31" descr="tsuda_schuyler.jpg                                             0034D081Macintosh HD                   C2BB404B:">
              <a:extLst>
                <a:ext uri="{FF2B5EF4-FFF2-40B4-BE49-F238E27FC236}">
                  <a16:creationId xmlns:a16="http://schemas.microsoft.com/office/drawing/2014/main" id="{E325E248-4B59-94B2-DCC4-90D87419D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18000" contrast="12000"/>
            </a:blip>
            <a:srcRect l="18457" t="17058" r="16797" b="23132"/>
            <a:stretch>
              <a:fillRect/>
            </a:stretch>
          </p:blipFill>
          <p:spPr bwMode="auto">
            <a:xfrm flipH="1">
              <a:off x="1977249" y="1342760"/>
              <a:ext cx="774698" cy="95435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000000">
                  <a:alpha val="74997"/>
                </a:srgb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4FF7C8-E3C4-A782-6A46-AC93B9B1D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0176" y="991825"/>
              <a:ext cx="1608133" cy="36999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latin typeface="+mn-lt"/>
                  <a:ea typeface="+mn-ea"/>
                </a:rPr>
                <a:t>Schuyler Tsuda</a:t>
              </a:r>
            </a:p>
          </p:txBody>
        </p:sp>
      </p:grpSp>
      <p:grpSp>
        <p:nvGrpSpPr>
          <p:cNvPr id="10" name="Group 38">
            <a:extLst>
              <a:ext uri="{FF2B5EF4-FFF2-40B4-BE49-F238E27FC236}">
                <a16:creationId xmlns:a16="http://schemas.microsoft.com/office/drawing/2014/main" id="{0B31DF5B-B2AE-4549-AFF0-640F2DECB38B}"/>
              </a:ext>
            </a:extLst>
          </p:cNvPr>
          <p:cNvGrpSpPr>
            <a:grpSpLocks/>
          </p:cNvGrpSpPr>
          <p:nvPr/>
        </p:nvGrpSpPr>
        <p:grpSpPr bwMode="auto">
          <a:xfrm>
            <a:off x="8366125" y="3360738"/>
            <a:ext cx="1371600" cy="1465262"/>
            <a:chOff x="8365893" y="3361169"/>
            <a:chExt cx="1371063" cy="1464831"/>
          </a:xfrm>
        </p:grpSpPr>
        <p:pic>
          <p:nvPicPr>
            <p:cNvPr id="1137675" name="Picture 11">
              <a:extLst>
                <a:ext uri="{FF2B5EF4-FFF2-40B4-BE49-F238E27FC236}">
                  <a16:creationId xmlns:a16="http://schemas.microsoft.com/office/drawing/2014/main" id="{72F58BA1-9FD0-CBFD-6A12-8F4E38669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 l="62331" t="38820" r="21440" b="34244"/>
            <a:stretch>
              <a:fillRect/>
            </a:stretch>
          </p:blipFill>
          <p:spPr bwMode="auto">
            <a:xfrm>
              <a:off x="8789590" y="3761101"/>
              <a:ext cx="855327" cy="10648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8274C0-2721-FB11-0632-81655C224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5893" y="3361169"/>
              <a:ext cx="1371063" cy="3697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latin typeface="+mn-lt"/>
                  <a:ea typeface="+mn-ea"/>
                </a:rPr>
                <a:t>Bill Messing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47FEE1-BFEC-6A46-CB78-AED96AE3A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675" y="1833563"/>
            <a:ext cx="1223963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FF0000"/>
                </a:solidFill>
                <a:hlinkClick r:id="rId9"/>
              </a:rPr>
              <a:t>dancing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walking.mpg" descr="/Users/mazzola/MaMuTh/Sense/spuren/walking.mpg">
            <a:hlinkClick r:id="" action="ppaction://media"/>
            <a:extLst>
              <a:ext uri="{FF2B5EF4-FFF2-40B4-BE49-F238E27FC236}">
                <a16:creationId xmlns:a16="http://schemas.microsoft.com/office/drawing/2014/main" id="{AB0E3B26-1DB2-6DAB-4201-DB77ADE37411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1416050"/>
            <a:ext cx="537845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1571" name="Text Box 3">
            <a:extLst>
              <a:ext uri="{FF2B5EF4-FFF2-40B4-BE49-F238E27FC236}">
                <a16:creationId xmlns:a16="http://schemas.microsoft.com/office/drawing/2014/main" id="{D0D28014-957A-A410-243D-F82113A2A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188" y="931863"/>
            <a:ext cx="39671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Stumpy: AI Lab, U Zurich</a:t>
            </a:r>
          </a:p>
        </p:txBody>
      </p:sp>
      <p:sp>
        <p:nvSpPr>
          <p:cNvPr id="1261572" name="Text Box 4">
            <a:extLst>
              <a:ext uri="{FF2B5EF4-FFF2-40B4-BE49-F238E27FC236}">
                <a16:creationId xmlns:a16="http://schemas.microsoft.com/office/drawing/2014/main" id="{CA3CEAFD-8EF8-E696-0F1D-4A558D126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230188"/>
            <a:ext cx="2198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Embodied AI </a:t>
            </a:r>
          </a:p>
        </p:txBody>
      </p:sp>
      <p:sp>
        <p:nvSpPr>
          <p:cNvPr id="1261573" name="Text Box 5">
            <a:extLst>
              <a:ext uri="{FF2B5EF4-FFF2-40B4-BE49-F238E27FC236}">
                <a16:creationId xmlns:a16="http://schemas.microsoft.com/office/drawing/2014/main" id="{25964B53-4936-F7DE-C324-F8619EAEEB67}"/>
              </a:ext>
            </a:extLst>
          </p:cNvPr>
          <p:cNvSpPr txBox="1">
            <a:spLocks noChangeArrowheads="1"/>
          </p:cNvSpPr>
          <p:nvPr/>
        </p:nvSpPr>
        <p:spPr bwMode="auto">
          <a:xfrm rot="-1310531">
            <a:off x="6197600" y="5486400"/>
            <a:ext cx="3705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DE" altLang="en-US" sz="4400">
                <a:solidFill>
                  <a:srgbClr val="FB002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„Cheap design“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861209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861209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6861209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23" fill="hold"/>
                                        <p:tgtEl>
                                          <p:spTgt spid="39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6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6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61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1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s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3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9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</p:childTnLst>
        </p:cTn>
      </p:par>
    </p:tnLst>
    <p:bldLst>
      <p:bldP spid="1261571" grpId="0" autoUpdateAnimBg="0"/>
      <p:bldP spid="1261572" grpId="0" autoUpdateAnimBg="0"/>
      <p:bldP spid="126157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3E4D433-A1C7-0AAD-D1CB-07EE20290F87}"/>
              </a:ext>
            </a:extLst>
          </p:cNvPr>
          <p:cNvGrpSpPr>
            <a:grpSpLocks/>
          </p:cNvGrpSpPr>
          <p:nvPr/>
        </p:nvGrpSpPr>
        <p:grpSpPr bwMode="auto">
          <a:xfrm>
            <a:off x="1381125" y="1489075"/>
            <a:ext cx="5087938" cy="3454400"/>
            <a:chOff x="870" y="1689"/>
            <a:chExt cx="3205" cy="2176"/>
          </a:xfrm>
        </p:grpSpPr>
        <p:sp>
          <p:nvSpPr>
            <p:cNvPr id="6208" name="Rectangle 3">
              <a:extLst>
                <a:ext uri="{FF2B5EF4-FFF2-40B4-BE49-F238E27FC236}">
                  <a16:creationId xmlns:a16="http://schemas.microsoft.com/office/drawing/2014/main" id="{CC3034CA-CEED-2ECF-B0FC-1D933F8ED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" y="1743"/>
              <a:ext cx="3159" cy="21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209" name="Group 4">
              <a:extLst>
                <a:ext uri="{FF2B5EF4-FFF2-40B4-BE49-F238E27FC236}">
                  <a16:creationId xmlns:a16="http://schemas.microsoft.com/office/drawing/2014/main" id="{5E9A6FDC-B690-6704-3E9A-D298458CC2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0" y="1689"/>
              <a:ext cx="3160" cy="2148"/>
              <a:chOff x="870" y="1689"/>
              <a:chExt cx="3160" cy="2148"/>
            </a:xfrm>
          </p:grpSpPr>
          <p:pic>
            <p:nvPicPr>
              <p:cNvPr id="6210" name="Picture 5">
                <a:extLst>
                  <a:ext uri="{FF2B5EF4-FFF2-40B4-BE49-F238E27FC236}">
                    <a16:creationId xmlns:a16="http://schemas.microsoft.com/office/drawing/2014/main" id="{CD0D9725-EDB4-0669-5678-A122D896E7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1"/>
              <a:stretch>
                <a:fillRect/>
              </a:stretch>
            </p:blipFill>
            <p:spPr bwMode="auto">
              <a:xfrm>
                <a:off x="870" y="1689"/>
                <a:ext cx="3160" cy="2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51334" name="Text Box 6">
                <a:extLst>
                  <a:ext uri="{FF2B5EF4-FFF2-40B4-BE49-F238E27FC236}">
                    <a16:creationId xmlns:a16="http://schemas.microsoft.com/office/drawing/2014/main" id="{B13281C8-5ECC-5409-FFD7-B3CAB41B95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2" y="3521"/>
                <a:ext cx="212" cy="2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  <a:ea typeface="+mn-ea"/>
                  </a:rPr>
                  <a:t>x</a:t>
                </a:r>
              </a:p>
            </p:txBody>
          </p:sp>
          <p:sp>
            <p:nvSpPr>
              <p:cNvPr id="1251335" name="Text Box 7">
                <a:extLst>
                  <a:ext uri="{FF2B5EF4-FFF2-40B4-BE49-F238E27FC236}">
                    <a16:creationId xmlns:a16="http://schemas.microsoft.com/office/drawing/2014/main" id="{0F9CBF8A-C8B8-D6E6-6B2F-729FE9B452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0" y="1780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charset="0"/>
                    <a:ea typeface="+mn-ea"/>
                  </a:rPr>
                  <a:t>z</a:t>
                </a:r>
              </a:p>
            </p:txBody>
          </p:sp>
          <p:sp>
            <p:nvSpPr>
              <p:cNvPr id="6213" name="Rectangle 8">
                <a:extLst>
                  <a:ext uri="{FF2B5EF4-FFF2-40B4-BE49-F238E27FC236}">
                    <a16:creationId xmlns:a16="http://schemas.microsoft.com/office/drawing/2014/main" id="{ED149150-1EF3-8F4A-87BB-E24A2698C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8" y="1742"/>
                <a:ext cx="135" cy="1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51337" name="Text Box 9">
                <a:extLst>
                  <a:ext uri="{FF2B5EF4-FFF2-40B4-BE49-F238E27FC236}">
                    <a16:creationId xmlns:a16="http://schemas.microsoft.com/office/drawing/2014/main" id="{3A43714E-A686-A986-8C1C-C06365E2E4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4" y="1691"/>
                <a:ext cx="212" cy="2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  <a:ea typeface="+mn-ea"/>
                  </a:rPr>
                  <a:t>y</a:t>
                </a:r>
              </a:p>
            </p:txBody>
          </p:sp>
        </p:grp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CC71CB19-F412-B66D-B073-875271308277}"/>
              </a:ext>
            </a:extLst>
          </p:cNvPr>
          <p:cNvGrpSpPr>
            <a:grpSpLocks/>
          </p:cNvGrpSpPr>
          <p:nvPr/>
        </p:nvGrpSpPr>
        <p:grpSpPr bwMode="auto">
          <a:xfrm>
            <a:off x="2327275" y="1897063"/>
            <a:ext cx="3925888" cy="2741612"/>
            <a:chOff x="1466" y="1946"/>
            <a:chExt cx="2473" cy="1727"/>
          </a:xfrm>
        </p:grpSpPr>
        <p:sp>
          <p:nvSpPr>
            <p:cNvPr id="6154" name="Oval 11">
              <a:extLst>
                <a:ext uri="{FF2B5EF4-FFF2-40B4-BE49-F238E27FC236}">
                  <a16:creationId xmlns:a16="http://schemas.microsoft.com/office/drawing/2014/main" id="{AAD27A42-AF0E-7F26-39BB-58A819704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" y="3444"/>
              <a:ext cx="277" cy="22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5" name="Rectangle 12">
              <a:extLst>
                <a:ext uri="{FF2B5EF4-FFF2-40B4-BE49-F238E27FC236}">
                  <a16:creationId xmlns:a16="http://schemas.microsoft.com/office/drawing/2014/main" id="{1A645617-1A76-E958-4A8B-984FB0DAB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1" y="3479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56" name="Rectangle 13">
              <a:extLst>
                <a:ext uri="{FF2B5EF4-FFF2-40B4-BE49-F238E27FC236}">
                  <a16:creationId xmlns:a16="http://schemas.microsoft.com/office/drawing/2014/main" id="{D1F2CA99-5ACC-6A11-9166-86EC72A96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" y="3475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 sz="1400">
                <a:solidFill>
                  <a:srgbClr val="FFFF00"/>
                </a:solidFill>
                <a:latin typeface="Symbol" pitchFamily="2" charset="2"/>
                <a:sym typeface="Symbol" pitchFamily="2" charset="2"/>
              </a:endParaRPr>
            </a:p>
          </p:txBody>
        </p:sp>
        <p:sp>
          <p:nvSpPr>
            <p:cNvPr id="6157" name="Rectangle 14">
              <a:extLst>
                <a:ext uri="{FF2B5EF4-FFF2-40B4-BE49-F238E27FC236}">
                  <a16:creationId xmlns:a16="http://schemas.microsoft.com/office/drawing/2014/main" id="{16434F49-2AA4-2848-698B-B5ACD6FDD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8" y="3569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Times" charset="0"/>
                </a:rPr>
                <a:t>1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58" name="Rectangle 15">
              <a:extLst>
                <a:ext uri="{FF2B5EF4-FFF2-40B4-BE49-F238E27FC236}">
                  <a16:creationId xmlns:a16="http://schemas.microsoft.com/office/drawing/2014/main" id="{8A513EB2-9060-A29A-6E2B-40B1323A1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" y="3566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FFFF00"/>
                  </a:solidFill>
                  <a:latin typeface="Times" charset="0"/>
                </a:rPr>
                <a:t>1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59" name="Rectangle 16">
              <a:extLst>
                <a:ext uri="{FF2B5EF4-FFF2-40B4-BE49-F238E27FC236}">
                  <a16:creationId xmlns:a16="http://schemas.microsoft.com/office/drawing/2014/main" id="{88F2B6F3-6E4C-0392-89A8-0847DAF33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" y="3508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60" name="Rectangle 17">
              <a:extLst>
                <a:ext uri="{FF2B5EF4-FFF2-40B4-BE49-F238E27FC236}">
                  <a16:creationId xmlns:a16="http://schemas.microsoft.com/office/drawing/2014/main" id="{BAAC2D86-1C44-7F90-79EC-1865C1F47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1" y="3504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61" name="Rectangle 18">
              <a:extLst>
                <a:ext uri="{FF2B5EF4-FFF2-40B4-BE49-F238E27FC236}">
                  <a16:creationId xmlns:a16="http://schemas.microsoft.com/office/drawing/2014/main" id="{556EA3C9-BFC5-D1F5-BB12-022198C94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3508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62" name="Rectangle 19">
              <a:extLst>
                <a:ext uri="{FF2B5EF4-FFF2-40B4-BE49-F238E27FC236}">
                  <a16:creationId xmlns:a16="http://schemas.microsoft.com/office/drawing/2014/main" id="{3A00EF12-302E-E2D8-00A4-5242FEDE2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" y="3504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63" name="Oval 20">
              <a:extLst>
                <a:ext uri="{FF2B5EF4-FFF2-40B4-BE49-F238E27FC236}">
                  <a16:creationId xmlns:a16="http://schemas.microsoft.com/office/drawing/2014/main" id="{469C4BE7-E692-3A61-C528-D8F2DC9C1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" y="1946"/>
              <a:ext cx="315" cy="31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64" name="Rectangle 21">
              <a:extLst>
                <a:ext uri="{FF2B5EF4-FFF2-40B4-BE49-F238E27FC236}">
                  <a16:creationId xmlns:a16="http://schemas.microsoft.com/office/drawing/2014/main" id="{04E8D83C-BE92-9A27-43A9-778F61573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" y="2002"/>
              <a:ext cx="5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65" name="Rectangle 22">
              <a:extLst>
                <a:ext uri="{FF2B5EF4-FFF2-40B4-BE49-F238E27FC236}">
                  <a16:creationId xmlns:a16="http://schemas.microsoft.com/office/drawing/2014/main" id="{87338668-9442-9CFA-23EF-CE04B4D78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96"/>
              <a:ext cx="5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>
                  <a:solidFill>
                    <a:srgbClr val="FFFF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66" name="Rectangle 23">
              <a:extLst>
                <a:ext uri="{FF2B5EF4-FFF2-40B4-BE49-F238E27FC236}">
                  <a16:creationId xmlns:a16="http://schemas.microsoft.com/office/drawing/2014/main" id="{A3E232DA-F4CF-E385-A151-08709F8E0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" y="2113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Times" charset="0"/>
                </a:rPr>
                <a:t>6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67" name="Rectangle 24">
              <a:extLst>
                <a:ext uri="{FF2B5EF4-FFF2-40B4-BE49-F238E27FC236}">
                  <a16:creationId xmlns:a16="http://schemas.microsoft.com/office/drawing/2014/main" id="{57D441D3-1C78-9732-5AC3-CF86E119B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5" y="2109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>
                  <a:solidFill>
                    <a:srgbClr val="FFFF00"/>
                  </a:solidFill>
                  <a:latin typeface="Times" charset="0"/>
                </a:rPr>
                <a:t>6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68" name="Rectangle 25">
              <a:extLst>
                <a:ext uri="{FF2B5EF4-FFF2-40B4-BE49-F238E27FC236}">
                  <a16:creationId xmlns:a16="http://schemas.microsoft.com/office/drawing/2014/main" id="{075BE8EE-5434-75EA-5AD7-B9C7D8FC4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9" y="2039"/>
              <a:ext cx="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69" name="Rectangle 26">
              <a:extLst>
                <a:ext uri="{FF2B5EF4-FFF2-40B4-BE49-F238E27FC236}">
                  <a16:creationId xmlns:a16="http://schemas.microsoft.com/office/drawing/2014/main" id="{CB359A0C-BCC1-6B6D-9C71-D33B51DCD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2033"/>
              <a:ext cx="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>
                  <a:solidFill>
                    <a:srgbClr val="FFFF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70" name="Rectangle 27">
              <a:extLst>
                <a:ext uri="{FF2B5EF4-FFF2-40B4-BE49-F238E27FC236}">
                  <a16:creationId xmlns:a16="http://schemas.microsoft.com/office/drawing/2014/main" id="{8064EA8B-F676-5081-4D6F-E79C1DE5E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7" y="2039"/>
              <a:ext cx="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71" name="Rectangle 28">
              <a:extLst>
                <a:ext uri="{FF2B5EF4-FFF2-40B4-BE49-F238E27FC236}">
                  <a16:creationId xmlns:a16="http://schemas.microsoft.com/office/drawing/2014/main" id="{F47665ED-0E6A-8C7C-402D-B572A77F5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2033"/>
              <a:ext cx="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>
                  <a:solidFill>
                    <a:srgbClr val="FFFF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72" name="Oval 29">
              <a:extLst>
                <a:ext uri="{FF2B5EF4-FFF2-40B4-BE49-F238E27FC236}">
                  <a16:creationId xmlns:a16="http://schemas.microsoft.com/office/drawing/2014/main" id="{A7FD72B5-F054-0101-EEAC-AFAA23424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3423"/>
              <a:ext cx="277" cy="22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73" name="Rectangle 30">
              <a:extLst>
                <a:ext uri="{FF2B5EF4-FFF2-40B4-BE49-F238E27FC236}">
                  <a16:creationId xmlns:a16="http://schemas.microsoft.com/office/drawing/2014/main" id="{568F1404-DD75-3595-EF31-444D57392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458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74" name="Rectangle 31">
              <a:extLst>
                <a:ext uri="{FF2B5EF4-FFF2-40B4-BE49-F238E27FC236}">
                  <a16:creationId xmlns:a16="http://schemas.microsoft.com/office/drawing/2014/main" id="{30BF4B3B-6CB2-4E60-704B-21B1973E6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9" y="3454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75" name="Rectangle 32">
              <a:extLst>
                <a:ext uri="{FF2B5EF4-FFF2-40B4-BE49-F238E27FC236}">
                  <a16:creationId xmlns:a16="http://schemas.microsoft.com/office/drawing/2014/main" id="{D0329378-2D7D-7BBC-036D-793F4FA2B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" y="3548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Times" charset="0"/>
                </a:rPr>
                <a:t>2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76" name="Rectangle 33">
              <a:extLst>
                <a:ext uri="{FF2B5EF4-FFF2-40B4-BE49-F238E27FC236}">
                  <a16:creationId xmlns:a16="http://schemas.microsoft.com/office/drawing/2014/main" id="{F813ECA6-2048-E9EE-623A-2072EB186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3545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FFFF00"/>
                  </a:solidFill>
                  <a:latin typeface="Times" charset="0"/>
                </a:rPr>
                <a:t>2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77" name="Rectangle 34">
              <a:extLst>
                <a:ext uri="{FF2B5EF4-FFF2-40B4-BE49-F238E27FC236}">
                  <a16:creationId xmlns:a16="http://schemas.microsoft.com/office/drawing/2014/main" id="{9D719312-D1C8-6040-B620-FA50EDCA3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7" y="3487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78" name="Rectangle 35">
              <a:extLst>
                <a:ext uri="{FF2B5EF4-FFF2-40B4-BE49-F238E27FC236}">
                  <a16:creationId xmlns:a16="http://schemas.microsoft.com/office/drawing/2014/main" id="{3512473D-2E99-B1F8-BB40-1E9467E8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" y="3483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79" name="Rectangle 36">
              <a:extLst>
                <a:ext uri="{FF2B5EF4-FFF2-40B4-BE49-F238E27FC236}">
                  <a16:creationId xmlns:a16="http://schemas.microsoft.com/office/drawing/2014/main" id="{E39DF3FC-5937-28C9-E0E7-4441D9EE7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3487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80" name="Rectangle 37">
              <a:extLst>
                <a:ext uri="{FF2B5EF4-FFF2-40B4-BE49-F238E27FC236}">
                  <a16:creationId xmlns:a16="http://schemas.microsoft.com/office/drawing/2014/main" id="{0B85DE34-8465-31F2-46FE-FFD66A25C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483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81" name="Oval 38">
              <a:extLst>
                <a:ext uri="{FF2B5EF4-FFF2-40B4-BE49-F238E27FC236}">
                  <a16:creationId xmlns:a16="http://schemas.microsoft.com/office/drawing/2014/main" id="{E7C86526-7E97-B552-C710-4B1A70FE2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2980"/>
              <a:ext cx="277" cy="22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82" name="Rectangle 39">
              <a:extLst>
                <a:ext uri="{FF2B5EF4-FFF2-40B4-BE49-F238E27FC236}">
                  <a16:creationId xmlns:a16="http://schemas.microsoft.com/office/drawing/2014/main" id="{5D693B76-C7A8-4573-D4C7-9E78AD307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0" y="3015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83" name="Rectangle 40">
              <a:extLst>
                <a:ext uri="{FF2B5EF4-FFF2-40B4-BE49-F238E27FC236}">
                  <a16:creationId xmlns:a16="http://schemas.microsoft.com/office/drawing/2014/main" id="{752B2D70-A8A0-8609-79E8-BE44B2D59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11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 sz="1400">
                <a:solidFill>
                  <a:srgbClr val="FFFF00"/>
                </a:solidFill>
                <a:latin typeface="Symbol" pitchFamily="2" charset="2"/>
                <a:sym typeface="Symbol" pitchFamily="2" charset="2"/>
              </a:endParaRPr>
            </a:p>
          </p:txBody>
        </p:sp>
        <p:sp>
          <p:nvSpPr>
            <p:cNvPr id="6184" name="Rectangle 41">
              <a:extLst>
                <a:ext uri="{FF2B5EF4-FFF2-40B4-BE49-F238E27FC236}">
                  <a16:creationId xmlns:a16="http://schemas.microsoft.com/office/drawing/2014/main" id="{18966929-35BB-6FF2-7BD1-105E9A93E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" y="3105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Times" charset="0"/>
                </a:rPr>
                <a:t>3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85" name="Rectangle 42">
              <a:extLst>
                <a:ext uri="{FF2B5EF4-FFF2-40B4-BE49-F238E27FC236}">
                  <a16:creationId xmlns:a16="http://schemas.microsoft.com/office/drawing/2014/main" id="{ED11BA6C-56BA-543A-7848-94A236B8F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102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FFFF00"/>
                  </a:solidFill>
                  <a:latin typeface="Times" charset="0"/>
                </a:rPr>
                <a:t>3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86" name="Rectangle 43">
              <a:extLst>
                <a:ext uri="{FF2B5EF4-FFF2-40B4-BE49-F238E27FC236}">
                  <a16:creationId xmlns:a16="http://schemas.microsoft.com/office/drawing/2014/main" id="{612A86DA-A4C7-342D-CD23-D1B240EF8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4" y="3044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87" name="Rectangle 44">
              <a:extLst>
                <a:ext uri="{FF2B5EF4-FFF2-40B4-BE49-F238E27FC236}">
                  <a16:creationId xmlns:a16="http://schemas.microsoft.com/office/drawing/2014/main" id="{61359546-C1DE-58C9-4E3B-B52EFA9E0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3040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88" name="Rectangle 45">
              <a:extLst>
                <a:ext uri="{FF2B5EF4-FFF2-40B4-BE49-F238E27FC236}">
                  <a16:creationId xmlns:a16="http://schemas.microsoft.com/office/drawing/2014/main" id="{CA99E9BE-1587-DD30-8CB6-1607F28D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2" y="3044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89" name="Rectangle 46">
              <a:extLst>
                <a:ext uri="{FF2B5EF4-FFF2-40B4-BE49-F238E27FC236}">
                  <a16:creationId xmlns:a16="http://schemas.microsoft.com/office/drawing/2014/main" id="{1522259E-3586-28F2-B25F-5CCCF0F55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" y="3040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90" name="Oval 47">
              <a:extLst>
                <a:ext uri="{FF2B5EF4-FFF2-40B4-BE49-F238E27FC236}">
                  <a16:creationId xmlns:a16="http://schemas.microsoft.com/office/drawing/2014/main" id="{30EC1DB4-E1D4-FE44-3CCD-9DFBE3798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" y="2782"/>
              <a:ext cx="245" cy="1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91" name="Rectangle 48">
              <a:extLst>
                <a:ext uri="{FF2B5EF4-FFF2-40B4-BE49-F238E27FC236}">
                  <a16:creationId xmlns:a16="http://schemas.microsoft.com/office/drawing/2014/main" id="{0C1707C5-ECDE-74C9-FBAA-EA9181D40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3" y="2796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92" name="Rectangle 49">
              <a:extLst>
                <a:ext uri="{FF2B5EF4-FFF2-40B4-BE49-F238E27FC236}">
                  <a16:creationId xmlns:a16="http://schemas.microsoft.com/office/drawing/2014/main" id="{2A22FF70-543A-8A98-BDD5-7FF0BEC12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9" y="2792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93" name="Rectangle 50">
              <a:extLst>
                <a:ext uri="{FF2B5EF4-FFF2-40B4-BE49-F238E27FC236}">
                  <a16:creationId xmlns:a16="http://schemas.microsoft.com/office/drawing/2014/main" id="{444954B6-F3F2-B6BA-DE0B-93F73FEA4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0" y="2886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Times" charset="0"/>
                </a:rPr>
                <a:t>4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94" name="Rectangle 51">
              <a:extLst>
                <a:ext uri="{FF2B5EF4-FFF2-40B4-BE49-F238E27FC236}">
                  <a16:creationId xmlns:a16="http://schemas.microsoft.com/office/drawing/2014/main" id="{3833F0F7-47CA-13D7-5779-58C646E3C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7" y="2883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FFFF00"/>
                  </a:solidFill>
                  <a:latin typeface="Times" charset="0"/>
                </a:rPr>
                <a:t>4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95" name="Rectangle 52">
              <a:extLst>
                <a:ext uri="{FF2B5EF4-FFF2-40B4-BE49-F238E27FC236}">
                  <a16:creationId xmlns:a16="http://schemas.microsoft.com/office/drawing/2014/main" id="{C7B2182E-114B-21D3-D9B7-76D0F3A0E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2825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96" name="Rectangle 53">
              <a:extLst>
                <a:ext uri="{FF2B5EF4-FFF2-40B4-BE49-F238E27FC236}">
                  <a16:creationId xmlns:a16="http://schemas.microsoft.com/office/drawing/2014/main" id="{96325CFE-1256-FF12-3FF7-7229A49D7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" y="2821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97" name="Rectangle 54">
              <a:extLst>
                <a:ext uri="{FF2B5EF4-FFF2-40B4-BE49-F238E27FC236}">
                  <a16:creationId xmlns:a16="http://schemas.microsoft.com/office/drawing/2014/main" id="{1C57E415-A61E-5CEA-8721-D0A0DC449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5" y="2825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98" name="Rectangle 55">
              <a:extLst>
                <a:ext uri="{FF2B5EF4-FFF2-40B4-BE49-F238E27FC236}">
                  <a16:creationId xmlns:a16="http://schemas.microsoft.com/office/drawing/2014/main" id="{BE8C1750-9F0E-A11A-220D-F1C69D62E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1" y="2821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199" name="Oval 56">
              <a:extLst>
                <a:ext uri="{FF2B5EF4-FFF2-40B4-BE49-F238E27FC236}">
                  <a16:creationId xmlns:a16="http://schemas.microsoft.com/office/drawing/2014/main" id="{3A8BB801-B4DA-6C2B-C354-4330A6960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" y="2324"/>
              <a:ext cx="245" cy="2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00" name="Rectangle 57">
              <a:extLst>
                <a:ext uri="{FF2B5EF4-FFF2-40B4-BE49-F238E27FC236}">
                  <a16:creationId xmlns:a16="http://schemas.microsoft.com/office/drawing/2014/main" id="{43137E0E-3235-DA51-4591-29084A3B4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348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201" name="Rectangle 58">
              <a:extLst>
                <a:ext uri="{FF2B5EF4-FFF2-40B4-BE49-F238E27FC236}">
                  <a16:creationId xmlns:a16="http://schemas.microsoft.com/office/drawing/2014/main" id="{93121527-E771-AED2-AACB-2785E9267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344"/>
              <a:ext cx="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Symbol" pitchFamily="2" charset="2"/>
                  <a:sym typeface="Symbol" pitchFamily="2" charset="2"/>
                </a:rPr>
                <a:t>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202" name="Rectangle 59">
              <a:extLst>
                <a:ext uri="{FF2B5EF4-FFF2-40B4-BE49-F238E27FC236}">
                  <a16:creationId xmlns:a16="http://schemas.microsoft.com/office/drawing/2014/main" id="{035B663C-9BBF-FE6E-1C00-6F1398070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1" y="2438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Times" charset="0"/>
                </a:rPr>
                <a:t>5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203" name="Rectangle 60">
              <a:extLst>
                <a:ext uri="{FF2B5EF4-FFF2-40B4-BE49-F238E27FC236}">
                  <a16:creationId xmlns:a16="http://schemas.microsoft.com/office/drawing/2014/main" id="{B2D1D6BA-EC0A-2340-1DBC-E7FB4C675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" y="2435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900">
                  <a:solidFill>
                    <a:srgbClr val="FFFF00"/>
                  </a:solidFill>
                  <a:latin typeface="Times" charset="0"/>
                </a:rPr>
                <a:t>5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204" name="Rectangle 61">
              <a:extLst>
                <a:ext uri="{FF2B5EF4-FFF2-40B4-BE49-F238E27FC236}">
                  <a16:creationId xmlns:a16="http://schemas.microsoft.com/office/drawing/2014/main" id="{B56304AA-EFA4-CBC5-1F60-5093EB099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8" y="2377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205" name="Rectangle 62">
              <a:extLst>
                <a:ext uri="{FF2B5EF4-FFF2-40B4-BE49-F238E27FC236}">
                  <a16:creationId xmlns:a16="http://schemas.microsoft.com/office/drawing/2014/main" id="{27832871-648E-DD6E-0209-F56625F1C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2373"/>
              <a:ext cx="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(t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206" name="Rectangle 63">
              <a:extLst>
                <a:ext uri="{FF2B5EF4-FFF2-40B4-BE49-F238E27FC236}">
                  <a16:creationId xmlns:a16="http://schemas.microsoft.com/office/drawing/2014/main" id="{679A4314-3EDB-B6B1-BC3C-71A3EBB3E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6" y="2377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  <p:sp>
          <p:nvSpPr>
            <p:cNvPr id="6207" name="Rectangle 64">
              <a:extLst>
                <a:ext uri="{FF2B5EF4-FFF2-40B4-BE49-F238E27FC236}">
                  <a16:creationId xmlns:a16="http://schemas.microsoft.com/office/drawing/2014/main" id="{8FC4DCAA-F729-83A3-E697-2070712CC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2" y="2373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rgbClr val="FFFF00"/>
                  </a:solidFill>
                  <a:latin typeface="Times" charset="0"/>
                </a:rPr>
                <a:t>)</a:t>
              </a:r>
              <a:endParaRPr lang="de-DE" altLang="en-US">
                <a:latin typeface="Times" charset="0"/>
              </a:endParaRPr>
            </a:p>
          </p:txBody>
        </p:sp>
      </p:grpSp>
      <p:sp>
        <p:nvSpPr>
          <p:cNvPr id="1251393" name="Text Box 65">
            <a:extLst>
              <a:ext uri="{FF2B5EF4-FFF2-40B4-BE49-F238E27FC236}">
                <a16:creationId xmlns:a16="http://schemas.microsoft.com/office/drawing/2014/main" id="{5226ED5A-2FE7-7EFF-4DFD-06052D0E4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95250"/>
            <a:ext cx="268287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One hand   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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  product 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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= 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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1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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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2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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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3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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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4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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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5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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</a:t>
            </a:r>
            <a:r>
              <a: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6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sym typeface="Symbol" charset="2"/>
              </a:rPr>
              <a:t> </a:t>
            </a:r>
            <a:b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</a:b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of 6 gestural curves in space-time (x,y,z;e) of piano</a:t>
            </a:r>
          </a:p>
          <a:p>
            <a:pPr>
              <a:defRPr/>
            </a:pPr>
            <a:endParaRPr lang="de-DE" altLang="en-US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j = 1, 2, ... 5: </a:t>
            </a:r>
            <a:b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</a:b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tips of fingers</a:t>
            </a:r>
            <a:b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</a:br>
            <a:endParaRPr lang="de-DE" altLang="en-US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j = 6: </a:t>
            </a:r>
            <a:b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</a:b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the carpus </a:t>
            </a:r>
          </a:p>
        </p:txBody>
      </p:sp>
      <p:grpSp>
        <p:nvGrpSpPr>
          <p:cNvPr id="5" name="Group 66">
            <a:extLst>
              <a:ext uri="{FF2B5EF4-FFF2-40B4-BE49-F238E27FC236}">
                <a16:creationId xmlns:a16="http://schemas.microsoft.com/office/drawing/2014/main" id="{DCAB8883-2BB0-3272-B48C-ABBEAA19AB60}"/>
              </a:ext>
            </a:extLst>
          </p:cNvPr>
          <p:cNvGrpSpPr>
            <a:grpSpLocks/>
          </p:cNvGrpSpPr>
          <p:nvPr/>
        </p:nvGrpSpPr>
        <p:grpSpPr bwMode="auto">
          <a:xfrm>
            <a:off x="4654550" y="792163"/>
            <a:ext cx="2109788" cy="1792287"/>
            <a:chOff x="2932" y="1250"/>
            <a:chExt cx="1329" cy="1129"/>
          </a:xfrm>
        </p:grpSpPr>
        <p:sp>
          <p:nvSpPr>
            <p:cNvPr id="1251395" name="Text Box 67">
              <a:extLst>
                <a:ext uri="{FF2B5EF4-FFF2-40B4-BE49-F238E27FC236}">
                  <a16:creationId xmlns:a16="http://schemas.microsoft.com/office/drawing/2014/main" id="{163FF780-BF15-88C0-AF83-A7C4353BEC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2" y="1250"/>
              <a:ext cx="13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e  = time</a:t>
              </a:r>
            </a:p>
          </p:txBody>
        </p:sp>
        <p:sp>
          <p:nvSpPr>
            <p:cNvPr id="6151" name="Line 68">
              <a:extLst>
                <a:ext uri="{FF2B5EF4-FFF2-40B4-BE49-F238E27FC236}">
                  <a16:creationId xmlns:a16="http://schemas.microsoft.com/office/drawing/2014/main" id="{BBDE8F87-4FAF-CF6F-9DE0-75F7DD0F4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5" y="2176"/>
              <a:ext cx="149" cy="1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Line 69">
              <a:extLst>
                <a:ext uri="{FF2B5EF4-FFF2-40B4-BE49-F238E27FC236}">
                  <a16:creationId xmlns:a16="http://schemas.microsoft.com/office/drawing/2014/main" id="{8A74BFD2-124E-AD0C-2A82-35F56360E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6" y="2292"/>
              <a:ext cx="116" cy="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70">
              <a:extLst>
                <a:ext uri="{FF2B5EF4-FFF2-40B4-BE49-F238E27FC236}">
                  <a16:creationId xmlns:a16="http://schemas.microsoft.com/office/drawing/2014/main" id="{E36DDC72-8F75-4D18-8FE6-FF856051A5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86" y="1481"/>
              <a:ext cx="896" cy="6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66" name="czerny.mov" descr="/Users/mazzola/MaMuTh/IFI/Doktoranden/Mueller/diss/contents/czerny.mov">
            <a:hlinkClick r:id="" action="ppaction://media"/>
            <a:extLst>
              <a:ext uri="{FF2B5EF4-FFF2-40B4-BE49-F238E27FC236}">
                <a16:creationId xmlns:a16="http://schemas.microsoft.com/office/drawing/2014/main" id="{D59D3CAA-577E-FEC3-2E45-087522AD40BD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3667125"/>
            <a:ext cx="3529012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1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1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40" fill="hold"/>
                                        <p:tgtEl>
                                          <p:spTgt spid="409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96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09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6"/>
                  </p:tgtEl>
                </p:cond>
              </p:nextCondLst>
            </p:seq>
          </p:childTnLst>
        </p:cTn>
      </p:par>
    </p:tnLst>
    <p:bldLst>
      <p:bldP spid="125139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0B07388-726C-757D-73F5-9525BB86D8C8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204913"/>
            <a:ext cx="7510463" cy="5614987"/>
            <a:chOff x="1392" y="759"/>
            <a:chExt cx="4731" cy="3537"/>
          </a:xfrm>
        </p:grpSpPr>
        <p:grpSp>
          <p:nvGrpSpPr>
            <p:cNvPr id="8194" name="Group 3">
              <a:extLst>
                <a:ext uri="{FF2B5EF4-FFF2-40B4-BE49-F238E27FC236}">
                  <a16:creationId xmlns:a16="http://schemas.microsoft.com/office/drawing/2014/main" id="{AE9771D0-3FAD-70EC-C622-109D0C95B7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759"/>
              <a:ext cx="3917" cy="2739"/>
              <a:chOff x="721" y="215"/>
              <a:chExt cx="5036" cy="3521"/>
            </a:xfrm>
          </p:grpSpPr>
          <p:sp>
            <p:nvSpPr>
              <p:cNvPr id="8196" name="Rectangle 4">
                <a:extLst>
                  <a:ext uri="{FF2B5EF4-FFF2-40B4-BE49-F238E27FC236}">
                    <a16:creationId xmlns:a16="http://schemas.microsoft.com/office/drawing/2014/main" id="{86178BE2-1C77-8F19-163A-8E4B02A1A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" y="264"/>
                <a:ext cx="4986" cy="347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8197" name="Picture 5">
                <a:extLst>
                  <a:ext uri="{FF2B5EF4-FFF2-40B4-BE49-F238E27FC236}">
                    <a16:creationId xmlns:a16="http://schemas.microsoft.com/office/drawing/2014/main" id="{76BC3EC0-D324-3224-8886-773A3E6D51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5" t="4366" r="4373" b="14661"/>
              <a:stretch>
                <a:fillRect/>
              </a:stretch>
            </p:blipFill>
            <p:spPr bwMode="auto">
              <a:xfrm>
                <a:off x="721" y="215"/>
                <a:ext cx="5003" cy="3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59526" name="Text Box 6">
              <a:extLst>
                <a:ext uri="{FF2B5EF4-FFF2-40B4-BE49-F238E27FC236}">
                  <a16:creationId xmlns:a16="http://schemas.microsoft.com/office/drawing/2014/main" id="{EA22C693-D9B8-B005-A1EA-580B749EB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" y="3719"/>
              <a:ext cx="102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solidFill>
                    <a:srgbClr val="000000"/>
                  </a:solidFill>
                  <a:latin typeface="Times" charset="0"/>
                </a:rPr>
                <a:t>Koji Shibuya‘s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 </a:t>
              </a:r>
              <a:b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</a:b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Ryukoku</a:t>
              </a:r>
            </a:p>
            <a:p>
              <a:pPr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violin robot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Robot Violinist.mp4" descr="/Users/mazzola/MaMuTh/SchoolOfMusic/courses/fall2012/fall12freshman/materials/Robot Violinist.mp4">
            <a:hlinkClick r:id="" action="ppaction://media"/>
            <a:extLst>
              <a:ext uri="{FF2B5EF4-FFF2-40B4-BE49-F238E27FC236}">
                <a16:creationId xmlns:a16="http://schemas.microsoft.com/office/drawing/2014/main" id="{6CA6D1CC-8719-958F-E242-606C88E1B5DB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03413" y="1143000"/>
            <a:ext cx="6096000" cy="4572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03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6" name="Text Box 6">
            <a:extLst>
              <a:ext uri="{FF2B5EF4-FFF2-40B4-BE49-F238E27FC236}">
                <a16:creationId xmlns:a16="http://schemas.microsoft.com/office/drawing/2014/main" id="{28AADBB8-C285-7D2A-C77E-C116F0DD0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5903913"/>
            <a:ext cx="1627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DE" altLang="en-US" sz="1800">
                <a:solidFill>
                  <a:srgbClr val="000000"/>
                </a:solidFill>
                <a:latin typeface="Times" charset="0"/>
              </a:rPr>
              <a:t>Honda‘s Asimo</a:t>
            </a: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pic>
        <p:nvPicPr>
          <p:cNvPr id="45059" name="Highlights of ASIMO at the 2011 Sundance Film Festival.mp4" descr="/Users/mazzola/MaMuTh/SchoolOfMusic/courses/fall2012/fall12freshman/materials/Highlights of ASIMO at the 2011 Sundance Film Festival.mp4">
            <a:hlinkClick r:id="" action="ppaction://media"/>
            <a:extLst>
              <a:ext uri="{FF2B5EF4-FFF2-40B4-BE49-F238E27FC236}">
                <a16:creationId xmlns:a16="http://schemas.microsoft.com/office/drawing/2014/main" id="{54C8AED3-907F-1347-41D7-B34A72C5F2DB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1430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5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05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6" name="Text Box 6">
            <a:extLst>
              <a:ext uri="{FF2B5EF4-FFF2-40B4-BE49-F238E27FC236}">
                <a16:creationId xmlns:a16="http://schemas.microsoft.com/office/drawing/2014/main" id="{7B3DE58F-F517-B691-3B5E-4F937459E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738" y="5903913"/>
            <a:ext cx="2152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DE" altLang="en-US" sz="1800">
                <a:solidFill>
                  <a:srgbClr val="000000"/>
                </a:solidFill>
                <a:latin typeface="Times" charset="0"/>
              </a:rPr>
              <a:t>Compressorhead Ace</a:t>
            </a: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pic>
        <p:nvPicPr>
          <p:cNvPr id="46083" name="Compressorhead Ace of Spades.mp4" descr="/Users/mazzola/MaMuTh/SchoolOfMusic/courses/fall13/fall13freshman/materials/Compressorhead Ace of Spades.mp4">
            <a:hlinkClick r:id="" action="ppaction://media"/>
            <a:extLst>
              <a:ext uri="{FF2B5EF4-FFF2-40B4-BE49-F238E27FC236}">
                <a16:creationId xmlns:a16="http://schemas.microsoft.com/office/drawing/2014/main" id="{41D087EC-BD92-7647-D22A-5CB9E95B5D3A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1430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608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208" name="Picture 8" descr="fourier.tiff                                                   00085F94Macintosh HD                   C2BB404B:">
            <a:extLst>
              <a:ext uri="{FF2B5EF4-FFF2-40B4-BE49-F238E27FC236}">
                <a16:creationId xmlns:a16="http://schemas.microsoft.com/office/drawing/2014/main" id="{8AD1D9FB-DBC3-4898-6654-8444BBF95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8661" t="67870" r="8528" b="21310"/>
          <a:stretch>
            <a:fillRect/>
          </a:stretch>
        </p:blipFill>
        <p:spPr bwMode="auto">
          <a:xfrm>
            <a:off x="7304088" y="5262563"/>
            <a:ext cx="1566862" cy="4714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947202" name="Text Box 2">
            <a:extLst>
              <a:ext uri="{FF2B5EF4-FFF2-40B4-BE49-F238E27FC236}">
                <a16:creationId xmlns:a16="http://schemas.microsoft.com/office/drawing/2014/main" id="{07509C6C-9D53-B1AE-C031-1052375DB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222250"/>
            <a:ext cx="171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Sound anatomy</a:t>
            </a:r>
          </a:p>
        </p:txBody>
      </p:sp>
      <p:sp>
        <p:nvSpPr>
          <p:cNvPr id="947203" name="Text Box 3">
            <a:extLst>
              <a:ext uri="{FF2B5EF4-FFF2-40B4-BE49-F238E27FC236}">
                <a16:creationId xmlns:a16="http://schemas.microsoft.com/office/drawing/2014/main" id="{C3A3A2A8-0737-68A1-A014-DA8C9E02C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722313"/>
            <a:ext cx="5407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Times" pitchFamily="2" charset="0"/>
              <a:buAutoNum type="alphaUcPeriod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Classical Joseph Fourier (partials/overtones) ~ 1800</a:t>
            </a:r>
          </a:p>
          <a:p>
            <a:pPr>
              <a:buFont typeface="Times" pitchFamily="2" charset="0"/>
              <a:buNone/>
              <a:defRPr/>
            </a:pP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A114AA9C-3F8C-F7A7-D0F7-D70E37666E31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1319213"/>
            <a:ext cx="3228975" cy="1898650"/>
            <a:chOff x="919" y="831"/>
            <a:chExt cx="2034" cy="1196"/>
          </a:xfrm>
        </p:grpSpPr>
        <p:pic>
          <p:nvPicPr>
            <p:cNvPr id="947206" name="Picture 6" descr="fourier.tiff                                                   00085F94Macintosh HD                   C2BB404B:">
              <a:extLst>
                <a:ext uri="{FF2B5EF4-FFF2-40B4-BE49-F238E27FC236}">
                  <a16:creationId xmlns:a16="http://schemas.microsoft.com/office/drawing/2014/main" id="{2D82C3C2-2F34-C5F6-9395-608B2E63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50821" t="3571" r="2173" b="52859"/>
            <a:stretch>
              <a:fillRect/>
            </a:stretch>
          </p:blipFill>
          <p:spPr bwMode="auto">
            <a:xfrm>
              <a:off x="919" y="831"/>
              <a:ext cx="2034" cy="1196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47214" name="Text Box 14">
              <a:extLst>
                <a:ext uri="{FF2B5EF4-FFF2-40B4-BE49-F238E27FC236}">
                  <a16:creationId xmlns:a16="http://schemas.microsoft.com/office/drawing/2014/main" id="{98F05478-2389-AA36-033E-E2A76E01D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4" y="1773"/>
              <a:ext cx="544" cy="231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  <a:ea typeface="+mn-ea"/>
                </a:rPr>
                <a:t>wave w</a:t>
              </a:r>
            </a:p>
          </p:txBody>
        </p:sp>
      </p:grpSp>
      <p:sp>
        <p:nvSpPr>
          <p:cNvPr id="947218" name="AutoShape 18">
            <a:extLst>
              <a:ext uri="{FF2B5EF4-FFF2-40B4-BE49-F238E27FC236}">
                <a16:creationId xmlns:a16="http://schemas.microsoft.com/office/drawing/2014/main" id="{1643F0AD-9D7B-3121-C6DE-B672BB9D1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3573463"/>
            <a:ext cx="2874963" cy="849312"/>
          </a:xfrm>
          <a:prstGeom prst="curvedDownArrow">
            <a:avLst>
              <a:gd name="adj1" fmla="val 47814"/>
              <a:gd name="adj2" fmla="val 115515"/>
              <a:gd name="adj3" fmla="val 33333"/>
            </a:avLst>
          </a:prstGeom>
          <a:gradFill rotWithShape="0">
            <a:gsLst>
              <a:gs pos="0">
                <a:schemeClr val="bg1"/>
              </a:gs>
              <a:gs pos="50000">
                <a:srgbClr val="FFFF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800" i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shift and squeeze</a:t>
            </a:r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59D6CBED-8509-C1B8-D614-DA0114B83764}"/>
              </a:ext>
            </a:extLst>
          </p:cNvPr>
          <p:cNvGrpSpPr>
            <a:grpSpLocks/>
          </p:cNvGrpSpPr>
          <p:nvPr/>
        </p:nvGrpSpPr>
        <p:grpSpPr bwMode="auto">
          <a:xfrm>
            <a:off x="6091238" y="4503738"/>
            <a:ext cx="3367087" cy="1998662"/>
            <a:chOff x="3837" y="2837"/>
            <a:chExt cx="2121" cy="1259"/>
          </a:xfrm>
        </p:grpSpPr>
        <p:pic>
          <p:nvPicPr>
            <p:cNvPr id="947205" name="Picture 5" descr="fourier.tiff                                                   00085F94Macintosh HD                   C2BB404B:">
              <a:extLst>
                <a:ext uri="{FF2B5EF4-FFF2-40B4-BE49-F238E27FC236}">
                  <a16:creationId xmlns:a16="http://schemas.microsoft.com/office/drawing/2014/main" id="{DEEF7032-E8CF-D043-1010-57C346FB8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50983" t="50420" b="3716"/>
            <a:stretch>
              <a:fillRect/>
            </a:stretch>
          </p:blipFill>
          <p:spPr bwMode="auto">
            <a:xfrm>
              <a:off x="3837" y="2837"/>
              <a:ext cx="2121" cy="1259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47221" name="Text Box 21">
              <a:extLst>
                <a:ext uri="{FF2B5EF4-FFF2-40B4-BE49-F238E27FC236}">
                  <a16:creationId xmlns:a16="http://schemas.microsoft.com/office/drawing/2014/main" id="{37518E0A-C0AE-9860-B0D3-D25606C39F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6" y="3010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support</a:t>
              </a:r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5217B063-8A4F-4D6B-F76A-2030775B4D2F}"/>
              </a:ext>
            </a:extLst>
          </p:cNvPr>
          <p:cNvGrpSpPr>
            <a:grpSpLocks/>
          </p:cNvGrpSpPr>
          <p:nvPr/>
        </p:nvGrpSpPr>
        <p:grpSpPr bwMode="auto">
          <a:xfrm>
            <a:off x="5140325" y="1365250"/>
            <a:ext cx="3843338" cy="1903413"/>
            <a:chOff x="3238" y="860"/>
            <a:chExt cx="2421" cy="1199"/>
          </a:xfrm>
        </p:grpSpPr>
        <p:grpSp>
          <p:nvGrpSpPr>
            <p:cNvPr id="12303" name="Group 16">
              <a:extLst>
                <a:ext uri="{FF2B5EF4-FFF2-40B4-BE49-F238E27FC236}">
                  <a16:creationId xmlns:a16="http://schemas.microsoft.com/office/drawing/2014/main" id="{9B2F864F-F88D-FC87-CC12-2A80C93E1A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7" y="860"/>
              <a:ext cx="1932" cy="1199"/>
              <a:chOff x="3727" y="860"/>
              <a:chExt cx="1932" cy="1199"/>
            </a:xfrm>
          </p:grpSpPr>
          <p:grpSp>
            <p:nvGrpSpPr>
              <p:cNvPr id="12305" name="Group 11">
                <a:extLst>
                  <a:ext uri="{FF2B5EF4-FFF2-40B4-BE49-F238E27FC236}">
                    <a16:creationId xmlns:a16="http://schemas.microsoft.com/office/drawing/2014/main" id="{184F1FB5-248E-B5BB-666E-A43435D3A6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7" y="860"/>
                <a:ext cx="1932" cy="1199"/>
                <a:chOff x="3727" y="860"/>
                <a:chExt cx="1932" cy="1199"/>
              </a:xfrm>
            </p:grpSpPr>
            <p:pic>
              <p:nvPicPr>
                <p:cNvPr id="947207" name="Picture 7" descr="fourier.tiff                                                   00085F94Macintosh HD                   C2BB404B:">
                  <a:extLst>
                    <a:ext uri="{FF2B5EF4-FFF2-40B4-BE49-F238E27FC236}">
                      <a16:creationId xmlns:a16="http://schemas.microsoft.com/office/drawing/2014/main" id="{83F651E8-6FB3-30D0-81B2-2C6361E88F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5682" r="55350" b="50638"/>
                <a:stretch>
                  <a:fillRect/>
                </a:stretch>
              </p:blipFill>
              <p:spPr bwMode="auto">
                <a:xfrm>
                  <a:off x="3727" y="860"/>
                  <a:ext cx="1932" cy="1199"/>
                </a:xfrm>
                <a:prstGeom prst="rect">
                  <a:avLst/>
                </a:prstGeom>
                <a:noFill/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p:spPr>
            </p:pic>
            <p:sp>
              <p:nvSpPr>
                <p:cNvPr id="12308" name="Rectangle 9">
                  <a:extLst>
                    <a:ext uri="{FF2B5EF4-FFF2-40B4-BE49-F238E27FC236}">
                      <a16:creationId xmlns:a16="http://schemas.microsoft.com/office/drawing/2014/main" id="{6478D946-F1A5-92EC-DF24-2E37D89942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4" y="1033"/>
                  <a:ext cx="470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</p:grpSp>
          <p:sp>
            <p:nvSpPr>
              <p:cNvPr id="947212" name="Text Box 12">
                <a:extLst>
                  <a:ext uri="{FF2B5EF4-FFF2-40B4-BE49-F238E27FC236}">
                    <a16:creationId xmlns:a16="http://schemas.microsoft.com/office/drawing/2014/main" id="{DBBFB236-32F8-DE28-928F-DF78C164BC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9" y="1036"/>
                <a:ext cx="7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800" i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envelope H</a:t>
                </a:r>
              </a:p>
            </p:txBody>
          </p:sp>
        </p:grpSp>
        <p:sp>
          <p:nvSpPr>
            <p:cNvPr id="947224" name="Text Box 24">
              <a:extLst>
                <a:ext uri="{FF2B5EF4-FFF2-40B4-BE49-F238E27FC236}">
                  <a16:creationId xmlns:a16="http://schemas.microsoft.com/office/drawing/2014/main" id="{D1FDC659-761F-6CA1-64C9-F0F908BCE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8" y="1313"/>
              <a:ext cx="19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32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+</a:t>
              </a:r>
            </a:p>
          </p:txBody>
        </p:sp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id="{EA4818C8-5ED7-14F5-0120-4B5B5298F823}"/>
              </a:ext>
            </a:extLst>
          </p:cNvPr>
          <p:cNvGrpSpPr>
            <a:grpSpLocks/>
          </p:cNvGrpSpPr>
          <p:nvPr/>
        </p:nvGrpSpPr>
        <p:grpSpPr bwMode="auto">
          <a:xfrm>
            <a:off x="1328738" y="2084388"/>
            <a:ext cx="8258175" cy="4672012"/>
            <a:chOff x="837" y="1313"/>
            <a:chExt cx="5202" cy="2943"/>
          </a:xfrm>
        </p:grpSpPr>
        <p:grpSp>
          <p:nvGrpSpPr>
            <p:cNvPr id="12297" name="Group 23">
              <a:extLst>
                <a:ext uri="{FF2B5EF4-FFF2-40B4-BE49-F238E27FC236}">
                  <a16:creationId xmlns:a16="http://schemas.microsoft.com/office/drawing/2014/main" id="{86A14E73-A692-6893-B32B-73A7BE704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7" y="2835"/>
              <a:ext cx="2177" cy="1421"/>
              <a:chOff x="837" y="2835"/>
              <a:chExt cx="2177" cy="1421"/>
            </a:xfrm>
          </p:grpSpPr>
          <p:sp>
            <p:nvSpPr>
              <p:cNvPr id="12299" name="Rectangle 10">
                <a:extLst>
                  <a:ext uri="{FF2B5EF4-FFF2-40B4-BE49-F238E27FC236}">
                    <a16:creationId xmlns:a16="http://schemas.microsoft.com/office/drawing/2014/main" id="{D95F4864-6520-15E2-D0AC-38B18291F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4" y="2905"/>
                <a:ext cx="470" cy="1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800"/>
              </a:p>
            </p:txBody>
          </p:sp>
          <p:grpSp>
            <p:nvGrpSpPr>
              <p:cNvPr id="12300" name="Group 20">
                <a:extLst>
                  <a:ext uri="{FF2B5EF4-FFF2-40B4-BE49-F238E27FC236}">
                    <a16:creationId xmlns:a16="http://schemas.microsoft.com/office/drawing/2014/main" id="{A8EAFE15-114F-B67A-32F8-C383748B34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7" y="2835"/>
                <a:ext cx="2177" cy="1421"/>
                <a:chOff x="837" y="2835"/>
                <a:chExt cx="2177" cy="1421"/>
              </a:xfrm>
            </p:grpSpPr>
            <p:pic>
              <p:nvPicPr>
                <p:cNvPr id="947204" name="Picture 4" descr="fourier.tiff                                                   00085F94Macintosh HD                   C2BB404B:">
                  <a:extLst>
                    <a:ext uri="{FF2B5EF4-FFF2-40B4-BE49-F238E27FC236}">
                      <a16:creationId xmlns:a16="http://schemas.microsoft.com/office/drawing/2014/main" id="{B14767DD-86B2-13AB-CDA0-1AD2DAC61C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48233" r="49689"/>
                <a:stretch>
                  <a:fillRect/>
                </a:stretch>
              </p:blipFill>
              <p:spPr bwMode="auto">
                <a:xfrm>
                  <a:off x="837" y="2835"/>
                  <a:ext cx="2177" cy="1421"/>
                </a:xfrm>
                <a:prstGeom prst="rect">
                  <a:avLst/>
                </a:prstGeom>
                <a:noFill/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p:spPr>
            </p:pic>
            <p:sp>
              <p:nvSpPr>
                <p:cNvPr id="947213" name="Text Box 13">
                  <a:extLst>
                    <a:ext uri="{FF2B5EF4-FFF2-40B4-BE49-F238E27FC236}">
                      <a16:creationId xmlns:a16="http://schemas.microsoft.com/office/drawing/2014/main" id="{06C01E6E-531D-F7F8-E2B6-39EE7AA88F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49" y="2895"/>
                  <a:ext cx="388" cy="2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DE" sz="1800" i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imes" charset="0"/>
                      <a:ea typeface="+mn-ea"/>
                    </a:rPr>
                    <a:t>w. H</a:t>
                  </a:r>
                </a:p>
              </p:txBody>
            </p:sp>
          </p:grpSp>
        </p:grpSp>
        <p:sp>
          <p:nvSpPr>
            <p:cNvPr id="947225" name="Text Box 25">
              <a:extLst>
                <a:ext uri="{FF2B5EF4-FFF2-40B4-BE49-F238E27FC236}">
                  <a16:creationId xmlns:a16="http://schemas.microsoft.com/office/drawing/2014/main" id="{E5BD56D8-DB4F-727A-0E51-494C9C2BD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2" y="1313"/>
              <a:ext cx="19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32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=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10443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47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47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3" grpId="0" autoUpdateAnimBg="0"/>
      <p:bldP spid="94721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1" name="Text Box 3">
            <a:extLst>
              <a:ext uri="{FF2B5EF4-FFF2-40B4-BE49-F238E27FC236}">
                <a16:creationId xmlns:a16="http://schemas.microsoft.com/office/drawing/2014/main" id="{4B3C56F2-851D-57B1-9D42-E0577B152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222250"/>
            <a:ext cx="171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Sound anatomy</a:t>
            </a:r>
          </a:p>
        </p:txBody>
      </p:sp>
      <p:sp>
        <p:nvSpPr>
          <p:cNvPr id="949252" name="Text Box 4">
            <a:extLst>
              <a:ext uri="{FF2B5EF4-FFF2-40B4-BE49-F238E27FC236}">
                <a16:creationId xmlns:a16="http://schemas.microsoft.com/office/drawing/2014/main" id="{139F0521-1FE4-C216-749F-3723D5EC9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722313"/>
            <a:ext cx="5407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Times" pitchFamily="2" charset="0"/>
              <a:buAutoNum type="alphaUcPeriod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Classical Joseph Fourier (partials/overtones) ~ 1800</a:t>
            </a:r>
          </a:p>
          <a:p>
            <a:pPr>
              <a:buFont typeface="Times" pitchFamily="2" charset="0"/>
              <a:buNone/>
              <a:defRPr/>
            </a:pP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6FA8B858-E370-D87E-45BD-68D4359D3D52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1319213"/>
            <a:ext cx="3228975" cy="1898650"/>
            <a:chOff x="919" y="831"/>
            <a:chExt cx="2034" cy="1196"/>
          </a:xfrm>
        </p:grpSpPr>
        <p:pic>
          <p:nvPicPr>
            <p:cNvPr id="949263" name="Picture 15" descr="fourier.tiff                                                   00085F94Macintosh HD                   C2BB404B:">
              <a:extLst>
                <a:ext uri="{FF2B5EF4-FFF2-40B4-BE49-F238E27FC236}">
                  <a16:creationId xmlns:a16="http://schemas.microsoft.com/office/drawing/2014/main" id="{63A23A0A-3D81-3BE9-BD40-4F4B52EEC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50821" t="3571" r="2173" b="52859"/>
            <a:stretch>
              <a:fillRect/>
            </a:stretch>
          </p:blipFill>
          <p:spPr bwMode="auto">
            <a:xfrm>
              <a:off x="919" y="831"/>
              <a:ext cx="2034" cy="1196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49264" name="Text Box 16">
              <a:extLst>
                <a:ext uri="{FF2B5EF4-FFF2-40B4-BE49-F238E27FC236}">
                  <a16:creationId xmlns:a16="http://schemas.microsoft.com/office/drawing/2014/main" id="{636933AC-5BA6-97F2-F172-9BA1E2919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4" y="1773"/>
              <a:ext cx="544" cy="231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  <a:ea typeface="+mn-ea"/>
                </a:rPr>
                <a:t>wave w</a:t>
              </a:r>
            </a:p>
          </p:txBody>
        </p:sp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578730A1-2C49-4245-518F-4FC51A2239FD}"/>
              </a:ext>
            </a:extLst>
          </p:cNvPr>
          <p:cNvGrpSpPr>
            <a:grpSpLocks/>
          </p:cNvGrpSpPr>
          <p:nvPr/>
        </p:nvGrpSpPr>
        <p:grpSpPr bwMode="auto">
          <a:xfrm>
            <a:off x="3503613" y="4394200"/>
            <a:ext cx="3494087" cy="2246313"/>
            <a:chOff x="2455" y="805"/>
            <a:chExt cx="2098" cy="1349"/>
          </a:xfrm>
        </p:grpSpPr>
        <p:pic>
          <p:nvPicPr>
            <p:cNvPr id="949271" name="Picture 23" descr="fourier.tiff                                                   00085F94Macintosh HD                   C2BB404B:">
              <a:extLst>
                <a:ext uri="{FF2B5EF4-FFF2-40B4-BE49-F238E27FC236}">
                  <a16:creationId xmlns:a16="http://schemas.microsoft.com/office/drawing/2014/main" id="{AA900E0E-811C-F396-4122-A05043F26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25125" t="16231" b="25848"/>
            <a:stretch>
              <a:fillRect/>
            </a:stretch>
          </p:blipFill>
          <p:spPr bwMode="auto">
            <a:xfrm>
              <a:off x="2455" y="805"/>
              <a:ext cx="2098" cy="1349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49272" name="Oval 24">
              <a:extLst>
                <a:ext uri="{FF2B5EF4-FFF2-40B4-BE49-F238E27FC236}">
                  <a16:creationId xmlns:a16="http://schemas.microsoft.com/office/drawing/2014/main" id="{5004C3F1-84B9-33E5-CC14-96E2419B3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1710"/>
              <a:ext cx="71" cy="65"/>
            </a:xfrm>
            <a:prstGeom prst="ellipse">
              <a:avLst/>
            </a:prstGeom>
            <a:solidFill>
              <a:srgbClr val="6007FF"/>
            </a:solidFill>
            <a:ln w="9525">
              <a:noFill/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h1" charset="0"/>
                <a:ea typeface="+mn-ea"/>
              </a:endParaRPr>
            </a:p>
          </p:txBody>
        </p:sp>
      </p:grpSp>
      <p:sp>
        <p:nvSpPr>
          <p:cNvPr id="949275" name="Text Box 27">
            <a:extLst>
              <a:ext uri="{FF2B5EF4-FFF2-40B4-BE49-F238E27FC236}">
                <a16:creationId xmlns:a16="http://schemas.microsoft.com/office/drawing/2014/main" id="{FD90284E-A353-D518-8E6D-54D51AB69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3659188"/>
            <a:ext cx="786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w(t) =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</a:t>
            </a:r>
            <a:r>
              <a:rPr lang="de-DE" altLang="en-US" sz="20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c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+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</a:t>
            </a:r>
            <a:r>
              <a:rPr lang="de-DE" altLang="en-US" sz="20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1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sin(2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.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ft+Ph</a:t>
            </a:r>
            <a:r>
              <a:rPr lang="de-DE" altLang="en-US" sz="20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 +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</a:t>
            </a:r>
            <a:r>
              <a:rPr lang="de-DE" altLang="en-US" sz="20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2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sin(2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.2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ft+Ph</a:t>
            </a:r>
            <a:r>
              <a:rPr lang="de-DE" altLang="en-US" sz="20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 +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A</a:t>
            </a:r>
            <a:r>
              <a:rPr lang="de-DE" altLang="en-US" sz="20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3 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sin(2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.3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ft+Ph</a:t>
            </a:r>
            <a:r>
              <a:rPr lang="de-DE" altLang="en-US" sz="20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 +...</a:t>
            </a:r>
            <a:r>
              <a:rPr lang="de-DE" altLang="en-US" sz="2000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07990443-2835-3014-86A6-8D7A704D3FF0}"/>
              </a:ext>
            </a:extLst>
          </p:cNvPr>
          <p:cNvGrpSpPr>
            <a:grpSpLocks/>
          </p:cNvGrpSpPr>
          <p:nvPr/>
        </p:nvGrpSpPr>
        <p:grpSpPr bwMode="auto">
          <a:xfrm>
            <a:off x="2719388" y="4664075"/>
            <a:ext cx="2582862" cy="2578100"/>
            <a:chOff x="1136" y="1091"/>
            <a:chExt cx="2649" cy="2643"/>
          </a:xfrm>
        </p:grpSpPr>
        <p:sp>
          <p:nvSpPr>
            <p:cNvPr id="14373" name="AutoShape 30">
              <a:extLst>
                <a:ext uri="{FF2B5EF4-FFF2-40B4-BE49-F238E27FC236}">
                  <a16:creationId xmlns:a16="http://schemas.microsoft.com/office/drawing/2014/main" id="{5328292D-6394-0D08-AC2A-E00E049A97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10308">
              <a:off x="1139" y="1088"/>
              <a:ext cx="2643" cy="26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04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5355" y="18182"/>
                  </a:moveTo>
                  <a:cubicBezTo>
                    <a:pt x="13986" y="19027"/>
                    <a:pt x="12409" y="19474"/>
                    <a:pt x="10800" y="19474"/>
                  </a:cubicBezTo>
                  <a:cubicBezTo>
                    <a:pt x="9190" y="19474"/>
                    <a:pt x="7613" y="19027"/>
                    <a:pt x="6244" y="18182"/>
                  </a:cubicBezTo>
                  <a:lnTo>
                    <a:pt x="5128" y="19990"/>
                  </a:lnTo>
                  <a:cubicBezTo>
                    <a:pt x="6833" y="21042"/>
                    <a:pt x="8796" y="21599"/>
                    <a:pt x="10800" y="21599"/>
                  </a:cubicBezTo>
                  <a:cubicBezTo>
                    <a:pt x="12803" y="21599"/>
                    <a:pt x="14766" y="21042"/>
                    <a:pt x="16471" y="19990"/>
                  </a:cubicBezTo>
                  <a:lnTo>
                    <a:pt x="15355" y="18182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5A0AFF">
                    <a:alpha val="50998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4" name="AutoShape 31">
              <a:extLst>
                <a:ext uri="{FF2B5EF4-FFF2-40B4-BE49-F238E27FC236}">
                  <a16:creationId xmlns:a16="http://schemas.microsoft.com/office/drawing/2014/main" id="{1248F1D3-E59F-3492-A3D6-0A2FEF75B7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810428">
              <a:off x="2744" y="1234"/>
              <a:ext cx="374" cy="1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800"/>
            </a:p>
          </p:txBody>
        </p:sp>
      </p:grpSp>
      <p:grpSp>
        <p:nvGrpSpPr>
          <p:cNvPr id="5" name="Group 32">
            <a:extLst>
              <a:ext uri="{FF2B5EF4-FFF2-40B4-BE49-F238E27FC236}">
                <a16:creationId xmlns:a16="http://schemas.microsoft.com/office/drawing/2014/main" id="{C1CAD983-4A42-8973-8258-A572C870F078}"/>
              </a:ext>
            </a:extLst>
          </p:cNvPr>
          <p:cNvGrpSpPr>
            <a:grpSpLocks/>
          </p:cNvGrpSpPr>
          <p:nvPr/>
        </p:nvGrpSpPr>
        <p:grpSpPr bwMode="auto">
          <a:xfrm>
            <a:off x="4505325" y="5133975"/>
            <a:ext cx="1550988" cy="1577975"/>
            <a:chOff x="2945" y="1590"/>
            <a:chExt cx="1591" cy="1619"/>
          </a:xfrm>
        </p:grpSpPr>
        <p:sp>
          <p:nvSpPr>
            <p:cNvPr id="14371" name="AutoShape 33">
              <a:extLst>
                <a:ext uri="{FF2B5EF4-FFF2-40B4-BE49-F238E27FC236}">
                  <a16:creationId xmlns:a16="http://schemas.microsoft.com/office/drawing/2014/main" id="{0FFC7733-0C63-6CEA-C257-820E3DF10E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85592">
              <a:off x="2947" y="1620"/>
              <a:ext cx="1587" cy="15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0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788" y="17297"/>
                  </a:moveTo>
                  <a:cubicBezTo>
                    <a:pt x="12851" y="17728"/>
                    <a:pt x="11831" y="17951"/>
                    <a:pt x="10800" y="17951"/>
                  </a:cubicBezTo>
                  <a:cubicBezTo>
                    <a:pt x="9768" y="17951"/>
                    <a:pt x="8748" y="17728"/>
                    <a:pt x="7811" y="17297"/>
                  </a:cubicBezTo>
                  <a:lnTo>
                    <a:pt x="6286" y="20611"/>
                  </a:lnTo>
                  <a:cubicBezTo>
                    <a:pt x="7702" y="21262"/>
                    <a:pt x="9241" y="21599"/>
                    <a:pt x="10800" y="21599"/>
                  </a:cubicBezTo>
                  <a:cubicBezTo>
                    <a:pt x="12358" y="21599"/>
                    <a:pt x="13897" y="21262"/>
                    <a:pt x="15313" y="20611"/>
                  </a:cubicBezTo>
                  <a:lnTo>
                    <a:pt x="13788" y="17297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00FFFF">
                    <a:alpha val="50998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34">
              <a:extLst>
                <a:ext uri="{FF2B5EF4-FFF2-40B4-BE49-F238E27FC236}">
                  <a16:creationId xmlns:a16="http://schemas.microsoft.com/office/drawing/2014/main" id="{3A8F7839-C778-0494-C77D-5AB9611592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771530">
              <a:off x="3779" y="1704"/>
              <a:ext cx="374" cy="1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800"/>
            </a:p>
          </p:txBody>
        </p:sp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D00BA2E8-33FB-6114-DE6B-5842ED690687}"/>
              </a:ext>
            </a:extLst>
          </p:cNvPr>
          <p:cNvGrpSpPr>
            <a:grpSpLocks/>
          </p:cNvGrpSpPr>
          <p:nvPr/>
        </p:nvGrpSpPr>
        <p:grpSpPr bwMode="auto">
          <a:xfrm>
            <a:off x="5472113" y="5189538"/>
            <a:ext cx="1023937" cy="1062037"/>
            <a:chOff x="3953" y="1640"/>
            <a:chExt cx="1049" cy="1088"/>
          </a:xfrm>
        </p:grpSpPr>
        <p:sp>
          <p:nvSpPr>
            <p:cNvPr id="14369" name="AutoShape 36">
              <a:extLst>
                <a:ext uri="{FF2B5EF4-FFF2-40B4-BE49-F238E27FC236}">
                  <a16:creationId xmlns:a16="http://schemas.microsoft.com/office/drawing/2014/main" id="{9C399D7A-E9EC-FA04-08FF-FF868982F4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070565">
              <a:off x="3954" y="1680"/>
              <a:ext cx="1047" cy="10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89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250" y="14267"/>
                  </a:moveTo>
                  <a:cubicBezTo>
                    <a:pt x="13333" y="15179"/>
                    <a:pt x="12093" y="15691"/>
                    <a:pt x="10800" y="15691"/>
                  </a:cubicBezTo>
                  <a:cubicBezTo>
                    <a:pt x="9506" y="15691"/>
                    <a:pt x="8266" y="15179"/>
                    <a:pt x="7349" y="14267"/>
                  </a:cubicBezTo>
                  <a:lnTo>
                    <a:pt x="3182" y="18455"/>
                  </a:lnTo>
                  <a:cubicBezTo>
                    <a:pt x="5205" y="20469"/>
                    <a:pt x="7944" y="21599"/>
                    <a:pt x="10800" y="21599"/>
                  </a:cubicBezTo>
                  <a:cubicBezTo>
                    <a:pt x="13655" y="21599"/>
                    <a:pt x="16394" y="20469"/>
                    <a:pt x="18417" y="18455"/>
                  </a:cubicBezTo>
                  <a:lnTo>
                    <a:pt x="14250" y="14267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6CFF00">
                    <a:alpha val="50998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AutoShape 37">
              <a:extLst>
                <a:ext uri="{FF2B5EF4-FFF2-40B4-BE49-F238E27FC236}">
                  <a16:creationId xmlns:a16="http://schemas.microsoft.com/office/drawing/2014/main" id="{049CC788-88B5-19E6-E05C-7C9EFEA02A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269548">
              <a:off x="4239" y="1754"/>
              <a:ext cx="374" cy="1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800"/>
            </a:p>
          </p:txBody>
        </p:sp>
      </p:grpSp>
      <p:grpSp>
        <p:nvGrpSpPr>
          <p:cNvPr id="7" name="Group 38">
            <a:extLst>
              <a:ext uri="{FF2B5EF4-FFF2-40B4-BE49-F238E27FC236}">
                <a16:creationId xmlns:a16="http://schemas.microsoft.com/office/drawing/2014/main" id="{6304D212-00E0-4335-FC28-C4294EE2A78C}"/>
              </a:ext>
            </a:extLst>
          </p:cNvPr>
          <p:cNvGrpSpPr>
            <a:grpSpLocks/>
          </p:cNvGrpSpPr>
          <p:nvPr/>
        </p:nvGrpSpPr>
        <p:grpSpPr bwMode="auto">
          <a:xfrm>
            <a:off x="5380038" y="5184775"/>
            <a:ext cx="1552575" cy="1549400"/>
            <a:chOff x="3850" y="1630"/>
            <a:chExt cx="1591" cy="1587"/>
          </a:xfrm>
        </p:grpSpPr>
        <p:sp>
          <p:nvSpPr>
            <p:cNvPr id="14367" name="AutoShape 39">
              <a:extLst>
                <a:ext uri="{FF2B5EF4-FFF2-40B4-BE49-F238E27FC236}">
                  <a16:creationId xmlns:a16="http://schemas.microsoft.com/office/drawing/2014/main" id="{6C95B898-D015-34C5-3F83-E294C2F12D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946865">
              <a:off x="3852" y="1628"/>
              <a:ext cx="1587" cy="15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906" y="17883"/>
                  </a:moveTo>
                  <a:cubicBezTo>
                    <a:pt x="11540" y="17940"/>
                    <a:pt x="11170" y="17968"/>
                    <a:pt x="10800" y="17968"/>
                  </a:cubicBezTo>
                  <a:cubicBezTo>
                    <a:pt x="10429" y="17968"/>
                    <a:pt x="10059" y="17940"/>
                    <a:pt x="9693" y="17883"/>
                  </a:cubicBezTo>
                  <a:lnTo>
                    <a:pt x="9132" y="21470"/>
                  </a:lnTo>
                  <a:cubicBezTo>
                    <a:pt x="9684" y="21556"/>
                    <a:pt x="10241" y="21599"/>
                    <a:pt x="10800" y="21599"/>
                  </a:cubicBezTo>
                  <a:cubicBezTo>
                    <a:pt x="11358" y="21599"/>
                    <a:pt x="11915" y="21556"/>
                    <a:pt x="12467" y="21470"/>
                  </a:cubicBezTo>
                  <a:lnTo>
                    <a:pt x="11906" y="17883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FF0000">
                    <a:alpha val="24001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40">
              <a:extLst>
                <a:ext uri="{FF2B5EF4-FFF2-40B4-BE49-F238E27FC236}">
                  <a16:creationId xmlns:a16="http://schemas.microsoft.com/office/drawing/2014/main" id="{53C40117-3B19-909B-6C84-8694D721B4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11612">
              <a:off x="4820" y="1786"/>
              <a:ext cx="374" cy="1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800"/>
            </a:p>
          </p:txBody>
        </p:sp>
      </p:grpSp>
      <p:grpSp>
        <p:nvGrpSpPr>
          <p:cNvPr id="8" name="Group 48">
            <a:extLst>
              <a:ext uri="{FF2B5EF4-FFF2-40B4-BE49-F238E27FC236}">
                <a16:creationId xmlns:a16="http://schemas.microsoft.com/office/drawing/2014/main" id="{5DB6D12A-CBE5-13B3-8817-6A9E4BE8F9FC}"/>
              </a:ext>
            </a:extLst>
          </p:cNvPr>
          <p:cNvGrpSpPr>
            <a:grpSpLocks/>
          </p:cNvGrpSpPr>
          <p:nvPr/>
        </p:nvGrpSpPr>
        <p:grpSpPr bwMode="auto">
          <a:xfrm>
            <a:off x="1163638" y="3621088"/>
            <a:ext cx="3540125" cy="2038350"/>
            <a:chOff x="733" y="2281"/>
            <a:chExt cx="2230" cy="1284"/>
          </a:xfrm>
        </p:grpSpPr>
        <p:sp>
          <p:nvSpPr>
            <p:cNvPr id="14364" name="AutoShape 41">
              <a:extLst>
                <a:ext uri="{FF2B5EF4-FFF2-40B4-BE49-F238E27FC236}">
                  <a16:creationId xmlns:a16="http://schemas.microsoft.com/office/drawing/2014/main" id="{999899FC-6810-8A45-7B4C-FE4908023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1" y="2281"/>
              <a:ext cx="1152" cy="29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14365" name="Line 42">
              <a:extLst>
                <a:ext uri="{FF2B5EF4-FFF2-40B4-BE49-F238E27FC236}">
                  <a16:creationId xmlns:a16="http://schemas.microsoft.com/office/drawing/2014/main" id="{A5075F7F-66E2-E265-FBCE-F38B4E27A7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3" y="2580"/>
              <a:ext cx="989" cy="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291" name="Text Box 43">
              <a:extLst>
                <a:ext uri="{FF2B5EF4-FFF2-40B4-BE49-F238E27FC236}">
                  <a16:creationId xmlns:a16="http://schemas.microsoft.com/office/drawing/2014/main" id="{39302C0A-108C-E5AE-5961-647C4CFA3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" y="2988"/>
              <a:ext cx="94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fundamental</a:t>
              </a:r>
              <a:b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</a:b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= 1st partial</a:t>
              </a:r>
            </a:p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= 1st overtone</a:t>
              </a:r>
            </a:p>
          </p:txBody>
        </p:sp>
      </p:grpSp>
      <p:grpSp>
        <p:nvGrpSpPr>
          <p:cNvPr id="9" name="Group 47">
            <a:extLst>
              <a:ext uri="{FF2B5EF4-FFF2-40B4-BE49-F238E27FC236}">
                <a16:creationId xmlns:a16="http://schemas.microsoft.com/office/drawing/2014/main" id="{2EA3453A-CCB4-6005-AAEF-8B0A5D071ABB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2014538"/>
            <a:ext cx="2565400" cy="2071687"/>
            <a:chOff x="3103" y="1269"/>
            <a:chExt cx="1616" cy="1305"/>
          </a:xfrm>
        </p:grpSpPr>
        <p:sp>
          <p:nvSpPr>
            <p:cNvPr id="949292" name="Text Box 44">
              <a:extLst>
                <a:ext uri="{FF2B5EF4-FFF2-40B4-BE49-F238E27FC236}">
                  <a16:creationId xmlns:a16="http://schemas.microsoft.com/office/drawing/2014/main" id="{55666DD6-80A6-E383-70E6-F479AC15C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0" y="1269"/>
              <a:ext cx="98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2nd partial</a:t>
              </a:r>
            </a:p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= 2nd overtone</a:t>
              </a:r>
            </a:p>
          </p:txBody>
        </p:sp>
        <p:sp>
          <p:nvSpPr>
            <p:cNvPr id="14362" name="Line 45">
              <a:extLst>
                <a:ext uri="{FF2B5EF4-FFF2-40B4-BE49-F238E27FC236}">
                  <a16:creationId xmlns:a16="http://schemas.microsoft.com/office/drawing/2014/main" id="{E0664AA2-C15F-768D-04FE-095E6A472D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9" y="1608"/>
              <a:ext cx="392" cy="6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AutoShape 46">
              <a:extLst>
                <a:ext uri="{FF2B5EF4-FFF2-40B4-BE49-F238E27FC236}">
                  <a16:creationId xmlns:a16="http://schemas.microsoft.com/office/drawing/2014/main" id="{5C138BE5-4655-7979-69B4-59C5BA8BD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2275"/>
              <a:ext cx="1214" cy="29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800"/>
            </a:p>
          </p:txBody>
        </p:sp>
      </p:grpSp>
      <p:grpSp>
        <p:nvGrpSpPr>
          <p:cNvPr id="10" name="Group 52">
            <a:extLst>
              <a:ext uri="{FF2B5EF4-FFF2-40B4-BE49-F238E27FC236}">
                <a16:creationId xmlns:a16="http://schemas.microsoft.com/office/drawing/2014/main" id="{46CCD21E-3DA7-972F-DCF2-0E666F5FE751}"/>
              </a:ext>
            </a:extLst>
          </p:cNvPr>
          <p:cNvGrpSpPr>
            <a:grpSpLocks/>
          </p:cNvGrpSpPr>
          <p:nvPr/>
        </p:nvGrpSpPr>
        <p:grpSpPr bwMode="auto">
          <a:xfrm>
            <a:off x="7035800" y="2162175"/>
            <a:ext cx="2736850" cy="1892300"/>
            <a:chOff x="4457" y="1362"/>
            <a:chExt cx="1724" cy="1192"/>
          </a:xfrm>
        </p:grpSpPr>
        <p:sp>
          <p:nvSpPr>
            <p:cNvPr id="14358" name="AutoShape 49">
              <a:extLst>
                <a:ext uri="{FF2B5EF4-FFF2-40B4-BE49-F238E27FC236}">
                  <a16:creationId xmlns:a16="http://schemas.microsoft.com/office/drawing/2014/main" id="{BCBBF261-855F-9657-FC60-BE3910EF1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7" y="2325"/>
              <a:ext cx="194" cy="22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14359" name="Line 50">
              <a:extLst>
                <a:ext uri="{FF2B5EF4-FFF2-40B4-BE49-F238E27FC236}">
                  <a16:creationId xmlns:a16="http://schemas.microsoft.com/office/drawing/2014/main" id="{E2C390D6-2EA0-0D2E-0743-7FC9F48054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6" y="1582"/>
              <a:ext cx="707" cy="7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299" name="Text Box 51">
              <a:extLst>
                <a:ext uri="{FF2B5EF4-FFF2-40B4-BE49-F238E27FC236}">
                  <a16:creationId xmlns:a16="http://schemas.microsoft.com/office/drawing/2014/main" id="{5893D615-C5D1-1789-CC1B-28922B7F1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7" y="1362"/>
              <a:ext cx="10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amplitude</a:t>
              </a:r>
              <a:b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</a:b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length of arrow</a:t>
              </a:r>
            </a:p>
          </p:txBody>
        </p:sp>
      </p:grpSp>
      <p:grpSp>
        <p:nvGrpSpPr>
          <p:cNvPr id="11" name="Group 57">
            <a:extLst>
              <a:ext uri="{FF2B5EF4-FFF2-40B4-BE49-F238E27FC236}">
                <a16:creationId xmlns:a16="http://schemas.microsoft.com/office/drawing/2014/main" id="{6ACAEFC1-6FD4-C4E0-B189-2A09CF665D43}"/>
              </a:ext>
            </a:extLst>
          </p:cNvPr>
          <p:cNvGrpSpPr>
            <a:grpSpLocks/>
          </p:cNvGrpSpPr>
          <p:nvPr/>
        </p:nvGrpSpPr>
        <p:grpSpPr bwMode="auto">
          <a:xfrm>
            <a:off x="8462963" y="3675063"/>
            <a:ext cx="1409700" cy="1406525"/>
            <a:chOff x="5343" y="2315"/>
            <a:chExt cx="888" cy="886"/>
          </a:xfrm>
        </p:grpSpPr>
        <p:sp>
          <p:nvSpPr>
            <p:cNvPr id="14355" name="AutoShape 54">
              <a:extLst>
                <a:ext uri="{FF2B5EF4-FFF2-40B4-BE49-F238E27FC236}">
                  <a16:creationId xmlns:a16="http://schemas.microsoft.com/office/drawing/2014/main" id="{4A4E3C49-6A29-5127-E04C-3F3E59536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" y="2315"/>
              <a:ext cx="225" cy="22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14356" name="Line 55">
              <a:extLst>
                <a:ext uri="{FF2B5EF4-FFF2-40B4-BE49-F238E27FC236}">
                  <a16:creationId xmlns:a16="http://schemas.microsoft.com/office/drawing/2014/main" id="{7A7B4F5E-9021-76A6-CD7C-EF31EDA897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40" y="2539"/>
              <a:ext cx="18" cy="4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304" name="Text Box 56">
              <a:extLst>
                <a:ext uri="{FF2B5EF4-FFF2-40B4-BE49-F238E27FC236}">
                  <a16:creationId xmlns:a16="http://schemas.microsoft.com/office/drawing/2014/main" id="{0AB6C82D-D776-9909-E1C2-4930E96A9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3" y="2970"/>
              <a:ext cx="8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phase (angle)</a:t>
              </a:r>
            </a:p>
          </p:txBody>
        </p:sp>
      </p:grpSp>
      <p:pic>
        <p:nvPicPr>
          <p:cNvPr id="949307" name="Picture 59" descr="fourier.jpg                                                    0009A949Macintosh HD                   C2BB404B:">
            <a:extLst>
              <a:ext uri="{FF2B5EF4-FFF2-40B4-BE49-F238E27FC236}">
                <a16:creationId xmlns:a16="http://schemas.microsoft.com/office/drawing/2014/main" id="{BD15EF35-D991-0CAF-AFCD-D6730AA8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2425" y="314325"/>
            <a:ext cx="1109663" cy="1420813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949308" name="Text Box 60">
            <a:extLst>
              <a:ext uri="{FF2B5EF4-FFF2-40B4-BE49-F238E27FC236}">
                <a16:creationId xmlns:a16="http://schemas.microsoft.com/office/drawing/2014/main" id="{360F6632-F9FE-7864-9B8C-3A971CADD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1555750"/>
            <a:ext cx="267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every periodic function!!!</a:t>
            </a:r>
          </a:p>
        </p:txBody>
      </p:sp>
      <p:grpSp>
        <p:nvGrpSpPr>
          <p:cNvPr id="12" name="Group 48">
            <a:extLst>
              <a:ext uri="{FF2B5EF4-FFF2-40B4-BE49-F238E27FC236}">
                <a16:creationId xmlns:a16="http://schemas.microsoft.com/office/drawing/2014/main" id="{09C33F82-12D7-36FE-7429-C07D71D22455}"/>
              </a:ext>
            </a:extLst>
          </p:cNvPr>
          <p:cNvGrpSpPr>
            <a:grpSpLocks/>
          </p:cNvGrpSpPr>
          <p:nvPr/>
        </p:nvGrpSpPr>
        <p:grpSpPr bwMode="auto">
          <a:xfrm>
            <a:off x="209550" y="4032250"/>
            <a:ext cx="1804988" cy="1060450"/>
            <a:chOff x="31" y="2444"/>
            <a:chExt cx="1137" cy="668"/>
          </a:xfrm>
        </p:grpSpPr>
        <p:sp>
          <p:nvSpPr>
            <p:cNvPr id="14353" name="Line 42">
              <a:extLst>
                <a:ext uri="{FF2B5EF4-FFF2-40B4-BE49-F238E27FC236}">
                  <a16:creationId xmlns:a16="http://schemas.microsoft.com/office/drawing/2014/main" id="{E4163A79-06FD-6C11-9105-727CEBB6B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" y="2444"/>
              <a:ext cx="989" cy="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43">
              <a:extLst>
                <a:ext uri="{FF2B5EF4-FFF2-40B4-BE49-F238E27FC236}">
                  <a16:creationId xmlns:a16="http://schemas.microsoft.com/office/drawing/2014/main" id="{04521312-DAF0-D19F-4DE4-8DCC5BF28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" y="2879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time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861209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861209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49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49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9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9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4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75" grpId="0" autoUpdateAnimBg="0"/>
      <p:bldP spid="949308" grpId="0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BBC0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ADC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Nastassja:Programme:Publish:Microsoft Office 98:Templates:Blank Presentation</Template>
  <TotalTime>31208</TotalTime>
  <Words>300</Words>
  <Application>Microsoft Macintosh PowerPoint</Application>
  <PresentationFormat>Custom</PresentationFormat>
  <Paragraphs>95</Paragraphs>
  <Slides>10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Math1</vt:lpstr>
      <vt:lpstr>ＭＳ Ｐゴシック</vt:lpstr>
      <vt:lpstr>Arial</vt:lpstr>
      <vt:lpstr>Times</vt:lpstr>
      <vt:lpstr>Times New Roman</vt:lpstr>
      <vt:lpstr>Symbol</vt:lpstr>
      <vt:lpstr>Lucida Grande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Stefan Göller</dc:creator>
  <cp:lastModifiedBy>Microsoft Office User</cp:lastModifiedBy>
  <cp:revision>2683</cp:revision>
  <cp:lastPrinted>2007-10-10T21:30:43Z</cp:lastPrinted>
  <dcterms:created xsi:type="dcterms:W3CDTF">2016-11-13T19:02:26Z</dcterms:created>
  <dcterms:modified xsi:type="dcterms:W3CDTF">2024-03-18T15:21:31Z</dcterms:modified>
</cp:coreProperties>
</file>